
<file path=[Content_Types].xml><?xml version="1.0" encoding="utf-8"?>
<Types xmlns="http://schemas.openxmlformats.org/package/2006/content-types">
  <Default Extension="bin" ContentType="image/jpeg"/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media/image40.bin" ContentType="image/x-emf"/>
  <Override PartName="/ppt/media/image43.bin" ContentType="image/png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media/image49.bin" ContentType="image/png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embeddings/oleObject2.bin" ContentType="application/vnd.openxmlformats-officedocument.oleObject"/>
  <Override PartName="/ppt/media/image52.bin" ContentType="image/x-wmf"/>
  <Override PartName="/ppt/embeddings/oleObject3.bin" ContentType="application/vnd.openxmlformats-officedocument.oleObject"/>
  <Override PartName="/ppt/media/image53.bin" ContentType="image/x-wmf"/>
  <Override PartName="/ppt/media/image54.bin" ContentType="image/gif"/>
  <Override PartName="/ppt/media/image55.bin" ContentType="image/png"/>
  <Override PartName="/ppt/media/image58.bin" ContentType="image/png"/>
  <Override PartName="/ppt/media/image59.bin" ContentType="image/png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embeddings/oleObject4.bin" ContentType="application/vnd.openxmlformats-officedocument.oleObject"/>
  <Override PartName="/ppt/media/image63.bin" ContentType="image/x-emf"/>
  <Override PartName="/ppt/comments/comment1.xml" ContentType="application/vnd.openxmlformats-officedocument.presentationml.comments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media/image65.bin" ContentType="image/png"/>
  <Override PartName="/ppt/media/image66.bin" ContentType="image/png"/>
  <Override PartName="/ppt/media/image67.bin" ContentType="image/png"/>
  <Override PartName="/ppt/media/image68.bin" ContentType="image/png"/>
  <Override PartName="/ppt/media/image69.bin" ContentType="image/png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embeddings/oleObject5.bin" ContentType="application/vnd.openxmlformats-officedocument.oleObject"/>
  <Override PartName="/ppt/media/image82.bin" ContentType="image/x-emf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embeddings/oleObject6.bin" ContentType="application/vnd.openxmlformats-officedocument.oleObject"/>
  <Override PartName="/ppt/media/image86.bin" ContentType="image/x-emf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24.xml" ContentType="application/vnd.openxmlformats-officedocument.presentationml.notesSlide+xml"/>
  <Override PartName="/ppt/embeddings/oleObject7.bin" ContentType="application/vnd.openxmlformats-officedocument.oleObject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8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39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63"/>
  </p:notesMasterIdLst>
  <p:handoutMasterIdLst>
    <p:handoutMasterId r:id="rId64"/>
  </p:handoutMasterIdLst>
  <p:sldIdLst>
    <p:sldId id="256" r:id="rId5"/>
    <p:sldId id="491" r:id="rId6"/>
    <p:sldId id="277" r:id="rId7"/>
    <p:sldId id="721" r:id="rId8"/>
    <p:sldId id="719" r:id="rId9"/>
    <p:sldId id="492" r:id="rId10"/>
    <p:sldId id="273" r:id="rId11"/>
    <p:sldId id="488" r:id="rId12"/>
    <p:sldId id="683" r:id="rId13"/>
    <p:sldId id="715" r:id="rId14"/>
    <p:sldId id="257" r:id="rId15"/>
    <p:sldId id="532" r:id="rId16"/>
    <p:sldId id="487" r:id="rId17"/>
    <p:sldId id="476" r:id="rId18"/>
    <p:sldId id="569" r:id="rId19"/>
    <p:sldId id="543" r:id="rId20"/>
    <p:sldId id="720" r:id="rId21"/>
    <p:sldId id="489" r:id="rId22"/>
    <p:sldId id="484" r:id="rId23"/>
    <p:sldId id="495" r:id="rId24"/>
    <p:sldId id="298" r:id="rId25"/>
    <p:sldId id="302" r:id="rId26"/>
    <p:sldId id="306" r:id="rId27"/>
    <p:sldId id="490" r:id="rId28"/>
    <p:sldId id="686" r:id="rId29"/>
    <p:sldId id="278" r:id="rId30"/>
    <p:sldId id="500" r:id="rId31"/>
    <p:sldId id="501" r:id="rId32"/>
    <p:sldId id="716" r:id="rId33"/>
    <p:sldId id="704" r:id="rId34"/>
    <p:sldId id="641" r:id="rId35"/>
    <p:sldId id="688" r:id="rId36"/>
    <p:sldId id="258" r:id="rId37"/>
    <p:sldId id="690" r:id="rId38"/>
    <p:sldId id="514" r:id="rId39"/>
    <p:sldId id="301" r:id="rId40"/>
    <p:sldId id="285" r:id="rId41"/>
    <p:sldId id="717" r:id="rId42"/>
    <p:sldId id="643" r:id="rId43"/>
    <p:sldId id="630" r:id="rId44"/>
    <p:sldId id="637" r:id="rId45"/>
    <p:sldId id="674" r:id="rId46"/>
    <p:sldId id="664" r:id="rId47"/>
    <p:sldId id="705" r:id="rId48"/>
    <p:sldId id="718" r:id="rId49"/>
    <p:sldId id="727" r:id="rId50"/>
    <p:sldId id="710" r:id="rId51"/>
    <p:sldId id="698" r:id="rId52"/>
    <p:sldId id="714" r:id="rId53"/>
    <p:sldId id="722" r:id="rId54"/>
    <p:sldId id="725" r:id="rId55"/>
    <p:sldId id="723" r:id="rId56"/>
    <p:sldId id="644" r:id="rId57"/>
    <p:sldId id="461" r:id="rId58"/>
    <p:sldId id="454" r:id="rId59"/>
    <p:sldId id="456" r:id="rId60"/>
    <p:sldId id="709" r:id="rId61"/>
    <p:sldId id="449" r:id="rId62"/>
  </p:sldIdLst>
  <p:sldSz cx="12195175" cy="6858000"/>
  <p:notesSz cx="6797675" cy="9856788"/>
  <p:custDataLst>
    <p:tags r:id="rId65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9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ang Jianhua, GFGP, BCOM" initials="HJGB" lastIdx="20" clrIdx="0">
    <p:extLst>
      <p:ext uri="{19B8F6BF-5375-455C-9EA6-DF929625EA0E}">
        <p15:presenceInfo xmlns:p15="http://schemas.microsoft.com/office/powerpoint/2012/main" userId="S::jianhua.huang@buhlergroup.com::dbf2dbce-9c71-44f9-9f7d-b927e4b7677c" providerId="AD"/>
      </p:ext>
    </p:extLst>
  </p:cmAuthor>
  <p:cmAuthor id="2" name="Jia Eve, GFGP, BCOM" initials="JEGB" lastIdx="2" clrIdx="1">
    <p:extLst>
      <p:ext uri="{19B8F6BF-5375-455C-9EA6-DF929625EA0E}">
        <p15:presenceInfo xmlns:p15="http://schemas.microsoft.com/office/powerpoint/2012/main" userId="S::eve.jia@buhlergroup.com::ea83b9be-14fd-482a-a498-69561d2f3df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24B"/>
    <a:srgbClr val="FFFFFF"/>
    <a:srgbClr val="A1A1A1"/>
    <a:srgbClr val="64C3C4"/>
    <a:srgbClr val="8080BF"/>
    <a:srgbClr val="A077A6"/>
    <a:srgbClr val="AB6A24"/>
    <a:srgbClr val="A6A61C"/>
    <a:srgbClr val="666666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AA9EAE-0A0B-4B0A-B9B3-FB0B779F5DE8}" v="37" dt="2021-08-09T00:32:33.4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42" autoAdjust="0"/>
    <p:restoredTop sz="96349" autoAdjust="0"/>
  </p:normalViewPr>
  <p:slideViewPr>
    <p:cSldViewPr>
      <p:cViewPr varScale="1">
        <p:scale>
          <a:sx n="101" d="100"/>
          <a:sy n="101" d="100"/>
        </p:scale>
        <p:origin x="114" y="390"/>
      </p:cViewPr>
      <p:guideLst>
        <p:guide orient="horz" pos="799"/>
        <p:guide pos="3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notesMaster" Target="notesMasters/notesMaster1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handoutMaster" Target="handoutMasters/handoutMaster1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n Sunny, GFGPTEC, BCOM" userId="872a8cd9-eb14-46ff-bed6-d877b2b430f4" providerId="ADAL" clId="{59AA9EAE-0A0B-4B0A-B9B3-FB0B779F5DE8}"/>
    <pc:docChg chg="custSel modSld">
      <pc:chgData name="Sun Sunny, GFGPTEC, BCOM" userId="872a8cd9-eb14-46ff-bed6-d877b2b430f4" providerId="ADAL" clId="{59AA9EAE-0A0B-4B0A-B9B3-FB0B779F5DE8}" dt="2021-08-09T00:29:57.570" v="246" actId="1035"/>
      <pc:docMkLst>
        <pc:docMk/>
      </pc:docMkLst>
      <pc:sldChg chg="delCm">
        <pc:chgData name="Sun Sunny, GFGPTEC, BCOM" userId="872a8cd9-eb14-46ff-bed6-d877b2b430f4" providerId="ADAL" clId="{59AA9EAE-0A0B-4B0A-B9B3-FB0B779F5DE8}" dt="2021-08-06T07:37:11.522" v="134" actId="1592"/>
        <pc:sldMkLst>
          <pc:docMk/>
          <pc:sldMk cId="3279683530" sldId="277"/>
        </pc:sldMkLst>
      </pc:sldChg>
      <pc:sldChg chg="modSp">
        <pc:chgData name="Sun Sunny, GFGPTEC, BCOM" userId="872a8cd9-eb14-46ff-bed6-d877b2b430f4" providerId="ADAL" clId="{59AA9EAE-0A0B-4B0A-B9B3-FB0B779F5DE8}" dt="2021-08-09T00:29:57.570" v="246" actId="1035"/>
        <pc:sldMkLst>
          <pc:docMk/>
          <pc:sldMk cId="3421642687" sldId="278"/>
        </pc:sldMkLst>
        <pc:picChg chg="mod">
          <ac:chgData name="Sun Sunny, GFGPTEC, BCOM" userId="872a8cd9-eb14-46ff-bed6-d877b2b430f4" providerId="ADAL" clId="{59AA9EAE-0A0B-4B0A-B9B3-FB0B779F5DE8}" dt="2021-08-09T00:29:57.570" v="246" actId="1035"/>
          <ac:picMkLst>
            <pc:docMk/>
            <pc:sldMk cId="3421642687" sldId="278"/>
            <ac:picMk id="22" creationId="{F40B9B6A-7523-4D43-8491-47EA7C47982B}"/>
          </ac:picMkLst>
        </pc:picChg>
      </pc:sldChg>
      <pc:sldChg chg="delCm">
        <pc:chgData name="Sun Sunny, GFGPTEC, BCOM" userId="872a8cd9-eb14-46ff-bed6-d877b2b430f4" providerId="ADAL" clId="{59AA9EAE-0A0B-4B0A-B9B3-FB0B779F5DE8}" dt="2021-08-06T07:37:23.522" v="136" actId="1592"/>
        <pc:sldMkLst>
          <pc:docMk/>
          <pc:sldMk cId="1696860327" sldId="492"/>
        </pc:sldMkLst>
      </pc:sldChg>
      <pc:sldChg chg="delCm">
        <pc:chgData name="Sun Sunny, GFGPTEC, BCOM" userId="872a8cd9-eb14-46ff-bed6-d877b2b430f4" providerId="ADAL" clId="{59AA9EAE-0A0B-4B0A-B9B3-FB0B779F5DE8}" dt="2021-08-06T07:37:34.482" v="137" actId="1592"/>
        <pc:sldMkLst>
          <pc:docMk/>
          <pc:sldMk cId="2270298287" sldId="683"/>
        </pc:sldMkLst>
      </pc:sldChg>
      <pc:sldChg chg="modSp mod">
        <pc:chgData name="Sun Sunny, GFGPTEC, BCOM" userId="872a8cd9-eb14-46ff-bed6-d877b2b430f4" providerId="ADAL" clId="{59AA9EAE-0A0B-4B0A-B9B3-FB0B779F5DE8}" dt="2021-08-04T08:49:37.290" v="133" actId="20577"/>
        <pc:sldMkLst>
          <pc:docMk/>
          <pc:sldMk cId="1103267628" sldId="690"/>
        </pc:sldMkLst>
        <pc:spChg chg="mod">
          <ac:chgData name="Sun Sunny, GFGPTEC, BCOM" userId="872a8cd9-eb14-46ff-bed6-d877b2b430f4" providerId="ADAL" clId="{59AA9EAE-0A0B-4B0A-B9B3-FB0B779F5DE8}" dt="2021-08-04T08:49:37.290" v="133" actId="20577"/>
          <ac:spMkLst>
            <pc:docMk/>
            <pc:sldMk cId="1103267628" sldId="690"/>
            <ac:spMk id="6" creationId="{3D902CA4-82D1-4440-9BEE-96E2D41850A7}"/>
          </ac:spMkLst>
        </pc:spChg>
        <pc:graphicFrameChg chg="mod">
          <ac:chgData name="Sun Sunny, GFGPTEC, BCOM" userId="872a8cd9-eb14-46ff-bed6-d877b2b430f4" providerId="ADAL" clId="{59AA9EAE-0A0B-4B0A-B9B3-FB0B779F5DE8}" dt="2021-08-04T08:49:23.612" v="130" actId="14100"/>
          <ac:graphicFrameMkLst>
            <pc:docMk/>
            <pc:sldMk cId="1103267628" sldId="690"/>
            <ac:graphicFrameMk id="2050" creationId="{00000000-0000-0000-0000-000000000000}"/>
          </ac:graphicFrameMkLst>
        </pc:graphicFrameChg>
      </pc:sldChg>
      <pc:sldChg chg="modSp mod">
        <pc:chgData name="Sun Sunny, GFGPTEC, BCOM" userId="872a8cd9-eb14-46ff-bed6-d877b2b430f4" providerId="ADAL" clId="{59AA9EAE-0A0B-4B0A-B9B3-FB0B779F5DE8}" dt="2021-08-06T08:06:35.050" v="238" actId="20577"/>
        <pc:sldMkLst>
          <pc:docMk/>
          <pc:sldMk cId="3732299231" sldId="710"/>
        </pc:sldMkLst>
        <pc:spChg chg="mod">
          <ac:chgData name="Sun Sunny, GFGPTEC, BCOM" userId="872a8cd9-eb14-46ff-bed6-d877b2b430f4" providerId="ADAL" clId="{59AA9EAE-0A0B-4B0A-B9B3-FB0B779F5DE8}" dt="2021-08-06T08:06:35.050" v="238" actId="20577"/>
          <ac:spMkLst>
            <pc:docMk/>
            <pc:sldMk cId="3732299231" sldId="710"/>
            <ac:spMk id="2" creationId="{00000000-0000-0000-0000-000000000000}"/>
          </ac:spMkLst>
        </pc:spChg>
      </pc:sldChg>
      <pc:sldChg chg="modSp mod">
        <pc:chgData name="Sun Sunny, GFGPTEC, BCOM" userId="872a8cd9-eb14-46ff-bed6-d877b2b430f4" providerId="ADAL" clId="{59AA9EAE-0A0B-4B0A-B9B3-FB0B779F5DE8}" dt="2021-08-06T07:37:54.367" v="138" actId="20577"/>
        <pc:sldMkLst>
          <pc:docMk/>
          <pc:sldMk cId="3481602163" sldId="715"/>
        </pc:sldMkLst>
        <pc:spChg chg="mod">
          <ac:chgData name="Sun Sunny, GFGPTEC, BCOM" userId="872a8cd9-eb14-46ff-bed6-d877b2b430f4" providerId="ADAL" clId="{59AA9EAE-0A0B-4B0A-B9B3-FB0B779F5DE8}" dt="2021-08-06T07:37:54.367" v="138" actId="20577"/>
          <ac:spMkLst>
            <pc:docMk/>
            <pc:sldMk cId="3481602163" sldId="715"/>
            <ac:spMk id="2" creationId="{00000000-0000-0000-0000-000000000000}"/>
          </ac:spMkLst>
        </pc:spChg>
      </pc:sldChg>
      <pc:sldChg chg="modSp mod">
        <pc:chgData name="Sun Sunny, GFGPTEC, BCOM" userId="872a8cd9-eb14-46ff-bed6-d877b2b430f4" providerId="ADAL" clId="{59AA9EAE-0A0B-4B0A-B9B3-FB0B779F5DE8}" dt="2021-08-06T07:46:20.071" v="197" actId="20577"/>
        <pc:sldMkLst>
          <pc:docMk/>
          <pc:sldMk cId="440218354" sldId="716"/>
        </pc:sldMkLst>
        <pc:spChg chg="mod">
          <ac:chgData name="Sun Sunny, GFGPTEC, BCOM" userId="872a8cd9-eb14-46ff-bed6-d877b2b430f4" providerId="ADAL" clId="{59AA9EAE-0A0B-4B0A-B9B3-FB0B779F5DE8}" dt="2021-08-06T07:46:20.071" v="197" actId="20577"/>
          <ac:spMkLst>
            <pc:docMk/>
            <pc:sldMk cId="440218354" sldId="716"/>
            <ac:spMk id="2" creationId="{00000000-0000-0000-0000-000000000000}"/>
          </ac:spMkLst>
        </pc:spChg>
      </pc:sldChg>
      <pc:sldChg chg="modSp mod">
        <pc:chgData name="Sun Sunny, GFGPTEC, BCOM" userId="872a8cd9-eb14-46ff-bed6-d877b2b430f4" providerId="ADAL" clId="{59AA9EAE-0A0B-4B0A-B9B3-FB0B779F5DE8}" dt="2021-08-06T07:38:34.411" v="151" actId="20577"/>
        <pc:sldMkLst>
          <pc:docMk/>
          <pc:sldMk cId="1843243859" sldId="717"/>
        </pc:sldMkLst>
        <pc:spChg chg="mod">
          <ac:chgData name="Sun Sunny, GFGPTEC, BCOM" userId="872a8cd9-eb14-46ff-bed6-d877b2b430f4" providerId="ADAL" clId="{59AA9EAE-0A0B-4B0A-B9B3-FB0B779F5DE8}" dt="2021-08-06T07:38:34.411" v="151" actId="20577"/>
          <ac:spMkLst>
            <pc:docMk/>
            <pc:sldMk cId="1843243859" sldId="717"/>
            <ac:spMk id="2" creationId="{00000000-0000-0000-0000-000000000000}"/>
          </ac:spMkLst>
        </pc:spChg>
      </pc:sldChg>
      <pc:sldChg chg="modSp mod">
        <pc:chgData name="Sun Sunny, GFGPTEC, BCOM" userId="872a8cd9-eb14-46ff-bed6-d877b2b430f4" providerId="ADAL" clId="{59AA9EAE-0A0B-4B0A-B9B3-FB0B779F5DE8}" dt="2021-08-06T07:46:37.494" v="198" actId="20577"/>
        <pc:sldMkLst>
          <pc:docMk/>
          <pc:sldMk cId="2277623232" sldId="718"/>
        </pc:sldMkLst>
        <pc:spChg chg="mod">
          <ac:chgData name="Sun Sunny, GFGPTEC, BCOM" userId="872a8cd9-eb14-46ff-bed6-d877b2b430f4" providerId="ADAL" clId="{59AA9EAE-0A0B-4B0A-B9B3-FB0B779F5DE8}" dt="2021-08-06T07:46:37.494" v="198" actId="20577"/>
          <ac:spMkLst>
            <pc:docMk/>
            <pc:sldMk cId="2277623232" sldId="718"/>
            <ac:spMk id="2" creationId="{00000000-0000-0000-0000-000000000000}"/>
          </ac:spMkLst>
        </pc:spChg>
      </pc:sldChg>
      <pc:sldChg chg="delCm">
        <pc:chgData name="Sun Sunny, GFGPTEC, BCOM" userId="872a8cd9-eb14-46ff-bed6-d877b2b430f4" providerId="ADAL" clId="{59AA9EAE-0A0B-4B0A-B9B3-FB0B779F5DE8}" dt="2021-08-06T07:37:18.028" v="135" actId="1592"/>
        <pc:sldMkLst>
          <pc:docMk/>
          <pc:sldMk cId="217321200" sldId="719"/>
        </pc:sldMkLst>
      </pc:sldChg>
      <pc:sldChg chg="modSp mod">
        <pc:chgData name="Sun Sunny, GFGPTEC, BCOM" userId="872a8cd9-eb14-46ff-bed6-d877b2b430f4" providerId="ADAL" clId="{59AA9EAE-0A0B-4B0A-B9B3-FB0B779F5DE8}" dt="2021-08-06T08:05:27.207" v="199" actId="20577"/>
        <pc:sldMkLst>
          <pc:docMk/>
          <pc:sldMk cId="1666475745" sldId="727"/>
        </pc:sldMkLst>
        <pc:spChg chg="mod">
          <ac:chgData name="Sun Sunny, GFGPTEC, BCOM" userId="872a8cd9-eb14-46ff-bed6-d877b2b430f4" providerId="ADAL" clId="{59AA9EAE-0A0B-4B0A-B9B3-FB0B779F5DE8}" dt="2021-08-06T08:05:27.207" v="199" actId="20577"/>
          <ac:spMkLst>
            <pc:docMk/>
            <pc:sldMk cId="1666475745" sldId="727"/>
            <ac:spMk id="2" creationId="{6D57EFAC-0CD7-4122-8DF8-4E35D50EFF9D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buhlergroup-my.sharepoint.com/personal/sunny_sun_buhlergroup_com/Documents/Desktop/&#26032;&#24314;%20Microsoft%20Excel%20&#24037;&#20316;&#34920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dirty="0"/>
              <a:t>产能（万吨）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Tabelle1!$E$4</c:f>
              <c:strCache>
                <c:ptCount val="1"/>
                <c:pt idx="0">
                  <c:v>2019（万吨）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B18-4DED-A1F6-63CDED944E8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B18-4DED-A1F6-63CDED944E8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B18-4DED-A1F6-63CDED944E8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7B18-4DED-A1F6-63CDED944E8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7B18-4DED-A1F6-63CDED944E8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7B18-4DED-A1F6-63CDED944E8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7B18-4DED-A1F6-63CDED944E85}"/>
              </c:ext>
            </c:extLst>
          </c:dPt>
          <c:dLbls>
            <c:dLbl>
              <c:idx val="4"/>
              <c:tx>
                <c:rich>
                  <a:bodyPr/>
                  <a:lstStyle/>
                  <a:p>
                    <a:fld id="{EFC8D0C2-9616-4692-AB80-AE67065FD536}" type="CATEGORYNAME">
                      <a:rPr lang="zh-CN" altLang="en-US" b="1"/>
                      <a:pPr/>
                      <a:t>[类别名称]</a:t>
                    </a:fld>
                    <a:r>
                      <a:rPr lang="zh-CN" altLang="en-US" b="1" baseline="0" dirty="0"/>
                      <a:t>
</a:t>
                    </a:r>
                    <a:fld id="{120EE78E-0B05-48D7-9253-C8824C849D9A}" type="PERCENTAGE">
                      <a:rPr lang="en-US" altLang="zh-CN" b="1" baseline="0"/>
                      <a:pPr/>
                      <a:t>[百分比]</a:t>
                    </a:fld>
                    <a:endParaRPr lang="zh-CN" altLang="en-US" b="1" baseline="0" dirty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7B18-4DED-A1F6-63CDED944E85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Tabelle1!$D$5:$D$11</c:f>
              <c:strCache>
                <c:ptCount val="7"/>
                <c:pt idx="0">
                  <c:v>高粱</c:v>
                </c:pt>
                <c:pt idx="1">
                  <c:v>小米</c:v>
                </c:pt>
                <c:pt idx="2">
                  <c:v>大麦</c:v>
                </c:pt>
                <c:pt idx="3">
                  <c:v>青稞</c:v>
                </c:pt>
                <c:pt idx="4">
                  <c:v>燕麦</c:v>
                </c:pt>
                <c:pt idx="5">
                  <c:v>荞麦</c:v>
                </c:pt>
                <c:pt idx="6">
                  <c:v>黎麦</c:v>
                </c:pt>
              </c:strCache>
            </c:strRef>
          </c:cat>
          <c:val>
            <c:numRef>
              <c:f>Tabelle1!$E$5:$E$11</c:f>
              <c:numCache>
                <c:formatCode>#,##0_ </c:formatCode>
                <c:ptCount val="7"/>
                <c:pt idx="0">
                  <c:v>360</c:v>
                </c:pt>
                <c:pt idx="1">
                  <c:v>180</c:v>
                </c:pt>
                <c:pt idx="2">
                  <c:v>96</c:v>
                </c:pt>
                <c:pt idx="3">
                  <c:v>93</c:v>
                </c:pt>
                <c:pt idx="4">
                  <c:v>63</c:v>
                </c:pt>
                <c:pt idx="5">
                  <c:v>54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B18-4DED-A1F6-63CDED944E85}"/>
            </c:ext>
          </c:extLst>
        </c:ser>
        <c:ser>
          <c:idx val="1"/>
          <c:order val="1"/>
          <c:tx>
            <c:strRef>
              <c:f>Tabelle1!$F$4</c:f>
              <c:strCache>
                <c:ptCount val="1"/>
                <c:pt idx="0">
                  <c:v>百分比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0-7B18-4DED-A1F6-63CDED944E8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2-7B18-4DED-A1F6-63CDED944E8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4-7B18-4DED-A1F6-63CDED944E8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6-7B18-4DED-A1F6-63CDED944E8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8-7B18-4DED-A1F6-63CDED944E8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A-7B18-4DED-A1F6-63CDED944E8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C-7B18-4DED-A1F6-63CDED944E85}"/>
              </c:ext>
            </c:extLst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Tabelle1!$D$5:$D$11</c:f>
              <c:strCache>
                <c:ptCount val="7"/>
                <c:pt idx="0">
                  <c:v>高粱</c:v>
                </c:pt>
                <c:pt idx="1">
                  <c:v>小米</c:v>
                </c:pt>
                <c:pt idx="2">
                  <c:v>大麦</c:v>
                </c:pt>
                <c:pt idx="3">
                  <c:v>青稞</c:v>
                </c:pt>
                <c:pt idx="4">
                  <c:v>燕麦</c:v>
                </c:pt>
                <c:pt idx="5">
                  <c:v>荞麦</c:v>
                </c:pt>
                <c:pt idx="6">
                  <c:v>黎麦</c:v>
                </c:pt>
              </c:strCache>
            </c:strRef>
          </c:cat>
          <c:val>
            <c:numRef>
              <c:f>Tabelle1!$F$5:$F$11</c:f>
              <c:numCache>
                <c:formatCode>0.00%</c:formatCode>
                <c:ptCount val="7"/>
                <c:pt idx="0">
                  <c:v>0.46936114732724904</c:v>
                </c:pt>
                <c:pt idx="1">
                  <c:v>0.23468057366362452</c:v>
                </c:pt>
                <c:pt idx="2">
                  <c:v>0.12516297262059975</c:v>
                </c:pt>
                <c:pt idx="3">
                  <c:v>0.121251629726206</c:v>
                </c:pt>
                <c:pt idx="4">
                  <c:v>8.2138200782268578E-2</c:v>
                </c:pt>
                <c:pt idx="5">
                  <c:v>7.040417209908735E-2</c:v>
                </c:pt>
                <c:pt idx="6">
                  <c:v>6.51890482398957E-3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7B18-4DED-A1F6-63CDED944E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7-15T15:03:46.633" idx="8">
    <p:pos x="28" y="10"/>
    <p:text>准备换行，文字堆彻在一起，难以表达重点和顺序</p:text>
    <p:extLst>
      <p:ext uri="{C676402C-5697-4E1C-873F-D02D1690AC5C}">
        <p15:threadingInfo xmlns:p15="http://schemas.microsoft.com/office/powerpoint/2012/main" timeZoneBias="-480"/>
      </p:ext>
    </p:extLst>
  </p:cm>
</p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7" Type="http://schemas.openxmlformats.org/officeDocument/2006/relationships/image" Target="../media/image14.jpg"/><Relationship Id="rId2" Type="http://schemas.openxmlformats.org/officeDocument/2006/relationships/image" Target="../media/image142.jpeg"/><Relationship Id="rId1" Type="http://schemas.openxmlformats.org/officeDocument/2006/relationships/image" Target="../media/image141.jpeg"/><Relationship Id="rId6" Type="http://schemas.openxmlformats.org/officeDocument/2006/relationships/image" Target="../media/image15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7" Type="http://schemas.openxmlformats.org/officeDocument/2006/relationships/image" Target="../media/image141.jpeg"/><Relationship Id="rId2" Type="http://schemas.openxmlformats.org/officeDocument/2006/relationships/image" Target="../media/image15.jpeg"/><Relationship Id="rId1" Type="http://schemas.openxmlformats.org/officeDocument/2006/relationships/image" Target="../media/image14.jpg"/><Relationship Id="rId6" Type="http://schemas.openxmlformats.org/officeDocument/2006/relationships/image" Target="../media/image142.jpeg"/><Relationship Id="rId5" Type="http://schemas.openxmlformats.org/officeDocument/2006/relationships/image" Target="../media/image143.jpeg"/><Relationship Id="rId4" Type="http://schemas.openxmlformats.org/officeDocument/2006/relationships/image" Target="../media/image14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8C8F08-A166-4852-B610-711D9C3BCD6D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970A6626-15B9-46A7-9A4E-224F182C29AB}">
      <dgm:prSet phldrT="[文本]" custT="1"/>
      <dgm:spPr/>
      <dgm:t>
        <a:bodyPr/>
        <a:lstStyle/>
        <a:p>
          <a:r>
            <a:rPr lang="zh-CN" altLang="en-US" sz="4000" b="1" dirty="0"/>
            <a:t>杂粮</a:t>
          </a:r>
        </a:p>
      </dgm:t>
    </dgm:pt>
    <dgm:pt modelId="{E580045D-EDC2-4CB1-AC7F-94A4D1B9D6E1}" type="parTrans" cxnId="{44220B02-1B23-43E5-AF21-98155D0DB392}">
      <dgm:prSet/>
      <dgm:spPr/>
      <dgm:t>
        <a:bodyPr/>
        <a:lstStyle/>
        <a:p>
          <a:endParaRPr lang="zh-CN" altLang="en-US"/>
        </a:p>
      </dgm:t>
    </dgm:pt>
    <dgm:pt modelId="{050BCA8D-8687-42D3-A516-FD8730AE3101}" type="sibTrans" cxnId="{44220B02-1B23-43E5-AF21-98155D0DB392}">
      <dgm:prSet/>
      <dgm:spPr/>
      <dgm:t>
        <a:bodyPr/>
        <a:lstStyle/>
        <a:p>
          <a:endParaRPr lang="zh-CN" altLang="en-US"/>
        </a:p>
      </dgm:t>
    </dgm:pt>
    <dgm:pt modelId="{83181251-740E-4DD8-832D-16EDEB33ABA2}">
      <dgm:prSet phldrT="[文本]"/>
      <dgm:spPr/>
      <dgm:t>
        <a:bodyPr/>
        <a:lstStyle/>
        <a:p>
          <a:r>
            <a:rPr lang="zh-CN" altLang="en-US" dirty="0"/>
            <a:t>谷物粉</a:t>
          </a:r>
        </a:p>
      </dgm:t>
    </dgm:pt>
    <dgm:pt modelId="{FA8A0A81-5836-4562-94A9-9A942F59B091}" type="parTrans" cxnId="{326D8E8D-8E6B-473E-AC7B-B2CC105B833D}">
      <dgm:prSet/>
      <dgm:spPr/>
      <dgm:t>
        <a:bodyPr/>
        <a:lstStyle/>
        <a:p>
          <a:endParaRPr lang="zh-CN" altLang="en-US"/>
        </a:p>
      </dgm:t>
    </dgm:pt>
    <dgm:pt modelId="{F2962341-E371-41B8-A03B-9D613CA67477}" type="sibTrans" cxnId="{326D8E8D-8E6B-473E-AC7B-B2CC105B833D}">
      <dgm:prSet/>
      <dgm:spPr/>
      <dgm:t>
        <a:bodyPr/>
        <a:lstStyle/>
        <a:p>
          <a:endParaRPr lang="zh-CN" altLang="en-US"/>
        </a:p>
      </dgm:t>
    </dgm:pt>
    <dgm:pt modelId="{3FC7C719-0F06-43FF-836B-7180D97795E7}">
      <dgm:prSet/>
      <dgm:spPr/>
      <dgm:t>
        <a:bodyPr/>
        <a:lstStyle/>
        <a:p>
          <a:r>
            <a:rPr lang="zh-CN" altLang="en-US" dirty="0"/>
            <a:t>谷物米</a:t>
          </a:r>
        </a:p>
      </dgm:t>
    </dgm:pt>
    <dgm:pt modelId="{573DD3A9-349D-4E87-8FCF-C122E34A983A}" type="parTrans" cxnId="{4A5B6319-C8FF-4294-8D6A-4C6B28B30C16}">
      <dgm:prSet/>
      <dgm:spPr/>
      <dgm:t>
        <a:bodyPr/>
        <a:lstStyle/>
        <a:p>
          <a:endParaRPr lang="zh-CN" altLang="en-US"/>
        </a:p>
      </dgm:t>
    </dgm:pt>
    <dgm:pt modelId="{D1C03637-CAAE-4E3C-A4E3-F54DEFA6E2A7}" type="sibTrans" cxnId="{4A5B6319-C8FF-4294-8D6A-4C6B28B30C16}">
      <dgm:prSet/>
      <dgm:spPr/>
      <dgm:t>
        <a:bodyPr/>
        <a:lstStyle/>
        <a:p>
          <a:endParaRPr lang="zh-CN" altLang="en-US"/>
        </a:p>
      </dgm:t>
    </dgm:pt>
    <dgm:pt modelId="{59D52B53-2E3F-46ED-85D5-272F1114B832}">
      <dgm:prSet/>
      <dgm:spPr/>
      <dgm:t>
        <a:bodyPr/>
        <a:lstStyle/>
        <a:p>
          <a:r>
            <a:rPr lang="zh-CN" altLang="en-US" dirty="0"/>
            <a:t>纯谷物麦片</a:t>
          </a:r>
        </a:p>
      </dgm:t>
    </dgm:pt>
    <dgm:pt modelId="{B33089F4-B555-4908-B2EB-D61ACD5F6C35}" type="parTrans" cxnId="{ACF19435-0C1B-47FE-A353-6E02AC916CC8}">
      <dgm:prSet/>
      <dgm:spPr/>
      <dgm:t>
        <a:bodyPr/>
        <a:lstStyle/>
        <a:p>
          <a:endParaRPr lang="zh-CN" altLang="en-US"/>
        </a:p>
      </dgm:t>
    </dgm:pt>
    <dgm:pt modelId="{14A4166C-8C40-4E22-960E-D5D53B9BBE11}" type="sibTrans" cxnId="{ACF19435-0C1B-47FE-A353-6E02AC916CC8}">
      <dgm:prSet/>
      <dgm:spPr/>
      <dgm:t>
        <a:bodyPr/>
        <a:lstStyle/>
        <a:p>
          <a:endParaRPr lang="zh-CN" altLang="en-US"/>
        </a:p>
      </dgm:t>
    </dgm:pt>
    <dgm:pt modelId="{4DC4BF3E-D7D9-40AD-9C0F-7435E62C00BF}">
      <dgm:prSet/>
      <dgm:spPr/>
      <dgm:t>
        <a:bodyPr/>
        <a:lstStyle/>
        <a:p>
          <a:r>
            <a:rPr lang="zh-CN" altLang="en-US" dirty="0"/>
            <a:t>挤压</a:t>
          </a:r>
          <a:endParaRPr lang="en-US" altLang="zh-CN" dirty="0"/>
        </a:p>
        <a:p>
          <a:r>
            <a:rPr lang="zh-CN" altLang="en-US" dirty="0"/>
            <a:t>食品</a:t>
          </a:r>
        </a:p>
      </dgm:t>
    </dgm:pt>
    <dgm:pt modelId="{EB32D432-918B-4E39-A19A-944CC025BACD}" type="parTrans" cxnId="{D677BA45-A2D5-454B-93F2-74A7FA3868A5}">
      <dgm:prSet/>
      <dgm:spPr/>
      <dgm:t>
        <a:bodyPr/>
        <a:lstStyle/>
        <a:p>
          <a:endParaRPr lang="zh-CN" altLang="en-US"/>
        </a:p>
      </dgm:t>
    </dgm:pt>
    <dgm:pt modelId="{9ACC5574-AED2-4A6F-8D8C-19492DDB49CB}" type="sibTrans" cxnId="{D677BA45-A2D5-454B-93F2-74A7FA3868A5}">
      <dgm:prSet/>
      <dgm:spPr/>
      <dgm:t>
        <a:bodyPr/>
        <a:lstStyle/>
        <a:p>
          <a:endParaRPr lang="zh-CN" altLang="en-US"/>
        </a:p>
      </dgm:t>
    </dgm:pt>
    <dgm:pt modelId="{36E8D71E-A379-4F71-8623-21D2725C498D}">
      <dgm:prSet/>
      <dgm:spPr/>
      <dgm:t>
        <a:bodyPr/>
        <a:lstStyle/>
        <a:p>
          <a:r>
            <a:rPr lang="zh-CN" altLang="en-US" dirty="0"/>
            <a:t>碎米相关产品</a:t>
          </a:r>
        </a:p>
      </dgm:t>
    </dgm:pt>
    <dgm:pt modelId="{CBC1AC1F-A516-4F45-91BD-350BE42FCCCF}" type="parTrans" cxnId="{4E08B1B1-594E-4234-A433-F8CA06A57E6A}">
      <dgm:prSet/>
      <dgm:spPr/>
      <dgm:t>
        <a:bodyPr/>
        <a:lstStyle/>
        <a:p>
          <a:endParaRPr lang="zh-CN" altLang="en-US"/>
        </a:p>
      </dgm:t>
    </dgm:pt>
    <dgm:pt modelId="{CB15817B-EB41-4048-BF22-AC0063A5D762}" type="sibTrans" cxnId="{4E08B1B1-594E-4234-A433-F8CA06A57E6A}">
      <dgm:prSet/>
      <dgm:spPr/>
      <dgm:t>
        <a:bodyPr/>
        <a:lstStyle/>
        <a:p>
          <a:endParaRPr lang="zh-CN" altLang="en-US"/>
        </a:p>
      </dgm:t>
    </dgm:pt>
    <dgm:pt modelId="{6FBBC91D-67C8-4026-9C9E-126DE32FA7B6}">
      <dgm:prSet/>
      <dgm:spPr/>
      <dgm:t>
        <a:bodyPr/>
        <a:lstStyle/>
        <a:p>
          <a:r>
            <a:rPr lang="zh-CN" altLang="en-US" dirty="0"/>
            <a:t>麸皮相关产品</a:t>
          </a:r>
        </a:p>
      </dgm:t>
    </dgm:pt>
    <dgm:pt modelId="{409B6E8D-D003-4B8A-BC7B-FDE256D350EB}" type="parTrans" cxnId="{23843DA4-5BA5-47D4-910A-6C31799A04C0}">
      <dgm:prSet/>
      <dgm:spPr/>
      <dgm:t>
        <a:bodyPr/>
        <a:lstStyle/>
        <a:p>
          <a:endParaRPr lang="zh-CN" altLang="en-US"/>
        </a:p>
      </dgm:t>
    </dgm:pt>
    <dgm:pt modelId="{ED51B99B-DD25-497F-B8B7-D87D5A888942}" type="sibTrans" cxnId="{23843DA4-5BA5-47D4-910A-6C31799A04C0}">
      <dgm:prSet/>
      <dgm:spPr/>
      <dgm:t>
        <a:bodyPr/>
        <a:lstStyle/>
        <a:p>
          <a:endParaRPr lang="zh-CN" altLang="en-US"/>
        </a:p>
      </dgm:t>
    </dgm:pt>
    <dgm:pt modelId="{C8CC8F9E-EBA4-4F81-B0EC-17493964BBEA}">
      <dgm:prSet/>
      <dgm:spPr/>
      <dgm:t>
        <a:bodyPr/>
        <a:lstStyle/>
        <a:p>
          <a:r>
            <a:rPr lang="zh-CN" altLang="en-US" dirty="0"/>
            <a:t>营养保健产品</a:t>
          </a:r>
        </a:p>
      </dgm:t>
    </dgm:pt>
    <dgm:pt modelId="{A224FAD0-BCF3-49A6-A3D3-068B50BF847C}" type="parTrans" cxnId="{CFE43402-276C-46C7-8F9F-CDD82A544B73}">
      <dgm:prSet/>
      <dgm:spPr/>
      <dgm:t>
        <a:bodyPr/>
        <a:lstStyle/>
        <a:p>
          <a:endParaRPr lang="zh-CN" altLang="en-US"/>
        </a:p>
      </dgm:t>
    </dgm:pt>
    <dgm:pt modelId="{34EC517B-F942-4635-B85A-CAAE4D8929B1}" type="sibTrans" cxnId="{CFE43402-276C-46C7-8F9F-CDD82A544B73}">
      <dgm:prSet/>
      <dgm:spPr/>
      <dgm:t>
        <a:bodyPr/>
        <a:lstStyle/>
        <a:p>
          <a:endParaRPr lang="zh-CN" altLang="en-US"/>
        </a:p>
      </dgm:t>
    </dgm:pt>
    <dgm:pt modelId="{8D86C780-733F-49E5-AED2-A8B8FB0CF7DE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algn="l"/>
          <a:endParaRPr lang="zh-CN" altLang="en-US" dirty="0"/>
        </a:p>
      </dgm:t>
    </dgm:pt>
    <dgm:pt modelId="{52384E28-A98D-4DCD-952B-EAD51E28695C}" type="sibTrans" cxnId="{46BDD995-6795-4BC9-AAC0-DE40E7BCA8C7}">
      <dgm:prSet/>
      <dgm:spPr/>
      <dgm:t>
        <a:bodyPr/>
        <a:lstStyle/>
        <a:p>
          <a:endParaRPr lang="zh-CN" altLang="en-US"/>
        </a:p>
      </dgm:t>
    </dgm:pt>
    <dgm:pt modelId="{D70D1085-E5E9-4D15-BBE5-8C42D955E204}" type="parTrans" cxnId="{46BDD995-6795-4BC9-AAC0-DE40E7BCA8C7}">
      <dgm:prSet/>
      <dgm:spPr/>
      <dgm:t>
        <a:bodyPr/>
        <a:lstStyle/>
        <a:p>
          <a:endParaRPr lang="zh-CN" altLang="en-US"/>
        </a:p>
      </dgm:t>
    </dgm:pt>
    <dgm:pt modelId="{869E9B61-B569-48B6-892C-FF64A1D2A51F}">
      <dgm:prSet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algn="l"/>
          <a:endParaRPr lang="zh-CN" altLang="en-US" dirty="0"/>
        </a:p>
      </dgm:t>
    </dgm:pt>
    <dgm:pt modelId="{62113DCF-08CF-4D2D-8DBA-3A92E412BCD0}" type="sibTrans" cxnId="{6F3340F7-AFBA-4165-BD3D-96419C16E265}">
      <dgm:prSet/>
      <dgm:spPr/>
      <dgm:t>
        <a:bodyPr/>
        <a:lstStyle/>
        <a:p>
          <a:endParaRPr lang="zh-CN" altLang="en-US"/>
        </a:p>
      </dgm:t>
    </dgm:pt>
    <dgm:pt modelId="{9883C13B-7967-4F6D-AAFD-F33CF0ED8791}" type="parTrans" cxnId="{6F3340F7-AFBA-4165-BD3D-96419C16E265}">
      <dgm:prSet/>
      <dgm:spPr/>
      <dgm:t>
        <a:bodyPr/>
        <a:lstStyle/>
        <a:p>
          <a:endParaRPr lang="zh-CN" altLang="en-US"/>
        </a:p>
      </dgm:t>
    </dgm:pt>
    <dgm:pt modelId="{E0AC323F-AD9B-4E77-80EF-443B5299472D}">
      <dgm:prSet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9998" r="9998"/>
          </a:stretch>
        </a:blipFill>
      </dgm:spPr>
      <dgm:t>
        <a:bodyPr/>
        <a:lstStyle/>
        <a:p>
          <a:pPr algn="l"/>
          <a:endParaRPr lang="zh-CN" altLang="en-US" dirty="0"/>
        </a:p>
      </dgm:t>
    </dgm:pt>
    <dgm:pt modelId="{109A286B-7AFB-4079-A52E-59C4E0797C70}" type="sibTrans" cxnId="{EA3F6FC3-6316-437A-B50F-5071860BA573}">
      <dgm:prSet/>
      <dgm:spPr/>
      <dgm:t>
        <a:bodyPr/>
        <a:lstStyle/>
        <a:p>
          <a:endParaRPr lang="zh-CN" altLang="en-US"/>
        </a:p>
      </dgm:t>
    </dgm:pt>
    <dgm:pt modelId="{D3B14838-738E-477C-BE33-538B6AE7CA54}" type="parTrans" cxnId="{EA3F6FC3-6316-437A-B50F-5071860BA573}">
      <dgm:prSet/>
      <dgm:spPr/>
      <dgm:t>
        <a:bodyPr/>
        <a:lstStyle/>
        <a:p>
          <a:endParaRPr lang="zh-CN" altLang="en-US"/>
        </a:p>
      </dgm:t>
    </dgm:pt>
    <dgm:pt modelId="{88407CFE-CF5D-499F-B56B-737E2CAC9ADC}">
      <dgm:prSet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algn="l"/>
          <a:endParaRPr lang="zh-CN" altLang="en-US" dirty="0"/>
        </a:p>
      </dgm:t>
    </dgm:pt>
    <dgm:pt modelId="{871A703E-F685-41F7-BC4A-E525BBCC4BC4}" type="sibTrans" cxnId="{C82C776B-C385-49C7-A07E-244CC726B411}">
      <dgm:prSet/>
      <dgm:spPr/>
      <dgm:t>
        <a:bodyPr/>
        <a:lstStyle/>
        <a:p>
          <a:endParaRPr lang="zh-CN" altLang="en-US"/>
        </a:p>
      </dgm:t>
    </dgm:pt>
    <dgm:pt modelId="{DB4CE872-C93C-49D5-A0C4-0A78C08F0589}" type="parTrans" cxnId="{C82C776B-C385-49C7-A07E-244CC726B411}">
      <dgm:prSet/>
      <dgm:spPr/>
      <dgm:t>
        <a:bodyPr/>
        <a:lstStyle/>
        <a:p>
          <a:endParaRPr lang="zh-CN" altLang="en-US"/>
        </a:p>
      </dgm:t>
    </dgm:pt>
    <dgm:pt modelId="{F8DF6A0E-5BB4-42EB-9FEE-298C3CCC2DF9}">
      <dgm:prSet/>
      <dgm:spPr>
        <a:blipFill dpi="0" rotWithShape="0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algn="l"/>
          <a:endParaRPr lang="zh-CN" altLang="en-US" dirty="0"/>
        </a:p>
      </dgm:t>
    </dgm:pt>
    <dgm:pt modelId="{52B9BEB2-FE5E-4B84-9A04-FA03DA7E4F53}" type="sibTrans" cxnId="{EDF3F5D1-6C7D-46FB-9117-20F38823E5C0}">
      <dgm:prSet/>
      <dgm:spPr/>
      <dgm:t>
        <a:bodyPr/>
        <a:lstStyle/>
        <a:p>
          <a:endParaRPr lang="zh-CN" altLang="en-US"/>
        </a:p>
      </dgm:t>
    </dgm:pt>
    <dgm:pt modelId="{A3D8D2A1-05DE-4573-A51B-BC03E85308B6}" type="parTrans" cxnId="{EDF3F5D1-6C7D-46FB-9117-20F38823E5C0}">
      <dgm:prSet/>
      <dgm:spPr/>
      <dgm:t>
        <a:bodyPr/>
        <a:lstStyle/>
        <a:p>
          <a:endParaRPr lang="zh-CN" altLang="en-US"/>
        </a:p>
      </dgm:t>
    </dgm:pt>
    <dgm:pt modelId="{324AED75-10F9-4620-B030-F84B04FF0BE7}">
      <dgm:prSet/>
      <dgm:spPr>
        <a:blipFill dpi="0" rotWithShape="0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algn="l"/>
          <a:endParaRPr lang="zh-CN" altLang="en-US" dirty="0"/>
        </a:p>
      </dgm:t>
    </dgm:pt>
    <dgm:pt modelId="{D128967C-7F51-4B4F-8595-E8B2626A2FEE}" type="sibTrans" cxnId="{5C12C8AD-C0AE-4DE7-A34B-3CBFE12A2121}">
      <dgm:prSet/>
      <dgm:spPr/>
      <dgm:t>
        <a:bodyPr/>
        <a:lstStyle/>
        <a:p>
          <a:endParaRPr lang="zh-CN" altLang="en-US"/>
        </a:p>
      </dgm:t>
    </dgm:pt>
    <dgm:pt modelId="{B800E11A-1020-4601-9C2B-9FEB97DC9508}" type="parTrans" cxnId="{5C12C8AD-C0AE-4DE7-A34B-3CBFE12A2121}">
      <dgm:prSet/>
      <dgm:spPr/>
      <dgm:t>
        <a:bodyPr/>
        <a:lstStyle/>
        <a:p>
          <a:endParaRPr lang="zh-CN" altLang="en-US"/>
        </a:p>
      </dgm:t>
    </dgm:pt>
    <dgm:pt modelId="{9E1E535B-120E-45C8-B36B-4D00BEA0EB5A}">
      <dgm:prSet/>
      <dgm:spPr>
        <a:blipFill dpi="0"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algn="l"/>
          <a:endParaRPr lang="zh-CN" altLang="en-US" dirty="0"/>
        </a:p>
      </dgm:t>
    </dgm:pt>
    <dgm:pt modelId="{84C82083-6668-486D-8C45-361AEB95CC00}" type="sibTrans" cxnId="{7001BA25-9149-4996-ABAE-6D3840453C48}">
      <dgm:prSet/>
      <dgm:spPr/>
      <dgm:t>
        <a:bodyPr/>
        <a:lstStyle/>
        <a:p>
          <a:endParaRPr lang="zh-CN" altLang="en-US"/>
        </a:p>
      </dgm:t>
    </dgm:pt>
    <dgm:pt modelId="{6F772ACB-B312-49E2-898C-4B4CC049A840}" type="parTrans" cxnId="{7001BA25-9149-4996-ABAE-6D3840453C48}">
      <dgm:prSet/>
      <dgm:spPr/>
      <dgm:t>
        <a:bodyPr/>
        <a:lstStyle/>
        <a:p>
          <a:endParaRPr lang="zh-CN" altLang="en-US"/>
        </a:p>
      </dgm:t>
    </dgm:pt>
    <dgm:pt modelId="{46DE720D-648D-4225-B487-49289B575CAC}" type="pres">
      <dgm:prSet presAssocID="{B48C8F08-A166-4852-B610-711D9C3BCD6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EC75427-A985-49AB-A694-7E577F942746}" type="pres">
      <dgm:prSet presAssocID="{970A6626-15B9-46A7-9A4E-224F182C29AB}" presName="vertOne" presStyleCnt="0"/>
      <dgm:spPr/>
    </dgm:pt>
    <dgm:pt modelId="{5BCF9C60-B044-4609-8FAF-83950F326736}" type="pres">
      <dgm:prSet presAssocID="{970A6626-15B9-46A7-9A4E-224F182C29AB}" presName="txOne" presStyleLbl="node0" presStyleIdx="0" presStyleCnt="1" custLinFactNeighborX="77" custLinFactNeighborY="-64235">
        <dgm:presLayoutVars>
          <dgm:chPref val="3"/>
        </dgm:presLayoutVars>
      </dgm:prSet>
      <dgm:spPr/>
    </dgm:pt>
    <dgm:pt modelId="{A0DB4F59-0080-4835-8580-A6D30249FA9A}" type="pres">
      <dgm:prSet presAssocID="{970A6626-15B9-46A7-9A4E-224F182C29AB}" presName="parTransOne" presStyleCnt="0"/>
      <dgm:spPr/>
    </dgm:pt>
    <dgm:pt modelId="{08F8B45A-00ED-4ABB-938D-81898A735758}" type="pres">
      <dgm:prSet presAssocID="{970A6626-15B9-46A7-9A4E-224F182C29AB}" presName="horzOne" presStyleCnt="0"/>
      <dgm:spPr/>
    </dgm:pt>
    <dgm:pt modelId="{707C0DE2-4BAA-40F4-B8BB-C737F4192CF8}" type="pres">
      <dgm:prSet presAssocID="{3FC7C719-0F06-43FF-836B-7180D97795E7}" presName="vertTwo" presStyleCnt="0"/>
      <dgm:spPr/>
    </dgm:pt>
    <dgm:pt modelId="{626D6BD0-FB10-425B-8F1A-1FB0B35D822F}" type="pres">
      <dgm:prSet presAssocID="{3FC7C719-0F06-43FF-836B-7180D97795E7}" presName="txTwo" presStyleLbl="node2" presStyleIdx="0" presStyleCnt="7">
        <dgm:presLayoutVars>
          <dgm:chPref val="3"/>
        </dgm:presLayoutVars>
      </dgm:prSet>
      <dgm:spPr/>
    </dgm:pt>
    <dgm:pt modelId="{839678EE-AFFD-4210-AD00-BA4E26A3F16E}" type="pres">
      <dgm:prSet presAssocID="{3FC7C719-0F06-43FF-836B-7180D97795E7}" presName="parTransTwo" presStyleCnt="0"/>
      <dgm:spPr/>
    </dgm:pt>
    <dgm:pt modelId="{56768B93-E14E-4280-B003-33EF5291327F}" type="pres">
      <dgm:prSet presAssocID="{3FC7C719-0F06-43FF-836B-7180D97795E7}" presName="horzTwo" presStyleCnt="0"/>
      <dgm:spPr/>
    </dgm:pt>
    <dgm:pt modelId="{A6FB0919-566D-4255-AD33-04372514A804}" type="pres">
      <dgm:prSet presAssocID="{9E1E535B-120E-45C8-B36B-4D00BEA0EB5A}" presName="vertThree" presStyleCnt="0"/>
      <dgm:spPr/>
    </dgm:pt>
    <dgm:pt modelId="{13E014C9-DE2D-4B1F-9950-628BC47E8494}" type="pres">
      <dgm:prSet presAssocID="{9E1E535B-120E-45C8-B36B-4D00BEA0EB5A}" presName="txThree" presStyleLbl="node3" presStyleIdx="0" presStyleCnt="7">
        <dgm:presLayoutVars>
          <dgm:chPref val="3"/>
        </dgm:presLayoutVars>
      </dgm:prSet>
      <dgm:spPr/>
    </dgm:pt>
    <dgm:pt modelId="{A0D1B941-53E6-459E-9994-0CE8999BA402}" type="pres">
      <dgm:prSet presAssocID="{9E1E535B-120E-45C8-B36B-4D00BEA0EB5A}" presName="horzThree" presStyleCnt="0"/>
      <dgm:spPr/>
    </dgm:pt>
    <dgm:pt modelId="{21B12F4B-DFCD-4977-8392-09A0E997D5D7}" type="pres">
      <dgm:prSet presAssocID="{D1C03637-CAAE-4E3C-A4E3-F54DEFA6E2A7}" presName="sibSpaceTwo" presStyleCnt="0"/>
      <dgm:spPr/>
    </dgm:pt>
    <dgm:pt modelId="{0CD991BE-2FC1-40F3-AE3E-EFF6028F4E2D}" type="pres">
      <dgm:prSet presAssocID="{83181251-740E-4DD8-832D-16EDEB33ABA2}" presName="vertTwo" presStyleCnt="0"/>
      <dgm:spPr/>
    </dgm:pt>
    <dgm:pt modelId="{B8F2F079-F0E5-4B43-89FF-6C4A41A6E925}" type="pres">
      <dgm:prSet presAssocID="{83181251-740E-4DD8-832D-16EDEB33ABA2}" presName="txTwo" presStyleLbl="node2" presStyleIdx="1" presStyleCnt="7">
        <dgm:presLayoutVars>
          <dgm:chPref val="3"/>
        </dgm:presLayoutVars>
      </dgm:prSet>
      <dgm:spPr/>
    </dgm:pt>
    <dgm:pt modelId="{5838F9E6-D07F-46E1-BFFD-56C85E96C560}" type="pres">
      <dgm:prSet presAssocID="{83181251-740E-4DD8-832D-16EDEB33ABA2}" presName="parTransTwo" presStyleCnt="0"/>
      <dgm:spPr/>
    </dgm:pt>
    <dgm:pt modelId="{794938D7-5D17-4467-88FA-5685AE9D8F7C}" type="pres">
      <dgm:prSet presAssocID="{83181251-740E-4DD8-832D-16EDEB33ABA2}" presName="horzTwo" presStyleCnt="0"/>
      <dgm:spPr/>
    </dgm:pt>
    <dgm:pt modelId="{C89D68CE-7382-4AF4-BAB0-FAEB29325796}" type="pres">
      <dgm:prSet presAssocID="{324AED75-10F9-4620-B030-F84B04FF0BE7}" presName="vertThree" presStyleCnt="0"/>
      <dgm:spPr/>
    </dgm:pt>
    <dgm:pt modelId="{16E35395-783B-4A88-B257-B233BC14754D}" type="pres">
      <dgm:prSet presAssocID="{324AED75-10F9-4620-B030-F84B04FF0BE7}" presName="txThree" presStyleLbl="node3" presStyleIdx="1" presStyleCnt="7">
        <dgm:presLayoutVars>
          <dgm:chPref val="3"/>
        </dgm:presLayoutVars>
      </dgm:prSet>
      <dgm:spPr/>
    </dgm:pt>
    <dgm:pt modelId="{CA94128C-0A89-4F44-AC06-B1DC5F80B1C4}" type="pres">
      <dgm:prSet presAssocID="{324AED75-10F9-4620-B030-F84B04FF0BE7}" presName="horzThree" presStyleCnt="0"/>
      <dgm:spPr/>
    </dgm:pt>
    <dgm:pt modelId="{CB484A17-40FC-49C2-A7F9-1498D3C43D8A}" type="pres">
      <dgm:prSet presAssocID="{F2962341-E371-41B8-A03B-9D613CA67477}" presName="sibSpaceTwo" presStyleCnt="0"/>
      <dgm:spPr/>
    </dgm:pt>
    <dgm:pt modelId="{9CD2CD1B-FCE4-4C0C-946A-26195EB60F5A}" type="pres">
      <dgm:prSet presAssocID="{59D52B53-2E3F-46ED-85D5-272F1114B832}" presName="vertTwo" presStyleCnt="0"/>
      <dgm:spPr/>
    </dgm:pt>
    <dgm:pt modelId="{8F2F4FDC-FB92-44AB-B046-FD5DBC7B6C84}" type="pres">
      <dgm:prSet presAssocID="{59D52B53-2E3F-46ED-85D5-272F1114B832}" presName="txTwo" presStyleLbl="node2" presStyleIdx="2" presStyleCnt="7">
        <dgm:presLayoutVars>
          <dgm:chPref val="3"/>
        </dgm:presLayoutVars>
      </dgm:prSet>
      <dgm:spPr/>
    </dgm:pt>
    <dgm:pt modelId="{5681E791-4835-4E17-817C-8B39A906C385}" type="pres">
      <dgm:prSet presAssocID="{59D52B53-2E3F-46ED-85D5-272F1114B832}" presName="parTransTwo" presStyleCnt="0"/>
      <dgm:spPr/>
    </dgm:pt>
    <dgm:pt modelId="{2F9A32DA-CBC0-41B0-A27F-17D5744C7D3E}" type="pres">
      <dgm:prSet presAssocID="{59D52B53-2E3F-46ED-85D5-272F1114B832}" presName="horzTwo" presStyleCnt="0"/>
      <dgm:spPr/>
    </dgm:pt>
    <dgm:pt modelId="{D6687F06-A9FD-4700-BE83-AE885FF77566}" type="pres">
      <dgm:prSet presAssocID="{F8DF6A0E-5BB4-42EB-9FEE-298C3CCC2DF9}" presName="vertThree" presStyleCnt="0"/>
      <dgm:spPr/>
    </dgm:pt>
    <dgm:pt modelId="{0E965864-F6E7-470A-BFF7-246AF8BE8AF7}" type="pres">
      <dgm:prSet presAssocID="{F8DF6A0E-5BB4-42EB-9FEE-298C3CCC2DF9}" presName="txThree" presStyleLbl="node3" presStyleIdx="2" presStyleCnt="7">
        <dgm:presLayoutVars>
          <dgm:chPref val="3"/>
        </dgm:presLayoutVars>
      </dgm:prSet>
      <dgm:spPr/>
    </dgm:pt>
    <dgm:pt modelId="{5EA74A09-AF33-4239-BEC9-2A160138AD6B}" type="pres">
      <dgm:prSet presAssocID="{F8DF6A0E-5BB4-42EB-9FEE-298C3CCC2DF9}" presName="horzThree" presStyleCnt="0"/>
      <dgm:spPr/>
    </dgm:pt>
    <dgm:pt modelId="{3EB76F33-AA58-4DB9-8BB1-E9435A1653B3}" type="pres">
      <dgm:prSet presAssocID="{14A4166C-8C40-4E22-960E-D5D53B9BBE11}" presName="sibSpaceTwo" presStyleCnt="0"/>
      <dgm:spPr/>
    </dgm:pt>
    <dgm:pt modelId="{39CD12FD-C692-44C5-9B36-F6D7BC15FC47}" type="pres">
      <dgm:prSet presAssocID="{4DC4BF3E-D7D9-40AD-9C0F-7435E62C00BF}" presName="vertTwo" presStyleCnt="0"/>
      <dgm:spPr/>
    </dgm:pt>
    <dgm:pt modelId="{3E6B9286-9157-4560-B00B-995F9E846B96}" type="pres">
      <dgm:prSet presAssocID="{4DC4BF3E-D7D9-40AD-9C0F-7435E62C00BF}" presName="txTwo" presStyleLbl="node2" presStyleIdx="3" presStyleCnt="7">
        <dgm:presLayoutVars>
          <dgm:chPref val="3"/>
        </dgm:presLayoutVars>
      </dgm:prSet>
      <dgm:spPr/>
    </dgm:pt>
    <dgm:pt modelId="{F5314D42-232D-410F-B2E9-05B8EA2A28C2}" type="pres">
      <dgm:prSet presAssocID="{4DC4BF3E-D7D9-40AD-9C0F-7435E62C00BF}" presName="parTransTwo" presStyleCnt="0"/>
      <dgm:spPr/>
    </dgm:pt>
    <dgm:pt modelId="{A9ADCDA4-9B15-4B36-A14A-D37736B7643D}" type="pres">
      <dgm:prSet presAssocID="{4DC4BF3E-D7D9-40AD-9C0F-7435E62C00BF}" presName="horzTwo" presStyleCnt="0"/>
      <dgm:spPr/>
    </dgm:pt>
    <dgm:pt modelId="{D6D57C26-3C70-446D-A2D7-5B226691AD82}" type="pres">
      <dgm:prSet presAssocID="{88407CFE-CF5D-499F-B56B-737E2CAC9ADC}" presName="vertThree" presStyleCnt="0"/>
      <dgm:spPr/>
    </dgm:pt>
    <dgm:pt modelId="{C44E7B19-7067-4490-83C0-280FB1DD0745}" type="pres">
      <dgm:prSet presAssocID="{88407CFE-CF5D-499F-B56B-737E2CAC9ADC}" presName="txThree" presStyleLbl="node3" presStyleIdx="3" presStyleCnt="7">
        <dgm:presLayoutVars>
          <dgm:chPref val="3"/>
        </dgm:presLayoutVars>
      </dgm:prSet>
      <dgm:spPr/>
    </dgm:pt>
    <dgm:pt modelId="{2BD46791-A209-455B-A67D-C10463DF8A59}" type="pres">
      <dgm:prSet presAssocID="{88407CFE-CF5D-499F-B56B-737E2CAC9ADC}" presName="horzThree" presStyleCnt="0"/>
      <dgm:spPr/>
    </dgm:pt>
    <dgm:pt modelId="{5AF91DB7-F4B5-4DE3-9734-6BB46FC564EA}" type="pres">
      <dgm:prSet presAssocID="{9ACC5574-AED2-4A6F-8D8C-19492DDB49CB}" presName="sibSpaceTwo" presStyleCnt="0"/>
      <dgm:spPr/>
    </dgm:pt>
    <dgm:pt modelId="{F158DF7E-F667-4464-A0F8-BD7A0BF7A7C7}" type="pres">
      <dgm:prSet presAssocID="{36E8D71E-A379-4F71-8623-21D2725C498D}" presName="vertTwo" presStyleCnt="0"/>
      <dgm:spPr/>
    </dgm:pt>
    <dgm:pt modelId="{E3F405D4-FECF-468E-A9CE-89D56C618D68}" type="pres">
      <dgm:prSet presAssocID="{36E8D71E-A379-4F71-8623-21D2725C498D}" presName="txTwo" presStyleLbl="node2" presStyleIdx="4" presStyleCnt="7">
        <dgm:presLayoutVars>
          <dgm:chPref val="3"/>
        </dgm:presLayoutVars>
      </dgm:prSet>
      <dgm:spPr/>
    </dgm:pt>
    <dgm:pt modelId="{D6050867-9C79-49B1-9195-A44694B1B902}" type="pres">
      <dgm:prSet presAssocID="{36E8D71E-A379-4F71-8623-21D2725C498D}" presName="parTransTwo" presStyleCnt="0"/>
      <dgm:spPr/>
    </dgm:pt>
    <dgm:pt modelId="{D71E886B-558D-41D1-8014-2423100C7A29}" type="pres">
      <dgm:prSet presAssocID="{36E8D71E-A379-4F71-8623-21D2725C498D}" presName="horzTwo" presStyleCnt="0"/>
      <dgm:spPr/>
    </dgm:pt>
    <dgm:pt modelId="{0C43A779-655D-45CA-B9F7-B68A200D1AEB}" type="pres">
      <dgm:prSet presAssocID="{E0AC323F-AD9B-4E77-80EF-443B5299472D}" presName="vertThree" presStyleCnt="0"/>
      <dgm:spPr/>
    </dgm:pt>
    <dgm:pt modelId="{D0776A78-A78A-48BE-AB6B-E743911054D1}" type="pres">
      <dgm:prSet presAssocID="{E0AC323F-AD9B-4E77-80EF-443B5299472D}" presName="txThree" presStyleLbl="node3" presStyleIdx="4" presStyleCnt="7">
        <dgm:presLayoutVars>
          <dgm:chPref val="3"/>
        </dgm:presLayoutVars>
      </dgm:prSet>
      <dgm:spPr/>
    </dgm:pt>
    <dgm:pt modelId="{64585F47-B6FE-47EA-9929-2EBDB769958C}" type="pres">
      <dgm:prSet presAssocID="{E0AC323F-AD9B-4E77-80EF-443B5299472D}" presName="horzThree" presStyleCnt="0"/>
      <dgm:spPr/>
    </dgm:pt>
    <dgm:pt modelId="{A0BA3AC6-BAE1-4599-9CD2-CBAFC9F699DA}" type="pres">
      <dgm:prSet presAssocID="{CB15817B-EB41-4048-BF22-AC0063A5D762}" presName="sibSpaceTwo" presStyleCnt="0"/>
      <dgm:spPr/>
    </dgm:pt>
    <dgm:pt modelId="{34FD04AF-3F50-4324-AFEE-E52E1F6008A5}" type="pres">
      <dgm:prSet presAssocID="{6FBBC91D-67C8-4026-9C9E-126DE32FA7B6}" presName="vertTwo" presStyleCnt="0"/>
      <dgm:spPr/>
    </dgm:pt>
    <dgm:pt modelId="{1272FB18-4B17-4210-A603-1D52B2AE6F0B}" type="pres">
      <dgm:prSet presAssocID="{6FBBC91D-67C8-4026-9C9E-126DE32FA7B6}" presName="txTwo" presStyleLbl="node2" presStyleIdx="5" presStyleCnt="7">
        <dgm:presLayoutVars>
          <dgm:chPref val="3"/>
        </dgm:presLayoutVars>
      </dgm:prSet>
      <dgm:spPr/>
    </dgm:pt>
    <dgm:pt modelId="{1DB9894E-C1FA-469B-B239-0EAFD611C5F8}" type="pres">
      <dgm:prSet presAssocID="{6FBBC91D-67C8-4026-9C9E-126DE32FA7B6}" presName="parTransTwo" presStyleCnt="0"/>
      <dgm:spPr/>
    </dgm:pt>
    <dgm:pt modelId="{F661DF5D-DDB0-44A1-A9D2-12839D4E84CB}" type="pres">
      <dgm:prSet presAssocID="{6FBBC91D-67C8-4026-9C9E-126DE32FA7B6}" presName="horzTwo" presStyleCnt="0"/>
      <dgm:spPr/>
    </dgm:pt>
    <dgm:pt modelId="{52624014-D6E1-4BE2-A5FB-B465AB22E253}" type="pres">
      <dgm:prSet presAssocID="{869E9B61-B569-48B6-892C-FF64A1D2A51F}" presName="vertThree" presStyleCnt="0"/>
      <dgm:spPr/>
    </dgm:pt>
    <dgm:pt modelId="{B6231FCD-94B5-4E8D-B5CC-AB68296686CA}" type="pres">
      <dgm:prSet presAssocID="{869E9B61-B569-48B6-892C-FF64A1D2A51F}" presName="txThree" presStyleLbl="node3" presStyleIdx="5" presStyleCnt="7">
        <dgm:presLayoutVars>
          <dgm:chPref val="3"/>
        </dgm:presLayoutVars>
      </dgm:prSet>
      <dgm:spPr/>
    </dgm:pt>
    <dgm:pt modelId="{92522695-5E5D-49FE-BFC8-0A49F3D1F857}" type="pres">
      <dgm:prSet presAssocID="{869E9B61-B569-48B6-892C-FF64A1D2A51F}" presName="horzThree" presStyleCnt="0"/>
      <dgm:spPr/>
    </dgm:pt>
    <dgm:pt modelId="{9CF43F3F-E5E4-4D78-849C-AE970091013F}" type="pres">
      <dgm:prSet presAssocID="{ED51B99B-DD25-497F-B8B7-D87D5A888942}" presName="sibSpaceTwo" presStyleCnt="0"/>
      <dgm:spPr/>
    </dgm:pt>
    <dgm:pt modelId="{22BBFD12-DE54-4FB6-B9EB-AA0B5CB4F914}" type="pres">
      <dgm:prSet presAssocID="{C8CC8F9E-EBA4-4F81-B0EC-17493964BBEA}" presName="vertTwo" presStyleCnt="0"/>
      <dgm:spPr/>
    </dgm:pt>
    <dgm:pt modelId="{830883FE-8111-458C-A132-F87D9EB933A3}" type="pres">
      <dgm:prSet presAssocID="{C8CC8F9E-EBA4-4F81-B0EC-17493964BBEA}" presName="txTwo" presStyleLbl="node2" presStyleIdx="6" presStyleCnt="7">
        <dgm:presLayoutVars>
          <dgm:chPref val="3"/>
        </dgm:presLayoutVars>
      </dgm:prSet>
      <dgm:spPr/>
    </dgm:pt>
    <dgm:pt modelId="{9DB0B8EB-9354-4E5F-B731-B52F86357C37}" type="pres">
      <dgm:prSet presAssocID="{C8CC8F9E-EBA4-4F81-B0EC-17493964BBEA}" presName="parTransTwo" presStyleCnt="0"/>
      <dgm:spPr/>
    </dgm:pt>
    <dgm:pt modelId="{F927B02F-FFAF-4F9B-846D-98D68AFBE758}" type="pres">
      <dgm:prSet presAssocID="{C8CC8F9E-EBA4-4F81-B0EC-17493964BBEA}" presName="horzTwo" presStyleCnt="0"/>
      <dgm:spPr/>
    </dgm:pt>
    <dgm:pt modelId="{EA1E92B4-B5CF-4A94-8A0C-6BB652E54B38}" type="pres">
      <dgm:prSet presAssocID="{8D86C780-733F-49E5-AED2-A8B8FB0CF7DE}" presName="vertThree" presStyleCnt="0"/>
      <dgm:spPr/>
    </dgm:pt>
    <dgm:pt modelId="{7B00959B-6FCC-47F2-9ED9-A3C95259A6DF}" type="pres">
      <dgm:prSet presAssocID="{8D86C780-733F-49E5-AED2-A8B8FB0CF7DE}" presName="txThree" presStyleLbl="node3" presStyleIdx="6" presStyleCnt="7">
        <dgm:presLayoutVars>
          <dgm:chPref val="3"/>
        </dgm:presLayoutVars>
      </dgm:prSet>
      <dgm:spPr/>
    </dgm:pt>
    <dgm:pt modelId="{9BD98005-8953-4F61-87BE-140F5C32D8FD}" type="pres">
      <dgm:prSet presAssocID="{8D86C780-733F-49E5-AED2-A8B8FB0CF7DE}" presName="horzThree" presStyleCnt="0"/>
      <dgm:spPr/>
    </dgm:pt>
  </dgm:ptLst>
  <dgm:cxnLst>
    <dgm:cxn modelId="{44220B02-1B23-43E5-AF21-98155D0DB392}" srcId="{B48C8F08-A166-4852-B610-711D9C3BCD6D}" destId="{970A6626-15B9-46A7-9A4E-224F182C29AB}" srcOrd="0" destOrd="0" parTransId="{E580045D-EDC2-4CB1-AC7F-94A4D1B9D6E1}" sibTransId="{050BCA8D-8687-42D3-A516-FD8730AE3101}"/>
    <dgm:cxn modelId="{CFE43402-276C-46C7-8F9F-CDD82A544B73}" srcId="{970A6626-15B9-46A7-9A4E-224F182C29AB}" destId="{C8CC8F9E-EBA4-4F81-B0EC-17493964BBEA}" srcOrd="6" destOrd="0" parTransId="{A224FAD0-BCF3-49A6-A3D3-068B50BF847C}" sibTransId="{34EC517B-F942-4635-B85A-CAAE4D8929B1}"/>
    <dgm:cxn modelId="{94F0200C-C394-4D62-A575-AF9065CEC6A7}" type="presOf" srcId="{36E8D71E-A379-4F71-8623-21D2725C498D}" destId="{E3F405D4-FECF-468E-A9CE-89D56C618D68}" srcOrd="0" destOrd="0" presId="urn:microsoft.com/office/officeart/2005/8/layout/hierarchy4"/>
    <dgm:cxn modelId="{4A5B6319-C8FF-4294-8D6A-4C6B28B30C16}" srcId="{970A6626-15B9-46A7-9A4E-224F182C29AB}" destId="{3FC7C719-0F06-43FF-836B-7180D97795E7}" srcOrd="0" destOrd="0" parTransId="{573DD3A9-349D-4E87-8FCF-C122E34A983A}" sibTransId="{D1C03637-CAAE-4E3C-A4E3-F54DEFA6E2A7}"/>
    <dgm:cxn modelId="{E521801B-FFE4-488B-BA19-69317979A72E}" type="presOf" srcId="{8D86C780-733F-49E5-AED2-A8B8FB0CF7DE}" destId="{7B00959B-6FCC-47F2-9ED9-A3C95259A6DF}" srcOrd="0" destOrd="0" presId="urn:microsoft.com/office/officeart/2005/8/layout/hierarchy4"/>
    <dgm:cxn modelId="{AEC5CD1C-9DE0-4E00-9F7D-832DD119E0E4}" type="presOf" srcId="{B48C8F08-A166-4852-B610-711D9C3BCD6D}" destId="{46DE720D-648D-4225-B487-49289B575CAC}" srcOrd="0" destOrd="0" presId="urn:microsoft.com/office/officeart/2005/8/layout/hierarchy4"/>
    <dgm:cxn modelId="{3B5E2721-90CD-49C2-B626-D3E9AC2FC1E2}" type="presOf" srcId="{3FC7C719-0F06-43FF-836B-7180D97795E7}" destId="{626D6BD0-FB10-425B-8F1A-1FB0B35D822F}" srcOrd="0" destOrd="0" presId="urn:microsoft.com/office/officeart/2005/8/layout/hierarchy4"/>
    <dgm:cxn modelId="{7001BA25-9149-4996-ABAE-6D3840453C48}" srcId="{3FC7C719-0F06-43FF-836B-7180D97795E7}" destId="{9E1E535B-120E-45C8-B36B-4D00BEA0EB5A}" srcOrd="0" destOrd="0" parTransId="{6F772ACB-B312-49E2-898C-4B4CC049A840}" sibTransId="{84C82083-6668-486D-8C45-361AEB95CC00}"/>
    <dgm:cxn modelId="{18739128-FA26-4F1F-8AE0-C6401814263F}" type="presOf" srcId="{869E9B61-B569-48B6-892C-FF64A1D2A51F}" destId="{B6231FCD-94B5-4E8D-B5CC-AB68296686CA}" srcOrd="0" destOrd="0" presId="urn:microsoft.com/office/officeart/2005/8/layout/hierarchy4"/>
    <dgm:cxn modelId="{01BF502C-48CA-43B9-A0AB-2B97FB25C717}" type="presOf" srcId="{970A6626-15B9-46A7-9A4E-224F182C29AB}" destId="{5BCF9C60-B044-4609-8FAF-83950F326736}" srcOrd="0" destOrd="0" presId="urn:microsoft.com/office/officeart/2005/8/layout/hierarchy4"/>
    <dgm:cxn modelId="{ACF19435-0C1B-47FE-A353-6E02AC916CC8}" srcId="{970A6626-15B9-46A7-9A4E-224F182C29AB}" destId="{59D52B53-2E3F-46ED-85D5-272F1114B832}" srcOrd="2" destOrd="0" parTransId="{B33089F4-B555-4908-B2EB-D61ACD5F6C35}" sibTransId="{14A4166C-8C40-4E22-960E-D5D53B9BBE11}"/>
    <dgm:cxn modelId="{D677BA45-A2D5-454B-93F2-74A7FA3868A5}" srcId="{970A6626-15B9-46A7-9A4E-224F182C29AB}" destId="{4DC4BF3E-D7D9-40AD-9C0F-7435E62C00BF}" srcOrd="3" destOrd="0" parTransId="{EB32D432-918B-4E39-A19A-944CC025BACD}" sibTransId="{9ACC5574-AED2-4A6F-8D8C-19492DDB49CB}"/>
    <dgm:cxn modelId="{C82C776B-C385-49C7-A07E-244CC726B411}" srcId="{4DC4BF3E-D7D9-40AD-9C0F-7435E62C00BF}" destId="{88407CFE-CF5D-499F-B56B-737E2CAC9ADC}" srcOrd="0" destOrd="0" parTransId="{DB4CE872-C93C-49D5-A0C4-0A78C08F0589}" sibTransId="{871A703E-F685-41F7-BC4A-E525BBCC4BC4}"/>
    <dgm:cxn modelId="{6346D181-8A86-4FE7-8DE9-AD180D476D19}" type="presOf" srcId="{E0AC323F-AD9B-4E77-80EF-443B5299472D}" destId="{D0776A78-A78A-48BE-AB6B-E743911054D1}" srcOrd="0" destOrd="0" presId="urn:microsoft.com/office/officeart/2005/8/layout/hierarchy4"/>
    <dgm:cxn modelId="{326D8E8D-8E6B-473E-AC7B-B2CC105B833D}" srcId="{970A6626-15B9-46A7-9A4E-224F182C29AB}" destId="{83181251-740E-4DD8-832D-16EDEB33ABA2}" srcOrd="1" destOrd="0" parTransId="{FA8A0A81-5836-4562-94A9-9A942F59B091}" sibTransId="{F2962341-E371-41B8-A03B-9D613CA67477}"/>
    <dgm:cxn modelId="{46BDD995-6795-4BC9-AAC0-DE40E7BCA8C7}" srcId="{C8CC8F9E-EBA4-4F81-B0EC-17493964BBEA}" destId="{8D86C780-733F-49E5-AED2-A8B8FB0CF7DE}" srcOrd="0" destOrd="0" parTransId="{D70D1085-E5E9-4D15-BBE5-8C42D955E204}" sibTransId="{52384E28-A98D-4DCD-952B-EAD51E28695C}"/>
    <dgm:cxn modelId="{A9547CA0-0CBA-40D3-BCD8-5483D65ABE04}" type="presOf" srcId="{59D52B53-2E3F-46ED-85D5-272F1114B832}" destId="{8F2F4FDC-FB92-44AB-B046-FD5DBC7B6C84}" srcOrd="0" destOrd="0" presId="urn:microsoft.com/office/officeart/2005/8/layout/hierarchy4"/>
    <dgm:cxn modelId="{23843DA4-5BA5-47D4-910A-6C31799A04C0}" srcId="{970A6626-15B9-46A7-9A4E-224F182C29AB}" destId="{6FBBC91D-67C8-4026-9C9E-126DE32FA7B6}" srcOrd="5" destOrd="0" parTransId="{409B6E8D-D003-4B8A-BC7B-FDE256D350EB}" sibTransId="{ED51B99B-DD25-497F-B8B7-D87D5A888942}"/>
    <dgm:cxn modelId="{5C12C8AD-C0AE-4DE7-A34B-3CBFE12A2121}" srcId="{83181251-740E-4DD8-832D-16EDEB33ABA2}" destId="{324AED75-10F9-4620-B030-F84B04FF0BE7}" srcOrd="0" destOrd="0" parTransId="{B800E11A-1020-4601-9C2B-9FEB97DC9508}" sibTransId="{D128967C-7F51-4B4F-8595-E8B2626A2FEE}"/>
    <dgm:cxn modelId="{4E08B1B1-594E-4234-A433-F8CA06A57E6A}" srcId="{970A6626-15B9-46A7-9A4E-224F182C29AB}" destId="{36E8D71E-A379-4F71-8623-21D2725C498D}" srcOrd="4" destOrd="0" parTransId="{CBC1AC1F-A516-4F45-91BD-350BE42FCCCF}" sibTransId="{CB15817B-EB41-4048-BF22-AC0063A5D762}"/>
    <dgm:cxn modelId="{09C51DB3-E5FB-4EA9-9C9D-05545CC53066}" type="presOf" srcId="{9E1E535B-120E-45C8-B36B-4D00BEA0EB5A}" destId="{13E014C9-DE2D-4B1F-9950-628BC47E8494}" srcOrd="0" destOrd="0" presId="urn:microsoft.com/office/officeart/2005/8/layout/hierarchy4"/>
    <dgm:cxn modelId="{D3CE46BD-B474-4A90-A0A1-6F58294D8BFA}" type="presOf" srcId="{88407CFE-CF5D-499F-B56B-737E2CAC9ADC}" destId="{C44E7B19-7067-4490-83C0-280FB1DD0745}" srcOrd="0" destOrd="0" presId="urn:microsoft.com/office/officeart/2005/8/layout/hierarchy4"/>
    <dgm:cxn modelId="{46185DC2-6D3A-44EF-9D05-EE7137F01F26}" type="presOf" srcId="{4DC4BF3E-D7D9-40AD-9C0F-7435E62C00BF}" destId="{3E6B9286-9157-4560-B00B-995F9E846B96}" srcOrd="0" destOrd="0" presId="urn:microsoft.com/office/officeart/2005/8/layout/hierarchy4"/>
    <dgm:cxn modelId="{4A89DEC2-0670-4DC6-B08A-060364830423}" type="presOf" srcId="{83181251-740E-4DD8-832D-16EDEB33ABA2}" destId="{B8F2F079-F0E5-4B43-89FF-6C4A41A6E925}" srcOrd="0" destOrd="0" presId="urn:microsoft.com/office/officeart/2005/8/layout/hierarchy4"/>
    <dgm:cxn modelId="{EA3F6FC3-6316-437A-B50F-5071860BA573}" srcId="{36E8D71E-A379-4F71-8623-21D2725C498D}" destId="{E0AC323F-AD9B-4E77-80EF-443B5299472D}" srcOrd="0" destOrd="0" parTransId="{D3B14838-738E-477C-BE33-538B6AE7CA54}" sibTransId="{109A286B-7AFB-4079-A52E-59C4E0797C70}"/>
    <dgm:cxn modelId="{EAA28BC3-36C4-4F4A-8AF5-074EBD2AF50F}" type="presOf" srcId="{C8CC8F9E-EBA4-4F81-B0EC-17493964BBEA}" destId="{830883FE-8111-458C-A132-F87D9EB933A3}" srcOrd="0" destOrd="0" presId="urn:microsoft.com/office/officeart/2005/8/layout/hierarchy4"/>
    <dgm:cxn modelId="{EDF3F5D1-6C7D-46FB-9117-20F38823E5C0}" srcId="{59D52B53-2E3F-46ED-85D5-272F1114B832}" destId="{F8DF6A0E-5BB4-42EB-9FEE-298C3CCC2DF9}" srcOrd="0" destOrd="0" parTransId="{A3D8D2A1-05DE-4573-A51B-BC03E85308B6}" sibTransId="{52B9BEB2-FE5E-4B84-9A04-FA03DA7E4F53}"/>
    <dgm:cxn modelId="{A88A8BD8-42B3-4329-9DD7-66FC3B397588}" type="presOf" srcId="{6FBBC91D-67C8-4026-9C9E-126DE32FA7B6}" destId="{1272FB18-4B17-4210-A603-1D52B2AE6F0B}" srcOrd="0" destOrd="0" presId="urn:microsoft.com/office/officeart/2005/8/layout/hierarchy4"/>
    <dgm:cxn modelId="{008FAEEB-70B0-45CB-B076-A076E8222D01}" type="presOf" srcId="{324AED75-10F9-4620-B030-F84B04FF0BE7}" destId="{16E35395-783B-4A88-B257-B233BC14754D}" srcOrd="0" destOrd="0" presId="urn:microsoft.com/office/officeart/2005/8/layout/hierarchy4"/>
    <dgm:cxn modelId="{6F3340F7-AFBA-4165-BD3D-96419C16E265}" srcId="{6FBBC91D-67C8-4026-9C9E-126DE32FA7B6}" destId="{869E9B61-B569-48B6-892C-FF64A1D2A51F}" srcOrd="0" destOrd="0" parTransId="{9883C13B-7967-4F6D-AAFD-F33CF0ED8791}" sibTransId="{62113DCF-08CF-4D2D-8DBA-3A92E412BCD0}"/>
    <dgm:cxn modelId="{CFC539FB-CE26-4057-8CEB-2B8888F710DF}" type="presOf" srcId="{F8DF6A0E-5BB4-42EB-9FEE-298C3CCC2DF9}" destId="{0E965864-F6E7-470A-BFF7-246AF8BE8AF7}" srcOrd="0" destOrd="0" presId="urn:microsoft.com/office/officeart/2005/8/layout/hierarchy4"/>
    <dgm:cxn modelId="{BF4BDF91-295C-4925-851B-BB8827E04312}" type="presParOf" srcId="{46DE720D-648D-4225-B487-49289B575CAC}" destId="{9EC75427-A985-49AB-A694-7E577F942746}" srcOrd="0" destOrd="0" presId="urn:microsoft.com/office/officeart/2005/8/layout/hierarchy4"/>
    <dgm:cxn modelId="{93A693D2-17C8-497B-B085-893FE8E68292}" type="presParOf" srcId="{9EC75427-A985-49AB-A694-7E577F942746}" destId="{5BCF9C60-B044-4609-8FAF-83950F326736}" srcOrd="0" destOrd="0" presId="urn:microsoft.com/office/officeart/2005/8/layout/hierarchy4"/>
    <dgm:cxn modelId="{C4140C54-3B16-4A1A-97D3-2AA6431FDA5C}" type="presParOf" srcId="{9EC75427-A985-49AB-A694-7E577F942746}" destId="{A0DB4F59-0080-4835-8580-A6D30249FA9A}" srcOrd="1" destOrd="0" presId="urn:microsoft.com/office/officeart/2005/8/layout/hierarchy4"/>
    <dgm:cxn modelId="{334B60A9-3447-4CF8-B082-A731D76D1A35}" type="presParOf" srcId="{9EC75427-A985-49AB-A694-7E577F942746}" destId="{08F8B45A-00ED-4ABB-938D-81898A735758}" srcOrd="2" destOrd="0" presId="urn:microsoft.com/office/officeart/2005/8/layout/hierarchy4"/>
    <dgm:cxn modelId="{8B66382A-154F-4262-AF96-EFDDE622E9BF}" type="presParOf" srcId="{08F8B45A-00ED-4ABB-938D-81898A735758}" destId="{707C0DE2-4BAA-40F4-B8BB-C737F4192CF8}" srcOrd="0" destOrd="0" presId="urn:microsoft.com/office/officeart/2005/8/layout/hierarchy4"/>
    <dgm:cxn modelId="{AB6C6628-2F65-4575-A24F-7EDAB88A88B7}" type="presParOf" srcId="{707C0DE2-4BAA-40F4-B8BB-C737F4192CF8}" destId="{626D6BD0-FB10-425B-8F1A-1FB0B35D822F}" srcOrd="0" destOrd="0" presId="urn:microsoft.com/office/officeart/2005/8/layout/hierarchy4"/>
    <dgm:cxn modelId="{9515268D-AC87-4AB5-A67A-D765717380C1}" type="presParOf" srcId="{707C0DE2-4BAA-40F4-B8BB-C737F4192CF8}" destId="{839678EE-AFFD-4210-AD00-BA4E26A3F16E}" srcOrd="1" destOrd="0" presId="urn:microsoft.com/office/officeart/2005/8/layout/hierarchy4"/>
    <dgm:cxn modelId="{7BE7E88C-7303-46C9-A8A1-318EB2453D84}" type="presParOf" srcId="{707C0DE2-4BAA-40F4-B8BB-C737F4192CF8}" destId="{56768B93-E14E-4280-B003-33EF5291327F}" srcOrd="2" destOrd="0" presId="urn:microsoft.com/office/officeart/2005/8/layout/hierarchy4"/>
    <dgm:cxn modelId="{3A0C5554-B56D-4F03-BECC-CD0B58BB5BB9}" type="presParOf" srcId="{56768B93-E14E-4280-B003-33EF5291327F}" destId="{A6FB0919-566D-4255-AD33-04372514A804}" srcOrd="0" destOrd="0" presId="urn:microsoft.com/office/officeart/2005/8/layout/hierarchy4"/>
    <dgm:cxn modelId="{82D36256-224F-4023-8591-5BCF345CF620}" type="presParOf" srcId="{A6FB0919-566D-4255-AD33-04372514A804}" destId="{13E014C9-DE2D-4B1F-9950-628BC47E8494}" srcOrd="0" destOrd="0" presId="urn:microsoft.com/office/officeart/2005/8/layout/hierarchy4"/>
    <dgm:cxn modelId="{8929B599-E19C-4E93-B146-CC3D400EE073}" type="presParOf" srcId="{A6FB0919-566D-4255-AD33-04372514A804}" destId="{A0D1B941-53E6-459E-9994-0CE8999BA402}" srcOrd="1" destOrd="0" presId="urn:microsoft.com/office/officeart/2005/8/layout/hierarchy4"/>
    <dgm:cxn modelId="{1F5F07EC-D252-478B-911E-6CB1B2FE4ED6}" type="presParOf" srcId="{08F8B45A-00ED-4ABB-938D-81898A735758}" destId="{21B12F4B-DFCD-4977-8392-09A0E997D5D7}" srcOrd="1" destOrd="0" presId="urn:microsoft.com/office/officeart/2005/8/layout/hierarchy4"/>
    <dgm:cxn modelId="{28C42547-0E7F-4CB9-8DBC-2776BAD5D19C}" type="presParOf" srcId="{08F8B45A-00ED-4ABB-938D-81898A735758}" destId="{0CD991BE-2FC1-40F3-AE3E-EFF6028F4E2D}" srcOrd="2" destOrd="0" presId="urn:microsoft.com/office/officeart/2005/8/layout/hierarchy4"/>
    <dgm:cxn modelId="{0CB476BC-0B1A-4F86-B50C-0E2A0329799C}" type="presParOf" srcId="{0CD991BE-2FC1-40F3-AE3E-EFF6028F4E2D}" destId="{B8F2F079-F0E5-4B43-89FF-6C4A41A6E925}" srcOrd="0" destOrd="0" presId="urn:microsoft.com/office/officeart/2005/8/layout/hierarchy4"/>
    <dgm:cxn modelId="{C27149EB-8978-45F1-8780-4A6B6C1ED3F3}" type="presParOf" srcId="{0CD991BE-2FC1-40F3-AE3E-EFF6028F4E2D}" destId="{5838F9E6-D07F-46E1-BFFD-56C85E96C560}" srcOrd="1" destOrd="0" presId="urn:microsoft.com/office/officeart/2005/8/layout/hierarchy4"/>
    <dgm:cxn modelId="{D97D5779-16F9-47F0-AD76-AAC3F8C7D013}" type="presParOf" srcId="{0CD991BE-2FC1-40F3-AE3E-EFF6028F4E2D}" destId="{794938D7-5D17-4467-88FA-5685AE9D8F7C}" srcOrd="2" destOrd="0" presId="urn:microsoft.com/office/officeart/2005/8/layout/hierarchy4"/>
    <dgm:cxn modelId="{74567819-80F6-43B1-AA53-A06270423A74}" type="presParOf" srcId="{794938D7-5D17-4467-88FA-5685AE9D8F7C}" destId="{C89D68CE-7382-4AF4-BAB0-FAEB29325796}" srcOrd="0" destOrd="0" presId="urn:microsoft.com/office/officeart/2005/8/layout/hierarchy4"/>
    <dgm:cxn modelId="{F93068E9-9C6F-41A7-A292-B42297F1FABA}" type="presParOf" srcId="{C89D68CE-7382-4AF4-BAB0-FAEB29325796}" destId="{16E35395-783B-4A88-B257-B233BC14754D}" srcOrd="0" destOrd="0" presId="urn:microsoft.com/office/officeart/2005/8/layout/hierarchy4"/>
    <dgm:cxn modelId="{A73F484E-8B2B-4854-A0E1-EA88A4C2E883}" type="presParOf" srcId="{C89D68CE-7382-4AF4-BAB0-FAEB29325796}" destId="{CA94128C-0A89-4F44-AC06-B1DC5F80B1C4}" srcOrd="1" destOrd="0" presId="urn:microsoft.com/office/officeart/2005/8/layout/hierarchy4"/>
    <dgm:cxn modelId="{74728E39-4BB1-4917-86FF-E2742350849C}" type="presParOf" srcId="{08F8B45A-00ED-4ABB-938D-81898A735758}" destId="{CB484A17-40FC-49C2-A7F9-1498D3C43D8A}" srcOrd="3" destOrd="0" presId="urn:microsoft.com/office/officeart/2005/8/layout/hierarchy4"/>
    <dgm:cxn modelId="{EFBA2898-20BD-4FED-A0AF-D005F088F323}" type="presParOf" srcId="{08F8B45A-00ED-4ABB-938D-81898A735758}" destId="{9CD2CD1B-FCE4-4C0C-946A-26195EB60F5A}" srcOrd="4" destOrd="0" presId="urn:microsoft.com/office/officeart/2005/8/layout/hierarchy4"/>
    <dgm:cxn modelId="{DE5BA79A-03EC-4DF8-9872-B14B92474684}" type="presParOf" srcId="{9CD2CD1B-FCE4-4C0C-946A-26195EB60F5A}" destId="{8F2F4FDC-FB92-44AB-B046-FD5DBC7B6C84}" srcOrd="0" destOrd="0" presId="urn:microsoft.com/office/officeart/2005/8/layout/hierarchy4"/>
    <dgm:cxn modelId="{D3A916D6-1C9E-4DEE-AAE6-1FEDFAE90DFE}" type="presParOf" srcId="{9CD2CD1B-FCE4-4C0C-946A-26195EB60F5A}" destId="{5681E791-4835-4E17-817C-8B39A906C385}" srcOrd="1" destOrd="0" presId="urn:microsoft.com/office/officeart/2005/8/layout/hierarchy4"/>
    <dgm:cxn modelId="{BE277383-960A-4A5D-B8A5-C7550959BAB1}" type="presParOf" srcId="{9CD2CD1B-FCE4-4C0C-946A-26195EB60F5A}" destId="{2F9A32DA-CBC0-41B0-A27F-17D5744C7D3E}" srcOrd="2" destOrd="0" presId="urn:microsoft.com/office/officeart/2005/8/layout/hierarchy4"/>
    <dgm:cxn modelId="{AD1CA611-DEC9-47BF-95B5-ADFC4E9C2E43}" type="presParOf" srcId="{2F9A32DA-CBC0-41B0-A27F-17D5744C7D3E}" destId="{D6687F06-A9FD-4700-BE83-AE885FF77566}" srcOrd="0" destOrd="0" presId="urn:microsoft.com/office/officeart/2005/8/layout/hierarchy4"/>
    <dgm:cxn modelId="{859C764A-6D24-41F6-AEBC-D5FEAD12F835}" type="presParOf" srcId="{D6687F06-A9FD-4700-BE83-AE885FF77566}" destId="{0E965864-F6E7-470A-BFF7-246AF8BE8AF7}" srcOrd="0" destOrd="0" presId="urn:microsoft.com/office/officeart/2005/8/layout/hierarchy4"/>
    <dgm:cxn modelId="{B7C25ADB-F234-4FD0-B4BA-EE11CB7F493A}" type="presParOf" srcId="{D6687F06-A9FD-4700-BE83-AE885FF77566}" destId="{5EA74A09-AF33-4239-BEC9-2A160138AD6B}" srcOrd="1" destOrd="0" presId="urn:microsoft.com/office/officeart/2005/8/layout/hierarchy4"/>
    <dgm:cxn modelId="{262122E7-37DF-4154-AF02-014E184D20AA}" type="presParOf" srcId="{08F8B45A-00ED-4ABB-938D-81898A735758}" destId="{3EB76F33-AA58-4DB9-8BB1-E9435A1653B3}" srcOrd="5" destOrd="0" presId="urn:microsoft.com/office/officeart/2005/8/layout/hierarchy4"/>
    <dgm:cxn modelId="{EC3141F7-7982-419A-BBAD-258F65CAE6E8}" type="presParOf" srcId="{08F8B45A-00ED-4ABB-938D-81898A735758}" destId="{39CD12FD-C692-44C5-9B36-F6D7BC15FC47}" srcOrd="6" destOrd="0" presId="urn:microsoft.com/office/officeart/2005/8/layout/hierarchy4"/>
    <dgm:cxn modelId="{2B3DA40C-82CE-444E-8FEA-576EE563DF5B}" type="presParOf" srcId="{39CD12FD-C692-44C5-9B36-F6D7BC15FC47}" destId="{3E6B9286-9157-4560-B00B-995F9E846B96}" srcOrd="0" destOrd="0" presId="urn:microsoft.com/office/officeart/2005/8/layout/hierarchy4"/>
    <dgm:cxn modelId="{30D64E0D-258B-425B-833B-20FEBE4A3901}" type="presParOf" srcId="{39CD12FD-C692-44C5-9B36-F6D7BC15FC47}" destId="{F5314D42-232D-410F-B2E9-05B8EA2A28C2}" srcOrd="1" destOrd="0" presId="urn:microsoft.com/office/officeart/2005/8/layout/hierarchy4"/>
    <dgm:cxn modelId="{B4AED570-5478-4901-91E6-6FDE15AAB5A0}" type="presParOf" srcId="{39CD12FD-C692-44C5-9B36-F6D7BC15FC47}" destId="{A9ADCDA4-9B15-4B36-A14A-D37736B7643D}" srcOrd="2" destOrd="0" presId="urn:microsoft.com/office/officeart/2005/8/layout/hierarchy4"/>
    <dgm:cxn modelId="{0214CA55-7852-4C54-8ECF-01D6170F66C6}" type="presParOf" srcId="{A9ADCDA4-9B15-4B36-A14A-D37736B7643D}" destId="{D6D57C26-3C70-446D-A2D7-5B226691AD82}" srcOrd="0" destOrd="0" presId="urn:microsoft.com/office/officeart/2005/8/layout/hierarchy4"/>
    <dgm:cxn modelId="{93686F56-D7A6-4034-8880-E9BD72393A2F}" type="presParOf" srcId="{D6D57C26-3C70-446D-A2D7-5B226691AD82}" destId="{C44E7B19-7067-4490-83C0-280FB1DD0745}" srcOrd="0" destOrd="0" presId="urn:microsoft.com/office/officeart/2005/8/layout/hierarchy4"/>
    <dgm:cxn modelId="{9B8BC2FA-B49D-4A8E-83ED-E6E3915C6324}" type="presParOf" srcId="{D6D57C26-3C70-446D-A2D7-5B226691AD82}" destId="{2BD46791-A209-455B-A67D-C10463DF8A59}" srcOrd="1" destOrd="0" presId="urn:microsoft.com/office/officeart/2005/8/layout/hierarchy4"/>
    <dgm:cxn modelId="{1627E71A-CB77-4EBF-AA13-1F3C4C20F0D7}" type="presParOf" srcId="{08F8B45A-00ED-4ABB-938D-81898A735758}" destId="{5AF91DB7-F4B5-4DE3-9734-6BB46FC564EA}" srcOrd="7" destOrd="0" presId="urn:microsoft.com/office/officeart/2005/8/layout/hierarchy4"/>
    <dgm:cxn modelId="{E7D105CB-EE96-484F-B647-EE2525B58462}" type="presParOf" srcId="{08F8B45A-00ED-4ABB-938D-81898A735758}" destId="{F158DF7E-F667-4464-A0F8-BD7A0BF7A7C7}" srcOrd="8" destOrd="0" presId="urn:microsoft.com/office/officeart/2005/8/layout/hierarchy4"/>
    <dgm:cxn modelId="{57795748-E436-48DE-83A9-AE9652352CCD}" type="presParOf" srcId="{F158DF7E-F667-4464-A0F8-BD7A0BF7A7C7}" destId="{E3F405D4-FECF-468E-A9CE-89D56C618D68}" srcOrd="0" destOrd="0" presId="urn:microsoft.com/office/officeart/2005/8/layout/hierarchy4"/>
    <dgm:cxn modelId="{FC9F90E6-D14E-4F09-B59A-0B3E22D17C08}" type="presParOf" srcId="{F158DF7E-F667-4464-A0F8-BD7A0BF7A7C7}" destId="{D6050867-9C79-49B1-9195-A44694B1B902}" srcOrd="1" destOrd="0" presId="urn:microsoft.com/office/officeart/2005/8/layout/hierarchy4"/>
    <dgm:cxn modelId="{F6C4D5BC-705E-4F85-901A-5D6A6C866713}" type="presParOf" srcId="{F158DF7E-F667-4464-A0F8-BD7A0BF7A7C7}" destId="{D71E886B-558D-41D1-8014-2423100C7A29}" srcOrd="2" destOrd="0" presId="urn:microsoft.com/office/officeart/2005/8/layout/hierarchy4"/>
    <dgm:cxn modelId="{B23C4A22-3BF8-40D0-9B34-2DFE62687EC1}" type="presParOf" srcId="{D71E886B-558D-41D1-8014-2423100C7A29}" destId="{0C43A779-655D-45CA-B9F7-B68A200D1AEB}" srcOrd="0" destOrd="0" presId="urn:microsoft.com/office/officeart/2005/8/layout/hierarchy4"/>
    <dgm:cxn modelId="{442BB462-CD90-4C94-AD04-837887734071}" type="presParOf" srcId="{0C43A779-655D-45CA-B9F7-B68A200D1AEB}" destId="{D0776A78-A78A-48BE-AB6B-E743911054D1}" srcOrd="0" destOrd="0" presId="urn:microsoft.com/office/officeart/2005/8/layout/hierarchy4"/>
    <dgm:cxn modelId="{F668850C-4042-4680-8BEF-71617A15FA0E}" type="presParOf" srcId="{0C43A779-655D-45CA-B9F7-B68A200D1AEB}" destId="{64585F47-B6FE-47EA-9929-2EBDB769958C}" srcOrd="1" destOrd="0" presId="urn:microsoft.com/office/officeart/2005/8/layout/hierarchy4"/>
    <dgm:cxn modelId="{C3E1374F-63AA-4318-9026-5923DD1BACAB}" type="presParOf" srcId="{08F8B45A-00ED-4ABB-938D-81898A735758}" destId="{A0BA3AC6-BAE1-4599-9CD2-CBAFC9F699DA}" srcOrd="9" destOrd="0" presId="urn:microsoft.com/office/officeart/2005/8/layout/hierarchy4"/>
    <dgm:cxn modelId="{C6C6C760-1B8F-4E6F-BBE8-E52D59533083}" type="presParOf" srcId="{08F8B45A-00ED-4ABB-938D-81898A735758}" destId="{34FD04AF-3F50-4324-AFEE-E52E1F6008A5}" srcOrd="10" destOrd="0" presId="urn:microsoft.com/office/officeart/2005/8/layout/hierarchy4"/>
    <dgm:cxn modelId="{98FBE8FC-87B7-4021-8D74-DF3FC5EE145E}" type="presParOf" srcId="{34FD04AF-3F50-4324-AFEE-E52E1F6008A5}" destId="{1272FB18-4B17-4210-A603-1D52B2AE6F0B}" srcOrd="0" destOrd="0" presId="urn:microsoft.com/office/officeart/2005/8/layout/hierarchy4"/>
    <dgm:cxn modelId="{933AF3DE-1BA4-497E-BC5C-5D47FFBF305E}" type="presParOf" srcId="{34FD04AF-3F50-4324-AFEE-E52E1F6008A5}" destId="{1DB9894E-C1FA-469B-B239-0EAFD611C5F8}" srcOrd="1" destOrd="0" presId="urn:microsoft.com/office/officeart/2005/8/layout/hierarchy4"/>
    <dgm:cxn modelId="{9749191F-A19E-4F38-8D6D-E9342FC57FD9}" type="presParOf" srcId="{34FD04AF-3F50-4324-AFEE-E52E1F6008A5}" destId="{F661DF5D-DDB0-44A1-A9D2-12839D4E84CB}" srcOrd="2" destOrd="0" presId="urn:microsoft.com/office/officeart/2005/8/layout/hierarchy4"/>
    <dgm:cxn modelId="{46A1EF0E-7883-4D85-BBBA-A98E8F5C6B90}" type="presParOf" srcId="{F661DF5D-DDB0-44A1-A9D2-12839D4E84CB}" destId="{52624014-D6E1-4BE2-A5FB-B465AB22E253}" srcOrd="0" destOrd="0" presId="urn:microsoft.com/office/officeart/2005/8/layout/hierarchy4"/>
    <dgm:cxn modelId="{EC058535-58B2-46CB-829C-F404BCFDE805}" type="presParOf" srcId="{52624014-D6E1-4BE2-A5FB-B465AB22E253}" destId="{B6231FCD-94B5-4E8D-B5CC-AB68296686CA}" srcOrd="0" destOrd="0" presId="urn:microsoft.com/office/officeart/2005/8/layout/hierarchy4"/>
    <dgm:cxn modelId="{80C0E125-FD4D-4943-86C7-F362EB51D7DA}" type="presParOf" srcId="{52624014-D6E1-4BE2-A5FB-B465AB22E253}" destId="{92522695-5E5D-49FE-BFC8-0A49F3D1F857}" srcOrd="1" destOrd="0" presId="urn:microsoft.com/office/officeart/2005/8/layout/hierarchy4"/>
    <dgm:cxn modelId="{F2D09334-1ACD-470B-B71C-234EDAAA1F88}" type="presParOf" srcId="{08F8B45A-00ED-4ABB-938D-81898A735758}" destId="{9CF43F3F-E5E4-4D78-849C-AE970091013F}" srcOrd="11" destOrd="0" presId="urn:microsoft.com/office/officeart/2005/8/layout/hierarchy4"/>
    <dgm:cxn modelId="{94353527-D2A3-43C2-80FF-B2E69D789B58}" type="presParOf" srcId="{08F8B45A-00ED-4ABB-938D-81898A735758}" destId="{22BBFD12-DE54-4FB6-B9EB-AA0B5CB4F914}" srcOrd="12" destOrd="0" presId="urn:microsoft.com/office/officeart/2005/8/layout/hierarchy4"/>
    <dgm:cxn modelId="{72A85D0B-443B-4203-8BCA-5D3ACC88049B}" type="presParOf" srcId="{22BBFD12-DE54-4FB6-B9EB-AA0B5CB4F914}" destId="{830883FE-8111-458C-A132-F87D9EB933A3}" srcOrd="0" destOrd="0" presId="urn:microsoft.com/office/officeart/2005/8/layout/hierarchy4"/>
    <dgm:cxn modelId="{73E6ABC1-AB7D-4665-848E-ABBB4188480A}" type="presParOf" srcId="{22BBFD12-DE54-4FB6-B9EB-AA0B5CB4F914}" destId="{9DB0B8EB-9354-4E5F-B731-B52F86357C37}" srcOrd="1" destOrd="0" presId="urn:microsoft.com/office/officeart/2005/8/layout/hierarchy4"/>
    <dgm:cxn modelId="{28015330-758E-465C-9C47-7E7538F153A6}" type="presParOf" srcId="{22BBFD12-DE54-4FB6-B9EB-AA0B5CB4F914}" destId="{F927B02F-FFAF-4F9B-846D-98D68AFBE758}" srcOrd="2" destOrd="0" presId="urn:microsoft.com/office/officeart/2005/8/layout/hierarchy4"/>
    <dgm:cxn modelId="{09015BA6-83BC-4ABF-9FF7-B26A45D175E1}" type="presParOf" srcId="{F927B02F-FFAF-4F9B-846D-98D68AFBE758}" destId="{EA1E92B4-B5CF-4A94-8A0C-6BB652E54B38}" srcOrd="0" destOrd="0" presId="urn:microsoft.com/office/officeart/2005/8/layout/hierarchy4"/>
    <dgm:cxn modelId="{57AA14A4-155F-4F4E-9EFA-D86C0F319A59}" type="presParOf" srcId="{EA1E92B4-B5CF-4A94-8A0C-6BB652E54B38}" destId="{7B00959B-6FCC-47F2-9ED9-A3C95259A6DF}" srcOrd="0" destOrd="0" presId="urn:microsoft.com/office/officeart/2005/8/layout/hierarchy4"/>
    <dgm:cxn modelId="{F01D2968-FE51-4E4A-97AE-6342C834A8BF}" type="presParOf" srcId="{EA1E92B4-B5CF-4A94-8A0C-6BB652E54B38}" destId="{9BD98005-8953-4F61-87BE-140F5C32D8F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8C8F08-A166-4852-B610-711D9C3BCD6D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970A6626-15B9-46A7-9A4E-224F182C29AB}">
      <dgm:prSet phldrT="[文本]"/>
      <dgm:spPr/>
      <dgm:t>
        <a:bodyPr/>
        <a:lstStyle/>
        <a:p>
          <a:r>
            <a:rPr lang="zh-CN" altLang="en-US" dirty="0"/>
            <a:t>杂粮</a:t>
          </a:r>
        </a:p>
      </dgm:t>
    </dgm:pt>
    <dgm:pt modelId="{E580045D-EDC2-4CB1-AC7F-94A4D1B9D6E1}" type="parTrans" cxnId="{44220B02-1B23-43E5-AF21-98155D0DB392}">
      <dgm:prSet/>
      <dgm:spPr/>
      <dgm:t>
        <a:bodyPr/>
        <a:lstStyle/>
        <a:p>
          <a:endParaRPr lang="zh-CN" altLang="en-US"/>
        </a:p>
      </dgm:t>
    </dgm:pt>
    <dgm:pt modelId="{050BCA8D-8687-42D3-A516-FD8730AE3101}" type="sibTrans" cxnId="{44220B02-1B23-43E5-AF21-98155D0DB392}">
      <dgm:prSet/>
      <dgm:spPr/>
      <dgm:t>
        <a:bodyPr/>
        <a:lstStyle/>
        <a:p>
          <a:endParaRPr lang="zh-CN" altLang="en-US"/>
        </a:p>
      </dgm:t>
    </dgm:pt>
    <dgm:pt modelId="{83181251-740E-4DD8-832D-16EDEB33ABA2}">
      <dgm:prSet phldrT="[文本]"/>
      <dgm:spPr/>
      <dgm:t>
        <a:bodyPr/>
        <a:lstStyle/>
        <a:p>
          <a:r>
            <a:rPr lang="zh-CN" altLang="en-US" dirty="0"/>
            <a:t>谷物粉</a:t>
          </a:r>
        </a:p>
      </dgm:t>
    </dgm:pt>
    <dgm:pt modelId="{FA8A0A81-5836-4562-94A9-9A942F59B091}" type="parTrans" cxnId="{326D8E8D-8E6B-473E-AC7B-B2CC105B833D}">
      <dgm:prSet/>
      <dgm:spPr/>
      <dgm:t>
        <a:bodyPr/>
        <a:lstStyle/>
        <a:p>
          <a:endParaRPr lang="zh-CN" altLang="en-US"/>
        </a:p>
      </dgm:t>
    </dgm:pt>
    <dgm:pt modelId="{F2962341-E371-41B8-A03B-9D613CA67477}" type="sibTrans" cxnId="{326D8E8D-8E6B-473E-AC7B-B2CC105B833D}">
      <dgm:prSet/>
      <dgm:spPr/>
      <dgm:t>
        <a:bodyPr/>
        <a:lstStyle/>
        <a:p>
          <a:endParaRPr lang="zh-CN" altLang="en-US"/>
        </a:p>
      </dgm:t>
    </dgm:pt>
    <dgm:pt modelId="{3FC7C719-0F06-43FF-836B-7180D97795E7}">
      <dgm:prSet/>
      <dgm:spPr/>
      <dgm:t>
        <a:bodyPr/>
        <a:lstStyle/>
        <a:p>
          <a:r>
            <a:rPr lang="zh-CN" altLang="en-US" dirty="0"/>
            <a:t>谷物米</a:t>
          </a:r>
        </a:p>
      </dgm:t>
    </dgm:pt>
    <dgm:pt modelId="{573DD3A9-349D-4E87-8FCF-C122E34A983A}" type="parTrans" cxnId="{4A5B6319-C8FF-4294-8D6A-4C6B28B30C16}">
      <dgm:prSet/>
      <dgm:spPr/>
      <dgm:t>
        <a:bodyPr/>
        <a:lstStyle/>
        <a:p>
          <a:endParaRPr lang="zh-CN" altLang="en-US"/>
        </a:p>
      </dgm:t>
    </dgm:pt>
    <dgm:pt modelId="{D1C03637-CAAE-4E3C-A4E3-F54DEFA6E2A7}" type="sibTrans" cxnId="{4A5B6319-C8FF-4294-8D6A-4C6B28B30C16}">
      <dgm:prSet/>
      <dgm:spPr/>
      <dgm:t>
        <a:bodyPr/>
        <a:lstStyle/>
        <a:p>
          <a:endParaRPr lang="zh-CN" altLang="en-US"/>
        </a:p>
      </dgm:t>
    </dgm:pt>
    <dgm:pt modelId="{59D52B53-2E3F-46ED-85D5-272F1114B832}">
      <dgm:prSet/>
      <dgm:spPr/>
      <dgm:t>
        <a:bodyPr/>
        <a:lstStyle/>
        <a:p>
          <a:r>
            <a:rPr lang="zh-CN" altLang="en-US" dirty="0"/>
            <a:t>纯谷物麦片</a:t>
          </a:r>
        </a:p>
      </dgm:t>
    </dgm:pt>
    <dgm:pt modelId="{B33089F4-B555-4908-B2EB-D61ACD5F6C35}" type="parTrans" cxnId="{ACF19435-0C1B-47FE-A353-6E02AC916CC8}">
      <dgm:prSet/>
      <dgm:spPr/>
      <dgm:t>
        <a:bodyPr/>
        <a:lstStyle/>
        <a:p>
          <a:endParaRPr lang="zh-CN" altLang="en-US"/>
        </a:p>
      </dgm:t>
    </dgm:pt>
    <dgm:pt modelId="{14A4166C-8C40-4E22-960E-D5D53B9BBE11}" type="sibTrans" cxnId="{ACF19435-0C1B-47FE-A353-6E02AC916CC8}">
      <dgm:prSet/>
      <dgm:spPr/>
      <dgm:t>
        <a:bodyPr/>
        <a:lstStyle/>
        <a:p>
          <a:endParaRPr lang="zh-CN" altLang="en-US"/>
        </a:p>
      </dgm:t>
    </dgm:pt>
    <dgm:pt modelId="{4DC4BF3E-D7D9-40AD-9C0F-7435E62C00BF}">
      <dgm:prSet/>
      <dgm:spPr/>
      <dgm:t>
        <a:bodyPr/>
        <a:lstStyle/>
        <a:p>
          <a:r>
            <a:rPr lang="zh-CN" altLang="en-US" dirty="0"/>
            <a:t>挤压食品</a:t>
          </a:r>
        </a:p>
      </dgm:t>
    </dgm:pt>
    <dgm:pt modelId="{EB32D432-918B-4E39-A19A-944CC025BACD}" type="parTrans" cxnId="{D677BA45-A2D5-454B-93F2-74A7FA3868A5}">
      <dgm:prSet/>
      <dgm:spPr/>
      <dgm:t>
        <a:bodyPr/>
        <a:lstStyle/>
        <a:p>
          <a:endParaRPr lang="zh-CN" altLang="en-US"/>
        </a:p>
      </dgm:t>
    </dgm:pt>
    <dgm:pt modelId="{9ACC5574-AED2-4A6F-8D8C-19492DDB49CB}" type="sibTrans" cxnId="{D677BA45-A2D5-454B-93F2-74A7FA3868A5}">
      <dgm:prSet/>
      <dgm:spPr/>
      <dgm:t>
        <a:bodyPr/>
        <a:lstStyle/>
        <a:p>
          <a:endParaRPr lang="zh-CN" altLang="en-US"/>
        </a:p>
      </dgm:t>
    </dgm:pt>
    <dgm:pt modelId="{36E8D71E-A379-4F71-8623-21D2725C498D}">
      <dgm:prSet/>
      <dgm:spPr/>
      <dgm:t>
        <a:bodyPr/>
        <a:lstStyle/>
        <a:p>
          <a:r>
            <a:rPr lang="zh-CN" altLang="en-US" dirty="0"/>
            <a:t>碎米相关产品</a:t>
          </a:r>
        </a:p>
      </dgm:t>
    </dgm:pt>
    <dgm:pt modelId="{CBC1AC1F-A516-4F45-91BD-350BE42FCCCF}" type="parTrans" cxnId="{4E08B1B1-594E-4234-A433-F8CA06A57E6A}">
      <dgm:prSet/>
      <dgm:spPr/>
      <dgm:t>
        <a:bodyPr/>
        <a:lstStyle/>
        <a:p>
          <a:endParaRPr lang="zh-CN" altLang="en-US"/>
        </a:p>
      </dgm:t>
    </dgm:pt>
    <dgm:pt modelId="{CB15817B-EB41-4048-BF22-AC0063A5D762}" type="sibTrans" cxnId="{4E08B1B1-594E-4234-A433-F8CA06A57E6A}">
      <dgm:prSet/>
      <dgm:spPr/>
      <dgm:t>
        <a:bodyPr/>
        <a:lstStyle/>
        <a:p>
          <a:endParaRPr lang="zh-CN" altLang="en-US"/>
        </a:p>
      </dgm:t>
    </dgm:pt>
    <dgm:pt modelId="{6FBBC91D-67C8-4026-9C9E-126DE32FA7B6}">
      <dgm:prSet/>
      <dgm:spPr/>
      <dgm:t>
        <a:bodyPr/>
        <a:lstStyle/>
        <a:p>
          <a:r>
            <a:rPr lang="zh-CN" altLang="en-US" dirty="0"/>
            <a:t>麸皮相关产品</a:t>
          </a:r>
        </a:p>
      </dgm:t>
    </dgm:pt>
    <dgm:pt modelId="{409B6E8D-D003-4B8A-BC7B-FDE256D350EB}" type="parTrans" cxnId="{23843DA4-5BA5-47D4-910A-6C31799A04C0}">
      <dgm:prSet/>
      <dgm:spPr/>
      <dgm:t>
        <a:bodyPr/>
        <a:lstStyle/>
        <a:p>
          <a:endParaRPr lang="zh-CN" altLang="en-US"/>
        </a:p>
      </dgm:t>
    </dgm:pt>
    <dgm:pt modelId="{ED51B99B-DD25-497F-B8B7-D87D5A888942}" type="sibTrans" cxnId="{23843DA4-5BA5-47D4-910A-6C31799A04C0}">
      <dgm:prSet/>
      <dgm:spPr/>
      <dgm:t>
        <a:bodyPr/>
        <a:lstStyle/>
        <a:p>
          <a:endParaRPr lang="zh-CN" altLang="en-US"/>
        </a:p>
      </dgm:t>
    </dgm:pt>
    <dgm:pt modelId="{C8CC8F9E-EBA4-4F81-B0EC-17493964BBEA}">
      <dgm:prSet/>
      <dgm:spPr/>
      <dgm:t>
        <a:bodyPr/>
        <a:lstStyle/>
        <a:p>
          <a:r>
            <a:rPr lang="zh-CN" altLang="en-US" dirty="0"/>
            <a:t>营养保健产品</a:t>
          </a:r>
        </a:p>
      </dgm:t>
    </dgm:pt>
    <dgm:pt modelId="{A224FAD0-BCF3-49A6-A3D3-068B50BF847C}" type="parTrans" cxnId="{CFE43402-276C-46C7-8F9F-CDD82A544B73}">
      <dgm:prSet/>
      <dgm:spPr/>
      <dgm:t>
        <a:bodyPr/>
        <a:lstStyle/>
        <a:p>
          <a:endParaRPr lang="zh-CN" altLang="en-US"/>
        </a:p>
      </dgm:t>
    </dgm:pt>
    <dgm:pt modelId="{34EC517B-F942-4635-B85A-CAAE4D8929B1}" type="sibTrans" cxnId="{CFE43402-276C-46C7-8F9F-CDD82A544B73}">
      <dgm:prSet/>
      <dgm:spPr/>
      <dgm:t>
        <a:bodyPr/>
        <a:lstStyle/>
        <a:p>
          <a:endParaRPr lang="zh-CN" altLang="en-US"/>
        </a:p>
      </dgm:t>
    </dgm:pt>
    <dgm:pt modelId="{9E1E535B-120E-45C8-B36B-4D00BEA0EB5A}">
      <dgm:prSet/>
      <dgm:spPr/>
      <dgm:t>
        <a:bodyPr/>
        <a:lstStyle/>
        <a:p>
          <a:pPr algn="l"/>
          <a:r>
            <a:rPr lang="zh-CN" altLang="en-US" dirty="0"/>
            <a:t>  燕麦米、青稞米、大麦米</a:t>
          </a:r>
          <a:r>
            <a:rPr lang="en-US" altLang="zh-CN" dirty="0"/>
            <a:t>…</a:t>
          </a:r>
          <a:endParaRPr lang="zh-CN" altLang="en-US" dirty="0"/>
        </a:p>
      </dgm:t>
    </dgm:pt>
    <dgm:pt modelId="{6F772ACB-B312-49E2-898C-4B4CC049A840}" type="parTrans" cxnId="{7001BA25-9149-4996-ABAE-6D3840453C48}">
      <dgm:prSet/>
      <dgm:spPr/>
      <dgm:t>
        <a:bodyPr/>
        <a:lstStyle/>
        <a:p>
          <a:endParaRPr lang="zh-CN" altLang="en-US"/>
        </a:p>
      </dgm:t>
    </dgm:pt>
    <dgm:pt modelId="{84C82083-6668-486D-8C45-361AEB95CC00}" type="sibTrans" cxnId="{7001BA25-9149-4996-ABAE-6D3840453C48}">
      <dgm:prSet/>
      <dgm:spPr/>
      <dgm:t>
        <a:bodyPr/>
        <a:lstStyle/>
        <a:p>
          <a:endParaRPr lang="zh-CN" altLang="en-US"/>
        </a:p>
      </dgm:t>
    </dgm:pt>
    <dgm:pt modelId="{324AED75-10F9-4620-B030-F84B04FF0BE7}">
      <dgm:prSet/>
      <dgm:spPr/>
      <dgm:t>
        <a:bodyPr/>
        <a:lstStyle/>
        <a:p>
          <a:pPr algn="l"/>
          <a:r>
            <a:rPr lang="zh-CN" altLang="en-US" dirty="0"/>
            <a:t>  全谷物粉、熟化粉、代餐粉、速溶粉、烘焙粉</a:t>
          </a:r>
          <a:r>
            <a:rPr lang="en-US" altLang="zh-CN" dirty="0"/>
            <a:t>…</a:t>
          </a:r>
          <a:endParaRPr lang="zh-CN" altLang="en-US" dirty="0"/>
        </a:p>
      </dgm:t>
    </dgm:pt>
    <dgm:pt modelId="{B800E11A-1020-4601-9C2B-9FEB97DC9508}" type="parTrans" cxnId="{5C12C8AD-C0AE-4DE7-A34B-3CBFE12A2121}">
      <dgm:prSet/>
      <dgm:spPr/>
      <dgm:t>
        <a:bodyPr/>
        <a:lstStyle/>
        <a:p>
          <a:endParaRPr lang="zh-CN" altLang="en-US"/>
        </a:p>
      </dgm:t>
    </dgm:pt>
    <dgm:pt modelId="{D128967C-7F51-4B4F-8595-E8B2626A2FEE}" type="sibTrans" cxnId="{5C12C8AD-C0AE-4DE7-A34B-3CBFE12A2121}">
      <dgm:prSet/>
      <dgm:spPr/>
      <dgm:t>
        <a:bodyPr/>
        <a:lstStyle/>
        <a:p>
          <a:endParaRPr lang="zh-CN" altLang="en-US"/>
        </a:p>
      </dgm:t>
    </dgm:pt>
    <dgm:pt modelId="{F8DF6A0E-5BB4-42EB-9FEE-298C3CCC2DF9}">
      <dgm:prSet/>
      <dgm:spPr/>
      <dgm:t>
        <a:bodyPr/>
        <a:lstStyle/>
        <a:p>
          <a:pPr algn="l"/>
          <a:r>
            <a:rPr lang="zh-CN" altLang="en-US" dirty="0"/>
            <a:t>  燕麦片、大麦片</a:t>
          </a:r>
          <a:r>
            <a:rPr lang="en-US" altLang="zh-CN" dirty="0"/>
            <a:t>…</a:t>
          </a:r>
          <a:endParaRPr lang="zh-CN" altLang="en-US" dirty="0"/>
        </a:p>
      </dgm:t>
    </dgm:pt>
    <dgm:pt modelId="{A3D8D2A1-05DE-4573-A51B-BC03E85308B6}" type="parTrans" cxnId="{EDF3F5D1-6C7D-46FB-9117-20F38823E5C0}">
      <dgm:prSet/>
      <dgm:spPr/>
      <dgm:t>
        <a:bodyPr/>
        <a:lstStyle/>
        <a:p>
          <a:endParaRPr lang="zh-CN" altLang="en-US"/>
        </a:p>
      </dgm:t>
    </dgm:pt>
    <dgm:pt modelId="{52B9BEB2-FE5E-4B84-9A04-FA03DA7E4F53}" type="sibTrans" cxnId="{EDF3F5D1-6C7D-46FB-9117-20F38823E5C0}">
      <dgm:prSet/>
      <dgm:spPr/>
      <dgm:t>
        <a:bodyPr/>
        <a:lstStyle/>
        <a:p>
          <a:endParaRPr lang="zh-CN" altLang="en-US"/>
        </a:p>
      </dgm:t>
    </dgm:pt>
    <dgm:pt modelId="{88407CFE-CF5D-499F-B56B-737E2CAC9ADC}">
      <dgm:prSet/>
      <dgm:spPr/>
      <dgm:t>
        <a:bodyPr/>
        <a:lstStyle/>
        <a:p>
          <a:pPr algn="l"/>
          <a:r>
            <a:rPr lang="zh-CN" altLang="en-US" dirty="0"/>
            <a:t>  早餐棒、复合型麦片</a:t>
          </a:r>
          <a:r>
            <a:rPr lang="en-US" altLang="zh-CN" dirty="0"/>
            <a:t>…</a:t>
          </a:r>
          <a:endParaRPr lang="zh-CN" altLang="en-US" dirty="0"/>
        </a:p>
      </dgm:t>
    </dgm:pt>
    <dgm:pt modelId="{DB4CE872-C93C-49D5-A0C4-0A78C08F0589}" type="parTrans" cxnId="{C82C776B-C385-49C7-A07E-244CC726B411}">
      <dgm:prSet/>
      <dgm:spPr/>
      <dgm:t>
        <a:bodyPr/>
        <a:lstStyle/>
        <a:p>
          <a:endParaRPr lang="zh-CN" altLang="en-US"/>
        </a:p>
      </dgm:t>
    </dgm:pt>
    <dgm:pt modelId="{871A703E-F685-41F7-BC4A-E525BBCC4BC4}" type="sibTrans" cxnId="{C82C776B-C385-49C7-A07E-244CC726B411}">
      <dgm:prSet/>
      <dgm:spPr/>
      <dgm:t>
        <a:bodyPr/>
        <a:lstStyle/>
        <a:p>
          <a:endParaRPr lang="zh-CN" altLang="en-US"/>
        </a:p>
      </dgm:t>
    </dgm:pt>
    <dgm:pt modelId="{E0AC323F-AD9B-4E77-80EF-443B5299472D}">
      <dgm:prSet/>
      <dgm:spPr/>
      <dgm:t>
        <a:bodyPr/>
        <a:lstStyle/>
        <a:p>
          <a:pPr algn="l"/>
          <a:r>
            <a:rPr lang="zh-CN" altLang="en-US" dirty="0"/>
            <a:t>  速食米饭</a:t>
          </a:r>
          <a:r>
            <a:rPr lang="en-US" altLang="zh-CN" dirty="0"/>
            <a:t>…</a:t>
          </a:r>
          <a:endParaRPr lang="zh-CN" altLang="en-US" dirty="0"/>
        </a:p>
      </dgm:t>
    </dgm:pt>
    <dgm:pt modelId="{D3B14838-738E-477C-BE33-538B6AE7CA54}" type="parTrans" cxnId="{EA3F6FC3-6316-437A-B50F-5071860BA573}">
      <dgm:prSet/>
      <dgm:spPr/>
      <dgm:t>
        <a:bodyPr/>
        <a:lstStyle/>
        <a:p>
          <a:endParaRPr lang="zh-CN" altLang="en-US"/>
        </a:p>
      </dgm:t>
    </dgm:pt>
    <dgm:pt modelId="{109A286B-7AFB-4079-A52E-59C4E0797C70}" type="sibTrans" cxnId="{EA3F6FC3-6316-437A-B50F-5071860BA573}">
      <dgm:prSet/>
      <dgm:spPr/>
      <dgm:t>
        <a:bodyPr/>
        <a:lstStyle/>
        <a:p>
          <a:endParaRPr lang="zh-CN" altLang="en-US"/>
        </a:p>
      </dgm:t>
    </dgm:pt>
    <dgm:pt modelId="{869E9B61-B569-48B6-892C-FF64A1D2A51F}">
      <dgm:prSet/>
      <dgm:spPr/>
      <dgm:t>
        <a:bodyPr/>
        <a:lstStyle/>
        <a:p>
          <a:pPr algn="l"/>
          <a:r>
            <a:rPr lang="zh-CN" altLang="en-US" dirty="0"/>
            <a:t>  麸皮粉、膳食纤维</a:t>
          </a:r>
          <a:r>
            <a:rPr lang="en-US" altLang="zh-CN" dirty="0"/>
            <a:t>…</a:t>
          </a:r>
          <a:endParaRPr lang="zh-CN" altLang="en-US" dirty="0"/>
        </a:p>
      </dgm:t>
    </dgm:pt>
    <dgm:pt modelId="{9883C13B-7967-4F6D-AAFD-F33CF0ED8791}" type="parTrans" cxnId="{6F3340F7-AFBA-4165-BD3D-96419C16E265}">
      <dgm:prSet/>
      <dgm:spPr/>
      <dgm:t>
        <a:bodyPr/>
        <a:lstStyle/>
        <a:p>
          <a:endParaRPr lang="zh-CN" altLang="en-US"/>
        </a:p>
      </dgm:t>
    </dgm:pt>
    <dgm:pt modelId="{62113DCF-08CF-4D2D-8DBA-3A92E412BCD0}" type="sibTrans" cxnId="{6F3340F7-AFBA-4165-BD3D-96419C16E265}">
      <dgm:prSet/>
      <dgm:spPr/>
      <dgm:t>
        <a:bodyPr/>
        <a:lstStyle/>
        <a:p>
          <a:endParaRPr lang="zh-CN" altLang="en-US"/>
        </a:p>
      </dgm:t>
    </dgm:pt>
    <dgm:pt modelId="{8D86C780-733F-49E5-AED2-A8B8FB0CF7DE}">
      <dgm:prSet/>
      <dgm:spPr/>
      <dgm:t>
        <a:bodyPr/>
        <a:lstStyle/>
        <a:p>
          <a:pPr algn="l"/>
          <a:r>
            <a:rPr lang="zh-CN" altLang="en-US" dirty="0"/>
            <a:t>  富蛋白、富淀粉、富氨基酸</a:t>
          </a:r>
          <a:r>
            <a:rPr lang="en-US" altLang="zh-CN" dirty="0"/>
            <a:t>…</a:t>
          </a:r>
          <a:endParaRPr lang="zh-CN" altLang="en-US" dirty="0"/>
        </a:p>
      </dgm:t>
    </dgm:pt>
    <dgm:pt modelId="{D70D1085-E5E9-4D15-BBE5-8C42D955E204}" type="parTrans" cxnId="{46BDD995-6795-4BC9-AAC0-DE40E7BCA8C7}">
      <dgm:prSet/>
      <dgm:spPr/>
      <dgm:t>
        <a:bodyPr/>
        <a:lstStyle/>
        <a:p>
          <a:endParaRPr lang="zh-CN" altLang="en-US"/>
        </a:p>
      </dgm:t>
    </dgm:pt>
    <dgm:pt modelId="{52384E28-A98D-4DCD-952B-EAD51E28695C}" type="sibTrans" cxnId="{46BDD995-6795-4BC9-AAC0-DE40E7BCA8C7}">
      <dgm:prSet/>
      <dgm:spPr/>
      <dgm:t>
        <a:bodyPr/>
        <a:lstStyle/>
        <a:p>
          <a:endParaRPr lang="zh-CN" altLang="en-US"/>
        </a:p>
      </dgm:t>
    </dgm:pt>
    <dgm:pt modelId="{2D2B96F2-121B-415B-85F3-23169DBC0F7E}" type="pres">
      <dgm:prSet presAssocID="{B48C8F08-A166-4852-B610-711D9C3BCD6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2F14FFD-A19C-41E5-8E0F-058F7C937631}" type="pres">
      <dgm:prSet presAssocID="{970A6626-15B9-46A7-9A4E-224F182C29AB}" presName="hierRoot1" presStyleCnt="0">
        <dgm:presLayoutVars>
          <dgm:hierBranch val="init"/>
        </dgm:presLayoutVars>
      </dgm:prSet>
      <dgm:spPr/>
    </dgm:pt>
    <dgm:pt modelId="{B45E8047-726C-4255-9C27-70344588271C}" type="pres">
      <dgm:prSet presAssocID="{970A6626-15B9-46A7-9A4E-224F182C29AB}" presName="rootComposite1" presStyleCnt="0"/>
      <dgm:spPr/>
    </dgm:pt>
    <dgm:pt modelId="{D6104EC8-2AC9-4CC5-BD41-4E9CB9367FF0}" type="pres">
      <dgm:prSet presAssocID="{970A6626-15B9-46A7-9A4E-224F182C29AB}" presName="rootText1" presStyleLbl="node0" presStyleIdx="0" presStyleCnt="1">
        <dgm:presLayoutVars>
          <dgm:chPref val="3"/>
        </dgm:presLayoutVars>
      </dgm:prSet>
      <dgm:spPr/>
    </dgm:pt>
    <dgm:pt modelId="{D3FBD1B2-FACB-46B5-87A0-63CAE980AA76}" type="pres">
      <dgm:prSet presAssocID="{970A6626-15B9-46A7-9A4E-224F182C29AB}" presName="rootConnector1" presStyleLbl="node1" presStyleIdx="0" presStyleCnt="0"/>
      <dgm:spPr/>
    </dgm:pt>
    <dgm:pt modelId="{E1F658DC-0691-45CD-A7AE-F2554C030A6A}" type="pres">
      <dgm:prSet presAssocID="{970A6626-15B9-46A7-9A4E-224F182C29AB}" presName="hierChild2" presStyleCnt="0"/>
      <dgm:spPr/>
    </dgm:pt>
    <dgm:pt modelId="{CCD86514-EB72-49E4-AE1C-347C5425BB8F}" type="pres">
      <dgm:prSet presAssocID="{573DD3A9-349D-4E87-8FCF-C122E34A983A}" presName="Name64" presStyleLbl="parChTrans1D2" presStyleIdx="0" presStyleCnt="7"/>
      <dgm:spPr/>
    </dgm:pt>
    <dgm:pt modelId="{830D4322-F3B8-45D6-A7B1-7AEF86A32451}" type="pres">
      <dgm:prSet presAssocID="{3FC7C719-0F06-43FF-836B-7180D97795E7}" presName="hierRoot2" presStyleCnt="0">
        <dgm:presLayoutVars>
          <dgm:hierBranch val="init"/>
        </dgm:presLayoutVars>
      </dgm:prSet>
      <dgm:spPr/>
    </dgm:pt>
    <dgm:pt modelId="{10B873EE-34BA-4A52-96A1-E900BD4B26A5}" type="pres">
      <dgm:prSet presAssocID="{3FC7C719-0F06-43FF-836B-7180D97795E7}" presName="rootComposite" presStyleCnt="0"/>
      <dgm:spPr/>
    </dgm:pt>
    <dgm:pt modelId="{50A44B83-FFAE-4474-BE00-71402E396649}" type="pres">
      <dgm:prSet presAssocID="{3FC7C719-0F06-43FF-836B-7180D97795E7}" presName="rootText" presStyleLbl="node2" presStyleIdx="0" presStyleCnt="7" custScaleX="138474">
        <dgm:presLayoutVars>
          <dgm:chPref val="3"/>
        </dgm:presLayoutVars>
      </dgm:prSet>
      <dgm:spPr/>
    </dgm:pt>
    <dgm:pt modelId="{BCB4B136-F967-4C9E-BE30-B4F5F30E05DD}" type="pres">
      <dgm:prSet presAssocID="{3FC7C719-0F06-43FF-836B-7180D97795E7}" presName="rootConnector" presStyleLbl="node2" presStyleIdx="0" presStyleCnt="7"/>
      <dgm:spPr/>
    </dgm:pt>
    <dgm:pt modelId="{6073C86F-FA00-4E4A-A2FB-CE6AD4A63922}" type="pres">
      <dgm:prSet presAssocID="{3FC7C719-0F06-43FF-836B-7180D97795E7}" presName="hierChild4" presStyleCnt="0"/>
      <dgm:spPr/>
    </dgm:pt>
    <dgm:pt modelId="{A2926F8F-CD9E-4399-91D6-7663C157EB76}" type="pres">
      <dgm:prSet presAssocID="{6F772ACB-B312-49E2-898C-4B4CC049A840}" presName="Name64" presStyleLbl="parChTrans1D3" presStyleIdx="0" presStyleCnt="7"/>
      <dgm:spPr/>
    </dgm:pt>
    <dgm:pt modelId="{8C71D8B3-0E9C-4908-8BED-016C4CC7BEA1}" type="pres">
      <dgm:prSet presAssocID="{9E1E535B-120E-45C8-B36B-4D00BEA0EB5A}" presName="hierRoot2" presStyleCnt="0">
        <dgm:presLayoutVars>
          <dgm:hierBranch val="init"/>
        </dgm:presLayoutVars>
      </dgm:prSet>
      <dgm:spPr/>
    </dgm:pt>
    <dgm:pt modelId="{E067B4D2-ADFE-4B27-B54B-5C59AD326FD7}" type="pres">
      <dgm:prSet presAssocID="{9E1E535B-120E-45C8-B36B-4D00BEA0EB5A}" presName="rootComposite" presStyleCnt="0"/>
      <dgm:spPr/>
    </dgm:pt>
    <dgm:pt modelId="{94422B79-5E3C-4BBA-AE2C-918BD68C023A}" type="pres">
      <dgm:prSet presAssocID="{9E1E535B-120E-45C8-B36B-4D00BEA0EB5A}" presName="rootText" presStyleLbl="node3" presStyleIdx="0" presStyleCnt="7" custScaleX="415423">
        <dgm:presLayoutVars>
          <dgm:chPref val="3"/>
        </dgm:presLayoutVars>
      </dgm:prSet>
      <dgm:spPr/>
    </dgm:pt>
    <dgm:pt modelId="{257EE337-22E5-4E78-9A5D-EE7C5B1A34E0}" type="pres">
      <dgm:prSet presAssocID="{9E1E535B-120E-45C8-B36B-4D00BEA0EB5A}" presName="rootConnector" presStyleLbl="node3" presStyleIdx="0" presStyleCnt="7"/>
      <dgm:spPr/>
    </dgm:pt>
    <dgm:pt modelId="{76F0578E-C318-4A35-BDE4-BA1F2A8DAD3D}" type="pres">
      <dgm:prSet presAssocID="{9E1E535B-120E-45C8-B36B-4D00BEA0EB5A}" presName="hierChild4" presStyleCnt="0"/>
      <dgm:spPr/>
    </dgm:pt>
    <dgm:pt modelId="{4002C5F6-7FA0-4B81-95C2-9A9BF9AF26B6}" type="pres">
      <dgm:prSet presAssocID="{9E1E535B-120E-45C8-B36B-4D00BEA0EB5A}" presName="hierChild5" presStyleCnt="0"/>
      <dgm:spPr/>
    </dgm:pt>
    <dgm:pt modelId="{20FA4F40-3736-435A-B70D-02E3E33F062B}" type="pres">
      <dgm:prSet presAssocID="{3FC7C719-0F06-43FF-836B-7180D97795E7}" presName="hierChild5" presStyleCnt="0"/>
      <dgm:spPr/>
    </dgm:pt>
    <dgm:pt modelId="{0B9C72F4-B866-4C6A-B720-B91BA15698A8}" type="pres">
      <dgm:prSet presAssocID="{FA8A0A81-5836-4562-94A9-9A942F59B091}" presName="Name64" presStyleLbl="parChTrans1D2" presStyleIdx="1" presStyleCnt="7"/>
      <dgm:spPr/>
    </dgm:pt>
    <dgm:pt modelId="{14745C97-5D14-4063-B7CF-A8127302E1B1}" type="pres">
      <dgm:prSet presAssocID="{83181251-740E-4DD8-832D-16EDEB33ABA2}" presName="hierRoot2" presStyleCnt="0">
        <dgm:presLayoutVars>
          <dgm:hierBranch val="init"/>
        </dgm:presLayoutVars>
      </dgm:prSet>
      <dgm:spPr/>
    </dgm:pt>
    <dgm:pt modelId="{C23BB1B4-2F6F-419E-9E68-72B3EE54DBBF}" type="pres">
      <dgm:prSet presAssocID="{83181251-740E-4DD8-832D-16EDEB33ABA2}" presName="rootComposite" presStyleCnt="0"/>
      <dgm:spPr/>
    </dgm:pt>
    <dgm:pt modelId="{DC3E4708-AFCB-4E6A-A847-90467452E738}" type="pres">
      <dgm:prSet presAssocID="{83181251-740E-4DD8-832D-16EDEB33ABA2}" presName="rootText" presStyleLbl="node2" presStyleIdx="1" presStyleCnt="7" custScaleX="138474">
        <dgm:presLayoutVars>
          <dgm:chPref val="3"/>
        </dgm:presLayoutVars>
      </dgm:prSet>
      <dgm:spPr/>
    </dgm:pt>
    <dgm:pt modelId="{8C18042F-5EFD-4CE0-A127-8DB58E58CED4}" type="pres">
      <dgm:prSet presAssocID="{83181251-740E-4DD8-832D-16EDEB33ABA2}" presName="rootConnector" presStyleLbl="node2" presStyleIdx="1" presStyleCnt="7"/>
      <dgm:spPr/>
    </dgm:pt>
    <dgm:pt modelId="{A0F837F7-F80D-4C1D-9829-2161194FF9AD}" type="pres">
      <dgm:prSet presAssocID="{83181251-740E-4DD8-832D-16EDEB33ABA2}" presName="hierChild4" presStyleCnt="0"/>
      <dgm:spPr/>
    </dgm:pt>
    <dgm:pt modelId="{F087D49F-DD1E-4076-A17C-C0034E994528}" type="pres">
      <dgm:prSet presAssocID="{B800E11A-1020-4601-9C2B-9FEB97DC9508}" presName="Name64" presStyleLbl="parChTrans1D3" presStyleIdx="1" presStyleCnt="7"/>
      <dgm:spPr/>
    </dgm:pt>
    <dgm:pt modelId="{9E59E10A-1C8C-4C4A-9634-FB104800B649}" type="pres">
      <dgm:prSet presAssocID="{324AED75-10F9-4620-B030-F84B04FF0BE7}" presName="hierRoot2" presStyleCnt="0">
        <dgm:presLayoutVars>
          <dgm:hierBranch val="init"/>
        </dgm:presLayoutVars>
      </dgm:prSet>
      <dgm:spPr/>
    </dgm:pt>
    <dgm:pt modelId="{F5625C8E-CA93-423F-BF22-2C6555C0B204}" type="pres">
      <dgm:prSet presAssocID="{324AED75-10F9-4620-B030-F84B04FF0BE7}" presName="rootComposite" presStyleCnt="0"/>
      <dgm:spPr/>
    </dgm:pt>
    <dgm:pt modelId="{3BD5FE43-DDA0-4E63-9157-5C1242894D06}" type="pres">
      <dgm:prSet presAssocID="{324AED75-10F9-4620-B030-F84B04FF0BE7}" presName="rootText" presStyleLbl="node3" presStyleIdx="1" presStyleCnt="7" custScaleX="415423">
        <dgm:presLayoutVars>
          <dgm:chPref val="3"/>
        </dgm:presLayoutVars>
      </dgm:prSet>
      <dgm:spPr/>
    </dgm:pt>
    <dgm:pt modelId="{42F00945-0C44-4236-B66A-8212A60FB761}" type="pres">
      <dgm:prSet presAssocID="{324AED75-10F9-4620-B030-F84B04FF0BE7}" presName="rootConnector" presStyleLbl="node3" presStyleIdx="1" presStyleCnt="7"/>
      <dgm:spPr/>
    </dgm:pt>
    <dgm:pt modelId="{57CC8AE6-4DBC-4DC8-971E-11EA0EF303B4}" type="pres">
      <dgm:prSet presAssocID="{324AED75-10F9-4620-B030-F84B04FF0BE7}" presName="hierChild4" presStyleCnt="0"/>
      <dgm:spPr/>
    </dgm:pt>
    <dgm:pt modelId="{C2FD99A6-4D40-4AE4-8078-A89F2FAE85F5}" type="pres">
      <dgm:prSet presAssocID="{324AED75-10F9-4620-B030-F84B04FF0BE7}" presName="hierChild5" presStyleCnt="0"/>
      <dgm:spPr/>
    </dgm:pt>
    <dgm:pt modelId="{AC653B38-AE9D-4470-85CF-7512E3B5CD0F}" type="pres">
      <dgm:prSet presAssocID="{83181251-740E-4DD8-832D-16EDEB33ABA2}" presName="hierChild5" presStyleCnt="0"/>
      <dgm:spPr/>
    </dgm:pt>
    <dgm:pt modelId="{001AB785-D18E-442E-8EE6-F47BE7CF2EEA}" type="pres">
      <dgm:prSet presAssocID="{B33089F4-B555-4908-B2EB-D61ACD5F6C35}" presName="Name64" presStyleLbl="parChTrans1D2" presStyleIdx="2" presStyleCnt="7"/>
      <dgm:spPr/>
    </dgm:pt>
    <dgm:pt modelId="{AA8CBF0B-E76C-4950-8FCB-F89F03955ECB}" type="pres">
      <dgm:prSet presAssocID="{59D52B53-2E3F-46ED-85D5-272F1114B832}" presName="hierRoot2" presStyleCnt="0">
        <dgm:presLayoutVars>
          <dgm:hierBranch val="init"/>
        </dgm:presLayoutVars>
      </dgm:prSet>
      <dgm:spPr/>
    </dgm:pt>
    <dgm:pt modelId="{95F9A01D-8501-49ED-A862-0BCAFD85926A}" type="pres">
      <dgm:prSet presAssocID="{59D52B53-2E3F-46ED-85D5-272F1114B832}" presName="rootComposite" presStyleCnt="0"/>
      <dgm:spPr/>
    </dgm:pt>
    <dgm:pt modelId="{38E06419-B1FB-43EE-AC4F-0AF35B91DE74}" type="pres">
      <dgm:prSet presAssocID="{59D52B53-2E3F-46ED-85D5-272F1114B832}" presName="rootText" presStyleLbl="node2" presStyleIdx="2" presStyleCnt="7" custScaleX="138474">
        <dgm:presLayoutVars>
          <dgm:chPref val="3"/>
        </dgm:presLayoutVars>
      </dgm:prSet>
      <dgm:spPr/>
    </dgm:pt>
    <dgm:pt modelId="{99843D52-1ED9-41BF-B7D7-A2C16A6C0374}" type="pres">
      <dgm:prSet presAssocID="{59D52B53-2E3F-46ED-85D5-272F1114B832}" presName="rootConnector" presStyleLbl="node2" presStyleIdx="2" presStyleCnt="7"/>
      <dgm:spPr/>
    </dgm:pt>
    <dgm:pt modelId="{FE2042DC-9FF2-48DB-956C-44607F75F553}" type="pres">
      <dgm:prSet presAssocID="{59D52B53-2E3F-46ED-85D5-272F1114B832}" presName="hierChild4" presStyleCnt="0"/>
      <dgm:spPr/>
    </dgm:pt>
    <dgm:pt modelId="{E816BCA8-0BEB-43CC-B71A-EF763EC58ADF}" type="pres">
      <dgm:prSet presAssocID="{A3D8D2A1-05DE-4573-A51B-BC03E85308B6}" presName="Name64" presStyleLbl="parChTrans1D3" presStyleIdx="2" presStyleCnt="7"/>
      <dgm:spPr/>
    </dgm:pt>
    <dgm:pt modelId="{7E53E0A7-BD21-4F49-B99D-57A580E80258}" type="pres">
      <dgm:prSet presAssocID="{F8DF6A0E-5BB4-42EB-9FEE-298C3CCC2DF9}" presName="hierRoot2" presStyleCnt="0">
        <dgm:presLayoutVars>
          <dgm:hierBranch val="init"/>
        </dgm:presLayoutVars>
      </dgm:prSet>
      <dgm:spPr/>
    </dgm:pt>
    <dgm:pt modelId="{87CB1172-BA35-4793-B315-36051C607686}" type="pres">
      <dgm:prSet presAssocID="{F8DF6A0E-5BB4-42EB-9FEE-298C3CCC2DF9}" presName="rootComposite" presStyleCnt="0"/>
      <dgm:spPr/>
    </dgm:pt>
    <dgm:pt modelId="{3DB468B0-840A-40C4-B271-5E0F5716C010}" type="pres">
      <dgm:prSet presAssocID="{F8DF6A0E-5BB4-42EB-9FEE-298C3CCC2DF9}" presName="rootText" presStyleLbl="node3" presStyleIdx="2" presStyleCnt="7" custScaleX="415423">
        <dgm:presLayoutVars>
          <dgm:chPref val="3"/>
        </dgm:presLayoutVars>
      </dgm:prSet>
      <dgm:spPr/>
    </dgm:pt>
    <dgm:pt modelId="{2582968E-B55C-4502-A28F-066F332CF6F6}" type="pres">
      <dgm:prSet presAssocID="{F8DF6A0E-5BB4-42EB-9FEE-298C3CCC2DF9}" presName="rootConnector" presStyleLbl="node3" presStyleIdx="2" presStyleCnt="7"/>
      <dgm:spPr/>
    </dgm:pt>
    <dgm:pt modelId="{5DCECC39-4BF4-4088-A3ED-6369919802A1}" type="pres">
      <dgm:prSet presAssocID="{F8DF6A0E-5BB4-42EB-9FEE-298C3CCC2DF9}" presName="hierChild4" presStyleCnt="0"/>
      <dgm:spPr/>
    </dgm:pt>
    <dgm:pt modelId="{7A3F7CA0-A5BC-4848-9BF1-83725D14A386}" type="pres">
      <dgm:prSet presAssocID="{F8DF6A0E-5BB4-42EB-9FEE-298C3CCC2DF9}" presName="hierChild5" presStyleCnt="0"/>
      <dgm:spPr/>
    </dgm:pt>
    <dgm:pt modelId="{06950772-C335-47A5-B1AA-515B58AFE8BB}" type="pres">
      <dgm:prSet presAssocID="{59D52B53-2E3F-46ED-85D5-272F1114B832}" presName="hierChild5" presStyleCnt="0"/>
      <dgm:spPr/>
    </dgm:pt>
    <dgm:pt modelId="{7C54123B-C32C-4B4B-BBA1-86AB929DBAA1}" type="pres">
      <dgm:prSet presAssocID="{EB32D432-918B-4E39-A19A-944CC025BACD}" presName="Name64" presStyleLbl="parChTrans1D2" presStyleIdx="3" presStyleCnt="7"/>
      <dgm:spPr/>
    </dgm:pt>
    <dgm:pt modelId="{586C7E04-6E6B-45FB-B821-D679E93BC37D}" type="pres">
      <dgm:prSet presAssocID="{4DC4BF3E-D7D9-40AD-9C0F-7435E62C00BF}" presName="hierRoot2" presStyleCnt="0">
        <dgm:presLayoutVars>
          <dgm:hierBranch val="init"/>
        </dgm:presLayoutVars>
      </dgm:prSet>
      <dgm:spPr/>
    </dgm:pt>
    <dgm:pt modelId="{8FE37859-1EF8-4E58-8C43-F884D79C77DF}" type="pres">
      <dgm:prSet presAssocID="{4DC4BF3E-D7D9-40AD-9C0F-7435E62C00BF}" presName="rootComposite" presStyleCnt="0"/>
      <dgm:spPr/>
    </dgm:pt>
    <dgm:pt modelId="{A5B329F1-3AEF-4BD4-B2D6-5D01E46F99B1}" type="pres">
      <dgm:prSet presAssocID="{4DC4BF3E-D7D9-40AD-9C0F-7435E62C00BF}" presName="rootText" presStyleLbl="node2" presStyleIdx="3" presStyleCnt="7" custScaleX="138474">
        <dgm:presLayoutVars>
          <dgm:chPref val="3"/>
        </dgm:presLayoutVars>
      </dgm:prSet>
      <dgm:spPr/>
    </dgm:pt>
    <dgm:pt modelId="{55B69EA3-3164-4830-BBCD-2081E6EF6AB1}" type="pres">
      <dgm:prSet presAssocID="{4DC4BF3E-D7D9-40AD-9C0F-7435E62C00BF}" presName="rootConnector" presStyleLbl="node2" presStyleIdx="3" presStyleCnt="7"/>
      <dgm:spPr/>
    </dgm:pt>
    <dgm:pt modelId="{A044184C-2387-4889-B0AB-92152EA28288}" type="pres">
      <dgm:prSet presAssocID="{4DC4BF3E-D7D9-40AD-9C0F-7435E62C00BF}" presName="hierChild4" presStyleCnt="0"/>
      <dgm:spPr/>
    </dgm:pt>
    <dgm:pt modelId="{9DB0A9B0-A464-46D9-956B-B03105BA933D}" type="pres">
      <dgm:prSet presAssocID="{DB4CE872-C93C-49D5-A0C4-0A78C08F0589}" presName="Name64" presStyleLbl="parChTrans1D3" presStyleIdx="3" presStyleCnt="7"/>
      <dgm:spPr/>
    </dgm:pt>
    <dgm:pt modelId="{66138F27-5283-40DF-9448-B1E4C8C8D885}" type="pres">
      <dgm:prSet presAssocID="{88407CFE-CF5D-499F-B56B-737E2CAC9ADC}" presName="hierRoot2" presStyleCnt="0">
        <dgm:presLayoutVars>
          <dgm:hierBranch val="init"/>
        </dgm:presLayoutVars>
      </dgm:prSet>
      <dgm:spPr/>
    </dgm:pt>
    <dgm:pt modelId="{6182F688-B9D0-4F6D-90D5-900A2763F992}" type="pres">
      <dgm:prSet presAssocID="{88407CFE-CF5D-499F-B56B-737E2CAC9ADC}" presName="rootComposite" presStyleCnt="0"/>
      <dgm:spPr/>
    </dgm:pt>
    <dgm:pt modelId="{3D1EBE43-9806-4575-9A3B-36BD2FA0EBF7}" type="pres">
      <dgm:prSet presAssocID="{88407CFE-CF5D-499F-B56B-737E2CAC9ADC}" presName="rootText" presStyleLbl="node3" presStyleIdx="3" presStyleCnt="7" custScaleX="415423">
        <dgm:presLayoutVars>
          <dgm:chPref val="3"/>
        </dgm:presLayoutVars>
      </dgm:prSet>
      <dgm:spPr/>
    </dgm:pt>
    <dgm:pt modelId="{A5BD874C-3EC0-434C-9C78-275083ED8D06}" type="pres">
      <dgm:prSet presAssocID="{88407CFE-CF5D-499F-B56B-737E2CAC9ADC}" presName="rootConnector" presStyleLbl="node3" presStyleIdx="3" presStyleCnt="7"/>
      <dgm:spPr/>
    </dgm:pt>
    <dgm:pt modelId="{A31DE4AB-1B5B-4798-A2C0-90F35F465734}" type="pres">
      <dgm:prSet presAssocID="{88407CFE-CF5D-499F-B56B-737E2CAC9ADC}" presName="hierChild4" presStyleCnt="0"/>
      <dgm:spPr/>
    </dgm:pt>
    <dgm:pt modelId="{B17B50A1-F1CA-42FD-977F-52358E72D3B8}" type="pres">
      <dgm:prSet presAssocID="{88407CFE-CF5D-499F-B56B-737E2CAC9ADC}" presName="hierChild5" presStyleCnt="0"/>
      <dgm:spPr/>
    </dgm:pt>
    <dgm:pt modelId="{107ABF48-EE2B-49E9-AFE3-E19D03487897}" type="pres">
      <dgm:prSet presAssocID="{4DC4BF3E-D7D9-40AD-9C0F-7435E62C00BF}" presName="hierChild5" presStyleCnt="0"/>
      <dgm:spPr/>
    </dgm:pt>
    <dgm:pt modelId="{32109E90-8514-4015-BA28-63258DF75775}" type="pres">
      <dgm:prSet presAssocID="{CBC1AC1F-A516-4F45-91BD-350BE42FCCCF}" presName="Name64" presStyleLbl="parChTrans1D2" presStyleIdx="4" presStyleCnt="7"/>
      <dgm:spPr/>
    </dgm:pt>
    <dgm:pt modelId="{A604D529-B0C6-4523-A31D-B25E854CEF76}" type="pres">
      <dgm:prSet presAssocID="{36E8D71E-A379-4F71-8623-21D2725C498D}" presName="hierRoot2" presStyleCnt="0">
        <dgm:presLayoutVars>
          <dgm:hierBranch val="init"/>
        </dgm:presLayoutVars>
      </dgm:prSet>
      <dgm:spPr/>
    </dgm:pt>
    <dgm:pt modelId="{BD45FFF2-FCD1-444F-97EF-4F8982B2E330}" type="pres">
      <dgm:prSet presAssocID="{36E8D71E-A379-4F71-8623-21D2725C498D}" presName="rootComposite" presStyleCnt="0"/>
      <dgm:spPr/>
    </dgm:pt>
    <dgm:pt modelId="{C2A35271-2E8C-499D-AF8C-4100089DCCA7}" type="pres">
      <dgm:prSet presAssocID="{36E8D71E-A379-4F71-8623-21D2725C498D}" presName="rootText" presStyleLbl="node2" presStyleIdx="4" presStyleCnt="7" custScaleX="138474">
        <dgm:presLayoutVars>
          <dgm:chPref val="3"/>
        </dgm:presLayoutVars>
      </dgm:prSet>
      <dgm:spPr/>
    </dgm:pt>
    <dgm:pt modelId="{1733A176-3074-4BD5-9DB6-1C1ED186C6B6}" type="pres">
      <dgm:prSet presAssocID="{36E8D71E-A379-4F71-8623-21D2725C498D}" presName="rootConnector" presStyleLbl="node2" presStyleIdx="4" presStyleCnt="7"/>
      <dgm:spPr/>
    </dgm:pt>
    <dgm:pt modelId="{1EB54CD0-139B-4FD7-A150-D49E54BCD17B}" type="pres">
      <dgm:prSet presAssocID="{36E8D71E-A379-4F71-8623-21D2725C498D}" presName="hierChild4" presStyleCnt="0"/>
      <dgm:spPr/>
    </dgm:pt>
    <dgm:pt modelId="{DA13A32D-5D00-48B5-ACC4-44E944478D78}" type="pres">
      <dgm:prSet presAssocID="{D3B14838-738E-477C-BE33-538B6AE7CA54}" presName="Name64" presStyleLbl="parChTrans1D3" presStyleIdx="4" presStyleCnt="7"/>
      <dgm:spPr/>
    </dgm:pt>
    <dgm:pt modelId="{BA1BE814-0115-44A8-9048-77B2BE0E63E6}" type="pres">
      <dgm:prSet presAssocID="{E0AC323F-AD9B-4E77-80EF-443B5299472D}" presName="hierRoot2" presStyleCnt="0">
        <dgm:presLayoutVars>
          <dgm:hierBranch val="init"/>
        </dgm:presLayoutVars>
      </dgm:prSet>
      <dgm:spPr/>
    </dgm:pt>
    <dgm:pt modelId="{A438A547-197C-469D-9AD8-AE850BC75320}" type="pres">
      <dgm:prSet presAssocID="{E0AC323F-AD9B-4E77-80EF-443B5299472D}" presName="rootComposite" presStyleCnt="0"/>
      <dgm:spPr/>
    </dgm:pt>
    <dgm:pt modelId="{AD923D74-0AB2-4820-ACCC-B35BDBF5DB6F}" type="pres">
      <dgm:prSet presAssocID="{E0AC323F-AD9B-4E77-80EF-443B5299472D}" presName="rootText" presStyleLbl="node3" presStyleIdx="4" presStyleCnt="7" custScaleX="415423">
        <dgm:presLayoutVars>
          <dgm:chPref val="3"/>
        </dgm:presLayoutVars>
      </dgm:prSet>
      <dgm:spPr/>
    </dgm:pt>
    <dgm:pt modelId="{570E7224-39ED-4560-8C5C-032D83756E46}" type="pres">
      <dgm:prSet presAssocID="{E0AC323F-AD9B-4E77-80EF-443B5299472D}" presName="rootConnector" presStyleLbl="node3" presStyleIdx="4" presStyleCnt="7"/>
      <dgm:spPr/>
    </dgm:pt>
    <dgm:pt modelId="{5D786742-74B7-4EB2-BA85-16BD9F63F5C8}" type="pres">
      <dgm:prSet presAssocID="{E0AC323F-AD9B-4E77-80EF-443B5299472D}" presName="hierChild4" presStyleCnt="0"/>
      <dgm:spPr/>
    </dgm:pt>
    <dgm:pt modelId="{D1E8287A-F464-4A16-949B-CB7DC2A652E1}" type="pres">
      <dgm:prSet presAssocID="{E0AC323F-AD9B-4E77-80EF-443B5299472D}" presName="hierChild5" presStyleCnt="0"/>
      <dgm:spPr/>
    </dgm:pt>
    <dgm:pt modelId="{C348740A-2349-4B08-BB5F-59C36F9065AA}" type="pres">
      <dgm:prSet presAssocID="{36E8D71E-A379-4F71-8623-21D2725C498D}" presName="hierChild5" presStyleCnt="0"/>
      <dgm:spPr/>
    </dgm:pt>
    <dgm:pt modelId="{67D41357-4FBB-4914-A201-5E3FC4D35C43}" type="pres">
      <dgm:prSet presAssocID="{409B6E8D-D003-4B8A-BC7B-FDE256D350EB}" presName="Name64" presStyleLbl="parChTrans1D2" presStyleIdx="5" presStyleCnt="7"/>
      <dgm:spPr/>
    </dgm:pt>
    <dgm:pt modelId="{D199F109-2E91-4F48-ABBF-EAF90BFA23A2}" type="pres">
      <dgm:prSet presAssocID="{6FBBC91D-67C8-4026-9C9E-126DE32FA7B6}" presName="hierRoot2" presStyleCnt="0">
        <dgm:presLayoutVars>
          <dgm:hierBranch val="init"/>
        </dgm:presLayoutVars>
      </dgm:prSet>
      <dgm:spPr/>
    </dgm:pt>
    <dgm:pt modelId="{4CEE1036-81DD-4CDB-A721-35EC2C140516}" type="pres">
      <dgm:prSet presAssocID="{6FBBC91D-67C8-4026-9C9E-126DE32FA7B6}" presName="rootComposite" presStyleCnt="0"/>
      <dgm:spPr/>
    </dgm:pt>
    <dgm:pt modelId="{9E06BB3D-40B5-4390-9F4A-39981B8F1A48}" type="pres">
      <dgm:prSet presAssocID="{6FBBC91D-67C8-4026-9C9E-126DE32FA7B6}" presName="rootText" presStyleLbl="node2" presStyleIdx="5" presStyleCnt="7" custScaleX="138474">
        <dgm:presLayoutVars>
          <dgm:chPref val="3"/>
        </dgm:presLayoutVars>
      </dgm:prSet>
      <dgm:spPr/>
    </dgm:pt>
    <dgm:pt modelId="{48E91DF1-8819-437C-89FF-E123C381CFC3}" type="pres">
      <dgm:prSet presAssocID="{6FBBC91D-67C8-4026-9C9E-126DE32FA7B6}" presName="rootConnector" presStyleLbl="node2" presStyleIdx="5" presStyleCnt="7"/>
      <dgm:spPr/>
    </dgm:pt>
    <dgm:pt modelId="{9CEA6D19-F417-4D5F-8153-8FE7AF788ADB}" type="pres">
      <dgm:prSet presAssocID="{6FBBC91D-67C8-4026-9C9E-126DE32FA7B6}" presName="hierChild4" presStyleCnt="0"/>
      <dgm:spPr/>
    </dgm:pt>
    <dgm:pt modelId="{A2736334-4730-4DFC-88E4-9A43A7BCEB90}" type="pres">
      <dgm:prSet presAssocID="{9883C13B-7967-4F6D-AAFD-F33CF0ED8791}" presName="Name64" presStyleLbl="parChTrans1D3" presStyleIdx="5" presStyleCnt="7"/>
      <dgm:spPr/>
    </dgm:pt>
    <dgm:pt modelId="{451019C4-232E-4FC4-AE47-765EB6C4A369}" type="pres">
      <dgm:prSet presAssocID="{869E9B61-B569-48B6-892C-FF64A1D2A51F}" presName="hierRoot2" presStyleCnt="0">
        <dgm:presLayoutVars>
          <dgm:hierBranch val="init"/>
        </dgm:presLayoutVars>
      </dgm:prSet>
      <dgm:spPr/>
    </dgm:pt>
    <dgm:pt modelId="{9E92E062-5956-4731-B09B-53B628D14B70}" type="pres">
      <dgm:prSet presAssocID="{869E9B61-B569-48B6-892C-FF64A1D2A51F}" presName="rootComposite" presStyleCnt="0"/>
      <dgm:spPr/>
    </dgm:pt>
    <dgm:pt modelId="{33CDC5CC-2080-45CB-8411-8EB8E24F949E}" type="pres">
      <dgm:prSet presAssocID="{869E9B61-B569-48B6-892C-FF64A1D2A51F}" presName="rootText" presStyleLbl="node3" presStyleIdx="5" presStyleCnt="7" custScaleX="415423">
        <dgm:presLayoutVars>
          <dgm:chPref val="3"/>
        </dgm:presLayoutVars>
      </dgm:prSet>
      <dgm:spPr/>
    </dgm:pt>
    <dgm:pt modelId="{93ECB769-DDA7-4A74-818D-EE0EDCA9A246}" type="pres">
      <dgm:prSet presAssocID="{869E9B61-B569-48B6-892C-FF64A1D2A51F}" presName="rootConnector" presStyleLbl="node3" presStyleIdx="5" presStyleCnt="7"/>
      <dgm:spPr/>
    </dgm:pt>
    <dgm:pt modelId="{C6663A78-4AEE-4C5C-8560-D9293CD6E01A}" type="pres">
      <dgm:prSet presAssocID="{869E9B61-B569-48B6-892C-FF64A1D2A51F}" presName="hierChild4" presStyleCnt="0"/>
      <dgm:spPr/>
    </dgm:pt>
    <dgm:pt modelId="{986AAA10-F298-4426-90A5-94C62EAF3C5D}" type="pres">
      <dgm:prSet presAssocID="{869E9B61-B569-48B6-892C-FF64A1D2A51F}" presName="hierChild5" presStyleCnt="0"/>
      <dgm:spPr/>
    </dgm:pt>
    <dgm:pt modelId="{DB0D259E-2FD7-410E-9859-07CCE921965D}" type="pres">
      <dgm:prSet presAssocID="{6FBBC91D-67C8-4026-9C9E-126DE32FA7B6}" presName="hierChild5" presStyleCnt="0"/>
      <dgm:spPr/>
    </dgm:pt>
    <dgm:pt modelId="{9BC4137D-D1EA-4DFE-A35D-FBC1389E2067}" type="pres">
      <dgm:prSet presAssocID="{A224FAD0-BCF3-49A6-A3D3-068B50BF847C}" presName="Name64" presStyleLbl="parChTrans1D2" presStyleIdx="6" presStyleCnt="7"/>
      <dgm:spPr/>
    </dgm:pt>
    <dgm:pt modelId="{E7895232-11E1-499E-851A-172B80D77062}" type="pres">
      <dgm:prSet presAssocID="{C8CC8F9E-EBA4-4F81-B0EC-17493964BBEA}" presName="hierRoot2" presStyleCnt="0">
        <dgm:presLayoutVars>
          <dgm:hierBranch val="init"/>
        </dgm:presLayoutVars>
      </dgm:prSet>
      <dgm:spPr/>
    </dgm:pt>
    <dgm:pt modelId="{67303D92-A37C-430B-B6DF-FC6F7205D53B}" type="pres">
      <dgm:prSet presAssocID="{C8CC8F9E-EBA4-4F81-B0EC-17493964BBEA}" presName="rootComposite" presStyleCnt="0"/>
      <dgm:spPr/>
    </dgm:pt>
    <dgm:pt modelId="{85EF5988-8313-49D9-B34B-6948F1504452}" type="pres">
      <dgm:prSet presAssocID="{C8CC8F9E-EBA4-4F81-B0EC-17493964BBEA}" presName="rootText" presStyleLbl="node2" presStyleIdx="6" presStyleCnt="7" custScaleX="138474">
        <dgm:presLayoutVars>
          <dgm:chPref val="3"/>
        </dgm:presLayoutVars>
      </dgm:prSet>
      <dgm:spPr/>
    </dgm:pt>
    <dgm:pt modelId="{602E39FD-1107-4DB7-AD2E-9A6A3BE06772}" type="pres">
      <dgm:prSet presAssocID="{C8CC8F9E-EBA4-4F81-B0EC-17493964BBEA}" presName="rootConnector" presStyleLbl="node2" presStyleIdx="6" presStyleCnt="7"/>
      <dgm:spPr/>
    </dgm:pt>
    <dgm:pt modelId="{B7EA76D4-331B-413F-98FE-092740EC06AF}" type="pres">
      <dgm:prSet presAssocID="{C8CC8F9E-EBA4-4F81-B0EC-17493964BBEA}" presName="hierChild4" presStyleCnt="0"/>
      <dgm:spPr/>
    </dgm:pt>
    <dgm:pt modelId="{3D943088-1F12-44C5-BF53-DC87AF789724}" type="pres">
      <dgm:prSet presAssocID="{D70D1085-E5E9-4D15-BBE5-8C42D955E204}" presName="Name64" presStyleLbl="parChTrans1D3" presStyleIdx="6" presStyleCnt="7"/>
      <dgm:spPr/>
    </dgm:pt>
    <dgm:pt modelId="{1D9A6756-5E5D-4A7C-9379-985689277716}" type="pres">
      <dgm:prSet presAssocID="{8D86C780-733F-49E5-AED2-A8B8FB0CF7DE}" presName="hierRoot2" presStyleCnt="0">
        <dgm:presLayoutVars>
          <dgm:hierBranch val="init"/>
        </dgm:presLayoutVars>
      </dgm:prSet>
      <dgm:spPr/>
    </dgm:pt>
    <dgm:pt modelId="{04625364-A9F6-4032-B6E0-5B9C6C47FA87}" type="pres">
      <dgm:prSet presAssocID="{8D86C780-733F-49E5-AED2-A8B8FB0CF7DE}" presName="rootComposite" presStyleCnt="0"/>
      <dgm:spPr/>
    </dgm:pt>
    <dgm:pt modelId="{71FE9421-C176-4838-9BEB-D38D3E7EB873}" type="pres">
      <dgm:prSet presAssocID="{8D86C780-733F-49E5-AED2-A8B8FB0CF7DE}" presName="rootText" presStyleLbl="node3" presStyleIdx="6" presStyleCnt="7" custScaleX="415423">
        <dgm:presLayoutVars>
          <dgm:chPref val="3"/>
        </dgm:presLayoutVars>
      </dgm:prSet>
      <dgm:spPr/>
    </dgm:pt>
    <dgm:pt modelId="{75C36A15-8F57-476C-B847-C071CBB9F458}" type="pres">
      <dgm:prSet presAssocID="{8D86C780-733F-49E5-AED2-A8B8FB0CF7DE}" presName="rootConnector" presStyleLbl="node3" presStyleIdx="6" presStyleCnt="7"/>
      <dgm:spPr/>
    </dgm:pt>
    <dgm:pt modelId="{E1C67501-40C9-4DAE-8447-3DCCE6ADB836}" type="pres">
      <dgm:prSet presAssocID="{8D86C780-733F-49E5-AED2-A8B8FB0CF7DE}" presName="hierChild4" presStyleCnt="0"/>
      <dgm:spPr/>
    </dgm:pt>
    <dgm:pt modelId="{880BADE8-A188-484A-8770-783C440CE035}" type="pres">
      <dgm:prSet presAssocID="{8D86C780-733F-49E5-AED2-A8B8FB0CF7DE}" presName="hierChild5" presStyleCnt="0"/>
      <dgm:spPr/>
    </dgm:pt>
    <dgm:pt modelId="{9E0378BE-592A-4C4A-AA1B-3956439D4783}" type="pres">
      <dgm:prSet presAssocID="{C8CC8F9E-EBA4-4F81-B0EC-17493964BBEA}" presName="hierChild5" presStyleCnt="0"/>
      <dgm:spPr/>
    </dgm:pt>
    <dgm:pt modelId="{36B33D09-D85D-4929-9AFD-1926973CAD80}" type="pres">
      <dgm:prSet presAssocID="{970A6626-15B9-46A7-9A4E-224F182C29AB}" presName="hierChild3" presStyleCnt="0"/>
      <dgm:spPr/>
    </dgm:pt>
  </dgm:ptLst>
  <dgm:cxnLst>
    <dgm:cxn modelId="{F4094301-8E36-41D9-9E33-356382D793BC}" type="presOf" srcId="{C8CC8F9E-EBA4-4F81-B0EC-17493964BBEA}" destId="{85EF5988-8313-49D9-B34B-6948F1504452}" srcOrd="0" destOrd="0" presId="urn:microsoft.com/office/officeart/2009/3/layout/HorizontalOrganizationChart"/>
    <dgm:cxn modelId="{44220B02-1B23-43E5-AF21-98155D0DB392}" srcId="{B48C8F08-A166-4852-B610-711D9C3BCD6D}" destId="{970A6626-15B9-46A7-9A4E-224F182C29AB}" srcOrd="0" destOrd="0" parTransId="{E580045D-EDC2-4CB1-AC7F-94A4D1B9D6E1}" sibTransId="{050BCA8D-8687-42D3-A516-FD8730AE3101}"/>
    <dgm:cxn modelId="{CFE43402-276C-46C7-8F9F-CDD82A544B73}" srcId="{970A6626-15B9-46A7-9A4E-224F182C29AB}" destId="{C8CC8F9E-EBA4-4F81-B0EC-17493964BBEA}" srcOrd="6" destOrd="0" parTransId="{A224FAD0-BCF3-49A6-A3D3-068B50BF847C}" sibTransId="{34EC517B-F942-4635-B85A-CAAE4D8929B1}"/>
    <dgm:cxn modelId="{844B5305-FE78-473B-ADB0-9CCC05A8E100}" type="presOf" srcId="{F8DF6A0E-5BB4-42EB-9FEE-298C3CCC2DF9}" destId="{2582968E-B55C-4502-A28F-066F332CF6F6}" srcOrd="1" destOrd="0" presId="urn:microsoft.com/office/officeart/2009/3/layout/HorizontalOrganizationChart"/>
    <dgm:cxn modelId="{7A5AD417-7241-4B82-9E6C-82B291341D37}" type="presOf" srcId="{36E8D71E-A379-4F71-8623-21D2725C498D}" destId="{1733A176-3074-4BD5-9DB6-1C1ED186C6B6}" srcOrd="1" destOrd="0" presId="urn:microsoft.com/office/officeart/2009/3/layout/HorizontalOrganizationChart"/>
    <dgm:cxn modelId="{4A5B6319-C8FF-4294-8D6A-4C6B28B30C16}" srcId="{970A6626-15B9-46A7-9A4E-224F182C29AB}" destId="{3FC7C719-0F06-43FF-836B-7180D97795E7}" srcOrd="0" destOrd="0" parTransId="{573DD3A9-349D-4E87-8FCF-C122E34A983A}" sibTransId="{D1C03637-CAAE-4E3C-A4E3-F54DEFA6E2A7}"/>
    <dgm:cxn modelId="{D741671A-431B-4700-8FDE-44C0FE4007F5}" type="presOf" srcId="{B33089F4-B555-4908-B2EB-D61ACD5F6C35}" destId="{001AB785-D18E-442E-8EE6-F47BE7CF2EEA}" srcOrd="0" destOrd="0" presId="urn:microsoft.com/office/officeart/2009/3/layout/HorizontalOrganizationChart"/>
    <dgm:cxn modelId="{5B1C601B-41DF-428B-A024-98B17A85F09D}" type="presOf" srcId="{970A6626-15B9-46A7-9A4E-224F182C29AB}" destId="{D3FBD1B2-FACB-46B5-87A0-63CAE980AA76}" srcOrd="1" destOrd="0" presId="urn:microsoft.com/office/officeart/2009/3/layout/HorizontalOrganizationChart"/>
    <dgm:cxn modelId="{8995111E-0C7B-4099-8533-EB45BD02D2C5}" type="presOf" srcId="{83181251-740E-4DD8-832D-16EDEB33ABA2}" destId="{DC3E4708-AFCB-4E6A-A847-90467452E738}" srcOrd="0" destOrd="0" presId="urn:microsoft.com/office/officeart/2009/3/layout/HorizontalOrganizationChart"/>
    <dgm:cxn modelId="{72F9C222-8B55-4757-8579-FF4C05FCB45D}" type="presOf" srcId="{9E1E535B-120E-45C8-B36B-4D00BEA0EB5A}" destId="{257EE337-22E5-4E78-9A5D-EE7C5B1A34E0}" srcOrd="1" destOrd="0" presId="urn:microsoft.com/office/officeart/2009/3/layout/HorizontalOrganizationChart"/>
    <dgm:cxn modelId="{7001BA25-9149-4996-ABAE-6D3840453C48}" srcId="{3FC7C719-0F06-43FF-836B-7180D97795E7}" destId="{9E1E535B-120E-45C8-B36B-4D00BEA0EB5A}" srcOrd="0" destOrd="0" parTransId="{6F772ACB-B312-49E2-898C-4B4CC049A840}" sibTransId="{84C82083-6668-486D-8C45-361AEB95CC00}"/>
    <dgm:cxn modelId="{947B5F27-837C-46D0-BEC9-73CC31034327}" type="presOf" srcId="{B48C8F08-A166-4852-B610-711D9C3BCD6D}" destId="{2D2B96F2-121B-415B-85F3-23169DBC0F7E}" srcOrd="0" destOrd="0" presId="urn:microsoft.com/office/officeart/2009/3/layout/HorizontalOrganizationChart"/>
    <dgm:cxn modelId="{E62D232B-E407-4031-8E21-805C6998EE71}" type="presOf" srcId="{9E1E535B-120E-45C8-B36B-4D00BEA0EB5A}" destId="{94422B79-5E3C-4BBA-AE2C-918BD68C023A}" srcOrd="0" destOrd="0" presId="urn:microsoft.com/office/officeart/2009/3/layout/HorizontalOrganizationChart"/>
    <dgm:cxn modelId="{ACF19435-0C1B-47FE-A353-6E02AC916CC8}" srcId="{970A6626-15B9-46A7-9A4E-224F182C29AB}" destId="{59D52B53-2E3F-46ED-85D5-272F1114B832}" srcOrd="2" destOrd="0" parTransId="{B33089F4-B555-4908-B2EB-D61ACD5F6C35}" sibTransId="{14A4166C-8C40-4E22-960E-D5D53B9BBE11}"/>
    <dgm:cxn modelId="{BCF34836-3FA3-495F-8F87-F15B2A2FD737}" type="presOf" srcId="{9883C13B-7967-4F6D-AAFD-F33CF0ED8791}" destId="{A2736334-4730-4DFC-88E4-9A43A7BCEB90}" srcOrd="0" destOrd="0" presId="urn:microsoft.com/office/officeart/2009/3/layout/HorizontalOrganizationChart"/>
    <dgm:cxn modelId="{7931AD5F-2393-4B32-85D7-C89099822E1D}" type="presOf" srcId="{6F772ACB-B312-49E2-898C-4B4CC049A840}" destId="{A2926F8F-CD9E-4399-91D6-7663C157EB76}" srcOrd="0" destOrd="0" presId="urn:microsoft.com/office/officeart/2009/3/layout/HorizontalOrganizationChart"/>
    <dgm:cxn modelId="{6F2FB35F-99BF-4EA2-BEA6-7EFC37F2449B}" type="presOf" srcId="{4DC4BF3E-D7D9-40AD-9C0F-7435E62C00BF}" destId="{55B69EA3-3164-4830-BBCD-2081E6EF6AB1}" srcOrd="1" destOrd="0" presId="urn:microsoft.com/office/officeart/2009/3/layout/HorizontalOrganizationChart"/>
    <dgm:cxn modelId="{81251360-BAAB-4B5E-B23F-342FF945A11C}" type="presOf" srcId="{CBC1AC1F-A516-4F45-91BD-350BE42FCCCF}" destId="{32109E90-8514-4015-BA28-63258DF75775}" srcOrd="0" destOrd="0" presId="urn:microsoft.com/office/officeart/2009/3/layout/HorizontalOrganizationChart"/>
    <dgm:cxn modelId="{C18FDA62-E876-4FA2-9532-49115C209A15}" type="presOf" srcId="{83181251-740E-4DD8-832D-16EDEB33ABA2}" destId="{8C18042F-5EFD-4CE0-A127-8DB58E58CED4}" srcOrd="1" destOrd="0" presId="urn:microsoft.com/office/officeart/2009/3/layout/HorizontalOrganizationChart"/>
    <dgm:cxn modelId="{09885B65-95BC-4D33-9CF5-9F7CFE3EFF84}" type="presOf" srcId="{6FBBC91D-67C8-4026-9C9E-126DE32FA7B6}" destId="{48E91DF1-8819-437C-89FF-E123C381CFC3}" srcOrd="1" destOrd="0" presId="urn:microsoft.com/office/officeart/2009/3/layout/HorizontalOrganizationChart"/>
    <dgm:cxn modelId="{D677BA45-A2D5-454B-93F2-74A7FA3868A5}" srcId="{970A6626-15B9-46A7-9A4E-224F182C29AB}" destId="{4DC4BF3E-D7D9-40AD-9C0F-7435E62C00BF}" srcOrd="3" destOrd="0" parTransId="{EB32D432-918B-4E39-A19A-944CC025BACD}" sibTransId="{9ACC5574-AED2-4A6F-8D8C-19492DDB49CB}"/>
    <dgm:cxn modelId="{D3317F67-C693-498A-9797-47DEDBDBFA3F}" type="presOf" srcId="{324AED75-10F9-4620-B030-F84B04FF0BE7}" destId="{3BD5FE43-DDA0-4E63-9157-5C1242894D06}" srcOrd="0" destOrd="0" presId="urn:microsoft.com/office/officeart/2009/3/layout/HorizontalOrganizationChart"/>
    <dgm:cxn modelId="{C82C776B-C385-49C7-A07E-244CC726B411}" srcId="{4DC4BF3E-D7D9-40AD-9C0F-7435E62C00BF}" destId="{88407CFE-CF5D-499F-B56B-737E2CAC9ADC}" srcOrd="0" destOrd="0" parTransId="{DB4CE872-C93C-49D5-A0C4-0A78C08F0589}" sibTransId="{871A703E-F685-41F7-BC4A-E525BBCC4BC4}"/>
    <dgm:cxn modelId="{35A8334D-B224-47C1-A550-3F9B93E2AB9C}" type="presOf" srcId="{D3B14838-738E-477C-BE33-538B6AE7CA54}" destId="{DA13A32D-5D00-48B5-ACC4-44E944478D78}" srcOrd="0" destOrd="0" presId="urn:microsoft.com/office/officeart/2009/3/layout/HorizontalOrganizationChart"/>
    <dgm:cxn modelId="{01229350-72CB-407E-944F-8A2CB9546DAF}" type="presOf" srcId="{869E9B61-B569-48B6-892C-FF64A1D2A51F}" destId="{33CDC5CC-2080-45CB-8411-8EB8E24F949E}" srcOrd="0" destOrd="0" presId="urn:microsoft.com/office/officeart/2009/3/layout/HorizontalOrganizationChart"/>
    <dgm:cxn modelId="{90E69051-8310-45F6-8BB1-B116A80C1AD9}" type="presOf" srcId="{573DD3A9-349D-4E87-8FCF-C122E34A983A}" destId="{CCD86514-EB72-49E4-AE1C-347C5425BB8F}" srcOrd="0" destOrd="0" presId="urn:microsoft.com/office/officeart/2009/3/layout/HorizontalOrganizationChart"/>
    <dgm:cxn modelId="{8CEE4C57-9193-4CEE-97EA-7F52122377E7}" type="presOf" srcId="{C8CC8F9E-EBA4-4F81-B0EC-17493964BBEA}" destId="{602E39FD-1107-4DB7-AD2E-9A6A3BE06772}" srcOrd="1" destOrd="0" presId="urn:microsoft.com/office/officeart/2009/3/layout/HorizontalOrganizationChart"/>
    <dgm:cxn modelId="{4397BF7A-0B9E-4A94-A8A7-D578F1DF80E5}" type="presOf" srcId="{E0AC323F-AD9B-4E77-80EF-443B5299472D}" destId="{AD923D74-0AB2-4820-ACCC-B35BDBF5DB6F}" srcOrd="0" destOrd="0" presId="urn:microsoft.com/office/officeart/2009/3/layout/HorizontalOrganizationChart"/>
    <dgm:cxn modelId="{B99F047B-CA06-4EA4-8A48-357DDEB99F6E}" type="presOf" srcId="{59D52B53-2E3F-46ED-85D5-272F1114B832}" destId="{38E06419-B1FB-43EE-AC4F-0AF35B91DE74}" srcOrd="0" destOrd="0" presId="urn:microsoft.com/office/officeart/2009/3/layout/HorizontalOrganizationChart"/>
    <dgm:cxn modelId="{FFE43985-35E0-4BFE-BA50-4C0BE259DD4D}" type="presOf" srcId="{A224FAD0-BCF3-49A6-A3D3-068B50BF847C}" destId="{9BC4137D-D1EA-4DFE-A35D-FBC1389E2067}" srcOrd="0" destOrd="0" presId="urn:microsoft.com/office/officeart/2009/3/layout/HorizontalOrganizationChart"/>
    <dgm:cxn modelId="{326D8E8D-8E6B-473E-AC7B-B2CC105B833D}" srcId="{970A6626-15B9-46A7-9A4E-224F182C29AB}" destId="{83181251-740E-4DD8-832D-16EDEB33ABA2}" srcOrd="1" destOrd="0" parTransId="{FA8A0A81-5836-4562-94A9-9A942F59B091}" sibTransId="{F2962341-E371-41B8-A03B-9D613CA67477}"/>
    <dgm:cxn modelId="{2C2A5D8E-80E1-450E-8BAC-BD4AB0AA6B8A}" type="presOf" srcId="{A3D8D2A1-05DE-4573-A51B-BC03E85308B6}" destId="{E816BCA8-0BEB-43CC-B71A-EF763EC58ADF}" srcOrd="0" destOrd="0" presId="urn:microsoft.com/office/officeart/2009/3/layout/HorizontalOrganizationChart"/>
    <dgm:cxn modelId="{65578C93-5124-4C0F-AC6E-5FEDEE8C76D0}" type="presOf" srcId="{8D86C780-733F-49E5-AED2-A8B8FB0CF7DE}" destId="{75C36A15-8F57-476C-B847-C071CBB9F458}" srcOrd="1" destOrd="0" presId="urn:microsoft.com/office/officeart/2009/3/layout/HorizontalOrganizationChart"/>
    <dgm:cxn modelId="{730B7C94-74A3-4808-8D04-CB3F312A1DBD}" type="presOf" srcId="{6FBBC91D-67C8-4026-9C9E-126DE32FA7B6}" destId="{9E06BB3D-40B5-4390-9F4A-39981B8F1A48}" srcOrd="0" destOrd="0" presId="urn:microsoft.com/office/officeart/2009/3/layout/HorizontalOrganizationChart"/>
    <dgm:cxn modelId="{46BDD995-6795-4BC9-AAC0-DE40E7BCA8C7}" srcId="{C8CC8F9E-EBA4-4F81-B0EC-17493964BBEA}" destId="{8D86C780-733F-49E5-AED2-A8B8FB0CF7DE}" srcOrd="0" destOrd="0" parTransId="{D70D1085-E5E9-4D15-BBE5-8C42D955E204}" sibTransId="{52384E28-A98D-4DCD-952B-EAD51E28695C}"/>
    <dgm:cxn modelId="{CC79A597-91CF-4E9E-8AE0-255148695FF1}" type="presOf" srcId="{324AED75-10F9-4620-B030-F84B04FF0BE7}" destId="{42F00945-0C44-4236-B66A-8212A60FB761}" srcOrd="1" destOrd="0" presId="urn:microsoft.com/office/officeart/2009/3/layout/HorizontalOrganizationChart"/>
    <dgm:cxn modelId="{23843DA4-5BA5-47D4-910A-6C31799A04C0}" srcId="{970A6626-15B9-46A7-9A4E-224F182C29AB}" destId="{6FBBC91D-67C8-4026-9C9E-126DE32FA7B6}" srcOrd="5" destOrd="0" parTransId="{409B6E8D-D003-4B8A-BC7B-FDE256D350EB}" sibTransId="{ED51B99B-DD25-497F-B8B7-D87D5A888942}"/>
    <dgm:cxn modelId="{F558DEA4-F212-46E0-923B-109426208001}" type="presOf" srcId="{59D52B53-2E3F-46ED-85D5-272F1114B832}" destId="{99843D52-1ED9-41BF-B7D7-A2C16A6C0374}" srcOrd="1" destOrd="0" presId="urn:microsoft.com/office/officeart/2009/3/layout/HorizontalOrganizationChart"/>
    <dgm:cxn modelId="{366D38A6-9B7B-42A0-BA22-2869E5029FFC}" type="presOf" srcId="{36E8D71E-A379-4F71-8623-21D2725C498D}" destId="{C2A35271-2E8C-499D-AF8C-4100089DCCA7}" srcOrd="0" destOrd="0" presId="urn:microsoft.com/office/officeart/2009/3/layout/HorizontalOrganizationChart"/>
    <dgm:cxn modelId="{D63959A8-A4A5-4F33-9DED-E86271A80616}" type="presOf" srcId="{E0AC323F-AD9B-4E77-80EF-443B5299472D}" destId="{570E7224-39ED-4560-8C5C-032D83756E46}" srcOrd="1" destOrd="0" presId="urn:microsoft.com/office/officeart/2009/3/layout/HorizontalOrganizationChart"/>
    <dgm:cxn modelId="{83F337AC-4105-4F95-A576-CDC90B17646B}" type="presOf" srcId="{869E9B61-B569-48B6-892C-FF64A1D2A51F}" destId="{93ECB769-DDA7-4A74-818D-EE0EDCA9A246}" srcOrd="1" destOrd="0" presId="urn:microsoft.com/office/officeart/2009/3/layout/HorizontalOrganizationChart"/>
    <dgm:cxn modelId="{5C12C8AD-C0AE-4DE7-A34B-3CBFE12A2121}" srcId="{83181251-740E-4DD8-832D-16EDEB33ABA2}" destId="{324AED75-10F9-4620-B030-F84B04FF0BE7}" srcOrd="0" destOrd="0" parTransId="{B800E11A-1020-4601-9C2B-9FEB97DC9508}" sibTransId="{D128967C-7F51-4B4F-8595-E8B2626A2FEE}"/>
    <dgm:cxn modelId="{4E08B1B1-594E-4234-A433-F8CA06A57E6A}" srcId="{970A6626-15B9-46A7-9A4E-224F182C29AB}" destId="{36E8D71E-A379-4F71-8623-21D2725C498D}" srcOrd="4" destOrd="0" parTransId="{CBC1AC1F-A516-4F45-91BD-350BE42FCCCF}" sibTransId="{CB15817B-EB41-4048-BF22-AC0063A5D762}"/>
    <dgm:cxn modelId="{E05DF8B6-7DCD-4B04-B169-DBD3140F96DD}" type="presOf" srcId="{D70D1085-E5E9-4D15-BBE5-8C42D955E204}" destId="{3D943088-1F12-44C5-BF53-DC87AF789724}" srcOrd="0" destOrd="0" presId="urn:microsoft.com/office/officeart/2009/3/layout/HorizontalOrganizationChart"/>
    <dgm:cxn modelId="{7D9B8ABB-616B-4099-88D3-69761D56914B}" type="presOf" srcId="{FA8A0A81-5836-4562-94A9-9A942F59B091}" destId="{0B9C72F4-B866-4C6A-B720-B91BA15698A8}" srcOrd="0" destOrd="0" presId="urn:microsoft.com/office/officeart/2009/3/layout/HorizontalOrganizationChart"/>
    <dgm:cxn modelId="{242817C1-8D8E-43CE-AFB1-BDC5139BC3FA}" type="presOf" srcId="{4DC4BF3E-D7D9-40AD-9C0F-7435E62C00BF}" destId="{A5B329F1-3AEF-4BD4-B2D6-5D01E46F99B1}" srcOrd="0" destOrd="0" presId="urn:microsoft.com/office/officeart/2009/3/layout/HorizontalOrganizationChart"/>
    <dgm:cxn modelId="{EA3F6FC3-6316-437A-B50F-5071860BA573}" srcId="{36E8D71E-A379-4F71-8623-21D2725C498D}" destId="{E0AC323F-AD9B-4E77-80EF-443B5299472D}" srcOrd="0" destOrd="0" parTransId="{D3B14838-738E-477C-BE33-538B6AE7CA54}" sibTransId="{109A286B-7AFB-4079-A52E-59C4E0797C70}"/>
    <dgm:cxn modelId="{1468ACC6-3DA7-476B-B7E2-15442EF2FADF}" type="presOf" srcId="{8D86C780-733F-49E5-AED2-A8B8FB0CF7DE}" destId="{71FE9421-C176-4838-9BEB-D38D3E7EB873}" srcOrd="0" destOrd="0" presId="urn:microsoft.com/office/officeart/2009/3/layout/HorizontalOrganizationChart"/>
    <dgm:cxn modelId="{408670C7-BDC0-44E0-8B4C-320B21A9242E}" type="presOf" srcId="{F8DF6A0E-5BB4-42EB-9FEE-298C3CCC2DF9}" destId="{3DB468B0-840A-40C4-B271-5E0F5716C010}" srcOrd="0" destOrd="0" presId="urn:microsoft.com/office/officeart/2009/3/layout/HorizontalOrganizationChart"/>
    <dgm:cxn modelId="{E4DD3ECB-4B59-4D4E-B016-5551855B2040}" type="presOf" srcId="{3FC7C719-0F06-43FF-836B-7180D97795E7}" destId="{BCB4B136-F967-4C9E-BE30-B4F5F30E05DD}" srcOrd="1" destOrd="0" presId="urn:microsoft.com/office/officeart/2009/3/layout/HorizontalOrganizationChart"/>
    <dgm:cxn modelId="{6B948BD0-433E-4009-BA89-FC37BA7F832F}" type="presOf" srcId="{970A6626-15B9-46A7-9A4E-224F182C29AB}" destId="{D6104EC8-2AC9-4CC5-BD41-4E9CB9367FF0}" srcOrd="0" destOrd="0" presId="urn:microsoft.com/office/officeart/2009/3/layout/HorizontalOrganizationChart"/>
    <dgm:cxn modelId="{99EBAED1-5EC6-4712-AD4F-09131CEF7F16}" type="presOf" srcId="{DB4CE872-C93C-49D5-A0C4-0A78C08F0589}" destId="{9DB0A9B0-A464-46D9-956B-B03105BA933D}" srcOrd="0" destOrd="0" presId="urn:microsoft.com/office/officeart/2009/3/layout/HorizontalOrganizationChart"/>
    <dgm:cxn modelId="{EDF3F5D1-6C7D-46FB-9117-20F38823E5C0}" srcId="{59D52B53-2E3F-46ED-85D5-272F1114B832}" destId="{F8DF6A0E-5BB4-42EB-9FEE-298C3CCC2DF9}" srcOrd="0" destOrd="0" parTransId="{A3D8D2A1-05DE-4573-A51B-BC03E85308B6}" sibTransId="{52B9BEB2-FE5E-4B84-9A04-FA03DA7E4F53}"/>
    <dgm:cxn modelId="{1332FAD5-9F2A-4299-9479-CD4452E6C7FC}" type="presOf" srcId="{409B6E8D-D003-4B8A-BC7B-FDE256D350EB}" destId="{67D41357-4FBB-4914-A201-5E3FC4D35C43}" srcOrd="0" destOrd="0" presId="urn:microsoft.com/office/officeart/2009/3/layout/HorizontalOrganizationChart"/>
    <dgm:cxn modelId="{F6659FE2-39A7-4F29-91AD-1EB812A23779}" type="presOf" srcId="{3FC7C719-0F06-43FF-836B-7180D97795E7}" destId="{50A44B83-FFAE-4474-BE00-71402E396649}" srcOrd="0" destOrd="0" presId="urn:microsoft.com/office/officeart/2009/3/layout/HorizontalOrganizationChart"/>
    <dgm:cxn modelId="{099F42E8-6FC3-4C63-AD7E-797A4D63A781}" type="presOf" srcId="{88407CFE-CF5D-499F-B56B-737E2CAC9ADC}" destId="{3D1EBE43-9806-4575-9A3B-36BD2FA0EBF7}" srcOrd="0" destOrd="0" presId="urn:microsoft.com/office/officeart/2009/3/layout/HorizontalOrganizationChart"/>
    <dgm:cxn modelId="{708993EE-A84D-413C-A45E-147D116CA7F6}" type="presOf" srcId="{EB32D432-918B-4E39-A19A-944CC025BACD}" destId="{7C54123B-C32C-4B4B-BBA1-86AB929DBAA1}" srcOrd="0" destOrd="0" presId="urn:microsoft.com/office/officeart/2009/3/layout/HorizontalOrganizationChart"/>
    <dgm:cxn modelId="{6F3340F7-AFBA-4165-BD3D-96419C16E265}" srcId="{6FBBC91D-67C8-4026-9C9E-126DE32FA7B6}" destId="{869E9B61-B569-48B6-892C-FF64A1D2A51F}" srcOrd="0" destOrd="0" parTransId="{9883C13B-7967-4F6D-AAFD-F33CF0ED8791}" sibTransId="{62113DCF-08CF-4D2D-8DBA-3A92E412BCD0}"/>
    <dgm:cxn modelId="{FA9EA1F9-2A86-4161-B5FF-5438D0760052}" type="presOf" srcId="{88407CFE-CF5D-499F-B56B-737E2CAC9ADC}" destId="{A5BD874C-3EC0-434C-9C78-275083ED8D06}" srcOrd="1" destOrd="0" presId="urn:microsoft.com/office/officeart/2009/3/layout/HorizontalOrganizationChart"/>
    <dgm:cxn modelId="{E296C1FB-4EF4-4C27-8AE6-F43685231489}" type="presOf" srcId="{B800E11A-1020-4601-9C2B-9FEB97DC9508}" destId="{F087D49F-DD1E-4076-A17C-C0034E994528}" srcOrd="0" destOrd="0" presId="urn:microsoft.com/office/officeart/2009/3/layout/HorizontalOrganizationChart"/>
    <dgm:cxn modelId="{1F64239F-E6A2-4790-8DF4-DBDF020F3A2D}" type="presParOf" srcId="{2D2B96F2-121B-415B-85F3-23169DBC0F7E}" destId="{72F14FFD-A19C-41E5-8E0F-058F7C937631}" srcOrd="0" destOrd="0" presId="urn:microsoft.com/office/officeart/2009/3/layout/HorizontalOrganizationChart"/>
    <dgm:cxn modelId="{986E41BC-D64C-414A-853A-AD78CCBF2132}" type="presParOf" srcId="{72F14FFD-A19C-41E5-8E0F-058F7C937631}" destId="{B45E8047-726C-4255-9C27-70344588271C}" srcOrd="0" destOrd="0" presId="urn:microsoft.com/office/officeart/2009/3/layout/HorizontalOrganizationChart"/>
    <dgm:cxn modelId="{A1969BC3-A59B-4305-AFB1-5802A9620A97}" type="presParOf" srcId="{B45E8047-726C-4255-9C27-70344588271C}" destId="{D6104EC8-2AC9-4CC5-BD41-4E9CB9367FF0}" srcOrd="0" destOrd="0" presId="urn:microsoft.com/office/officeart/2009/3/layout/HorizontalOrganizationChart"/>
    <dgm:cxn modelId="{1C1D7ABC-857C-4931-8931-898625B382A0}" type="presParOf" srcId="{B45E8047-726C-4255-9C27-70344588271C}" destId="{D3FBD1B2-FACB-46B5-87A0-63CAE980AA76}" srcOrd="1" destOrd="0" presId="urn:microsoft.com/office/officeart/2009/3/layout/HorizontalOrganizationChart"/>
    <dgm:cxn modelId="{F38EB973-7815-4240-ACF9-B8C598100246}" type="presParOf" srcId="{72F14FFD-A19C-41E5-8E0F-058F7C937631}" destId="{E1F658DC-0691-45CD-A7AE-F2554C030A6A}" srcOrd="1" destOrd="0" presId="urn:microsoft.com/office/officeart/2009/3/layout/HorizontalOrganizationChart"/>
    <dgm:cxn modelId="{03F0A5DE-8CBB-42C3-8BD6-99B5AF328469}" type="presParOf" srcId="{E1F658DC-0691-45CD-A7AE-F2554C030A6A}" destId="{CCD86514-EB72-49E4-AE1C-347C5425BB8F}" srcOrd="0" destOrd="0" presId="urn:microsoft.com/office/officeart/2009/3/layout/HorizontalOrganizationChart"/>
    <dgm:cxn modelId="{71A21428-ADE3-48C4-B65B-ECDBBD9548F3}" type="presParOf" srcId="{E1F658DC-0691-45CD-A7AE-F2554C030A6A}" destId="{830D4322-F3B8-45D6-A7B1-7AEF86A32451}" srcOrd="1" destOrd="0" presId="urn:microsoft.com/office/officeart/2009/3/layout/HorizontalOrganizationChart"/>
    <dgm:cxn modelId="{22E45753-98F3-4F8F-BD0D-C587B6756759}" type="presParOf" srcId="{830D4322-F3B8-45D6-A7B1-7AEF86A32451}" destId="{10B873EE-34BA-4A52-96A1-E900BD4B26A5}" srcOrd="0" destOrd="0" presId="urn:microsoft.com/office/officeart/2009/3/layout/HorizontalOrganizationChart"/>
    <dgm:cxn modelId="{11E24FE4-3550-41B0-B226-CCC3B68EC59A}" type="presParOf" srcId="{10B873EE-34BA-4A52-96A1-E900BD4B26A5}" destId="{50A44B83-FFAE-4474-BE00-71402E396649}" srcOrd="0" destOrd="0" presId="urn:microsoft.com/office/officeart/2009/3/layout/HorizontalOrganizationChart"/>
    <dgm:cxn modelId="{07ADF778-3F46-4E66-BDCE-D5E80EB371B7}" type="presParOf" srcId="{10B873EE-34BA-4A52-96A1-E900BD4B26A5}" destId="{BCB4B136-F967-4C9E-BE30-B4F5F30E05DD}" srcOrd="1" destOrd="0" presId="urn:microsoft.com/office/officeart/2009/3/layout/HorizontalOrganizationChart"/>
    <dgm:cxn modelId="{4B2AA181-48DE-4836-80B3-93D63F5349D7}" type="presParOf" srcId="{830D4322-F3B8-45D6-A7B1-7AEF86A32451}" destId="{6073C86F-FA00-4E4A-A2FB-CE6AD4A63922}" srcOrd="1" destOrd="0" presId="urn:microsoft.com/office/officeart/2009/3/layout/HorizontalOrganizationChart"/>
    <dgm:cxn modelId="{85C864EB-F552-4A22-8CA5-AEF898D26554}" type="presParOf" srcId="{6073C86F-FA00-4E4A-A2FB-CE6AD4A63922}" destId="{A2926F8F-CD9E-4399-91D6-7663C157EB76}" srcOrd="0" destOrd="0" presId="urn:microsoft.com/office/officeart/2009/3/layout/HorizontalOrganizationChart"/>
    <dgm:cxn modelId="{81761663-A58F-4B25-94FC-5D9EBBCAA87B}" type="presParOf" srcId="{6073C86F-FA00-4E4A-A2FB-CE6AD4A63922}" destId="{8C71D8B3-0E9C-4908-8BED-016C4CC7BEA1}" srcOrd="1" destOrd="0" presId="urn:microsoft.com/office/officeart/2009/3/layout/HorizontalOrganizationChart"/>
    <dgm:cxn modelId="{A816FF3E-FBC9-4369-A597-945EF4A395D3}" type="presParOf" srcId="{8C71D8B3-0E9C-4908-8BED-016C4CC7BEA1}" destId="{E067B4D2-ADFE-4B27-B54B-5C59AD326FD7}" srcOrd="0" destOrd="0" presId="urn:microsoft.com/office/officeart/2009/3/layout/HorizontalOrganizationChart"/>
    <dgm:cxn modelId="{F4731425-BA10-41B4-B5D7-21E9EDE5C541}" type="presParOf" srcId="{E067B4D2-ADFE-4B27-B54B-5C59AD326FD7}" destId="{94422B79-5E3C-4BBA-AE2C-918BD68C023A}" srcOrd="0" destOrd="0" presId="urn:microsoft.com/office/officeart/2009/3/layout/HorizontalOrganizationChart"/>
    <dgm:cxn modelId="{9F3E0494-7237-4917-8778-FB0604C03199}" type="presParOf" srcId="{E067B4D2-ADFE-4B27-B54B-5C59AD326FD7}" destId="{257EE337-22E5-4E78-9A5D-EE7C5B1A34E0}" srcOrd="1" destOrd="0" presId="urn:microsoft.com/office/officeart/2009/3/layout/HorizontalOrganizationChart"/>
    <dgm:cxn modelId="{6A01CC34-96D0-485D-87C9-71C0928362F1}" type="presParOf" srcId="{8C71D8B3-0E9C-4908-8BED-016C4CC7BEA1}" destId="{76F0578E-C318-4A35-BDE4-BA1F2A8DAD3D}" srcOrd="1" destOrd="0" presId="urn:microsoft.com/office/officeart/2009/3/layout/HorizontalOrganizationChart"/>
    <dgm:cxn modelId="{358A1D18-F750-4BC3-BC55-CC07D0A4D747}" type="presParOf" srcId="{8C71D8B3-0E9C-4908-8BED-016C4CC7BEA1}" destId="{4002C5F6-7FA0-4B81-95C2-9A9BF9AF26B6}" srcOrd="2" destOrd="0" presId="urn:microsoft.com/office/officeart/2009/3/layout/HorizontalOrganizationChart"/>
    <dgm:cxn modelId="{D1CF9C23-D9ED-40CC-A729-347C193EC1CA}" type="presParOf" srcId="{830D4322-F3B8-45D6-A7B1-7AEF86A32451}" destId="{20FA4F40-3736-435A-B70D-02E3E33F062B}" srcOrd="2" destOrd="0" presId="urn:microsoft.com/office/officeart/2009/3/layout/HorizontalOrganizationChart"/>
    <dgm:cxn modelId="{CC12E5A7-6ACC-48A3-903A-C9C9AA971B78}" type="presParOf" srcId="{E1F658DC-0691-45CD-A7AE-F2554C030A6A}" destId="{0B9C72F4-B866-4C6A-B720-B91BA15698A8}" srcOrd="2" destOrd="0" presId="urn:microsoft.com/office/officeart/2009/3/layout/HorizontalOrganizationChart"/>
    <dgm:cxn modelId="{36173AB9-71AE-48A9-B32D-DD71A21033DA}" type="presParOf" srcId="{E1F658DC-0691-45CD-A7AE-F2554C030A6A}" destId="{14745C97-5D14-4063-B7CF-A8127302E1B1}" srcOrd="3" destOrd="0" presId="urn:microsoft.com/office/officeart/2009/3/layout/HorizontalOrganizationChart"/>
    <dgm:cxn modelId="{13831872-EAAC-4CC1-80D4-B058454FF022}" type="presParOf" srcId="{14745C97-5D14-4063-B7CF-A8127302E1B1}" destId="{C23BB1B4-2F6F-419E-9E68-72B3EE54DBBF}" srcOrd="0" destOrd="0" presId="urn:microsoft.com/office/officeart/2009/3/layout/HorizontalOrganizationChart"/>
    <dgm:cxn modelId="{9EEEA11F-3917-4FC5-AC64-2750C9BFC5D4}" type="presParOf" srcId="{C23BB1B4-2F6F-419E-9E68-72B3EE54DBBF}" destId="{DC3E4708-AFCB-4E6A-A847-90467452E738}" srcOrd="0" destOrd="0" presId="urn:microsoft.com/office/officeart/2009/3/layout/HorizontalOrganizationChart"/>
    <dgm:cxn modelId="{ED4FAEA5-DF2B-448C-86BB-B9BCA896E714}" type="presParOf" srcId="{C23BB1B4-2F6F-419E-9E68-72B3EE54DBBF}" destId="{8C18042F-5EFD-4CE0-A127-8DB58E58CED4}" srcOrd="1" destOrd="0" presId="urn:microsoft.com/office/officeart/2009/3/layout/HorizontalOrganizationChart"/>
    <dgm:cxn modelId="{DA73C2FB-03B0-4A57-8C8B-7B4D06AC8CAB}" type="presParOf" srcId="{14745C97-5D14-4063-B7CF-A8127302E1B1}" destId="{A0F837F7-F80D-4C1D-9829-2161194FF9AD}" srcOrd="1" destOrd="0" presId="urn:microsoft.com/office/officeart/2009/3/layout/HorizontalOrganizationChart"/>
    <dgm:cxn modelId="{E5877553-7AFB-4D35-93A0-08F1993164AC}" type="presParOf" srcId="{A0F837F7-F80D-4C1D-9829-2161194FF9AD}" destId="{F087D49F-DD1E-4076-A17C-C0034E994528}" srcOrd="0" destOrd="0" presId="urn:microsoft.com/office/officeart/2009/3/layout/HorizontalOrganizationChart"/>
    <dgm:cxn modelId="{B3C1CB48-B64E-4F3F-8FF0-58C139C47ADA}" type="presParOf" srcId="{A0F837F7-F80D-4C1D-9829-2161194FF9AD}" destId="{9E59E10A-1C8C-4C4A-9634-FB104800B649}" srcOrd="1" destOrd="0" presId="urn:microsoft.com/office/officeart/2009/3/layout/HorizontalOrganizationChart"/>
    <dgm:cxn modelId="{CF39BFF6-5A98-4B1B-9C54-37766FD75FDA}" type="presParOf" srcId="{9E59E10A-1C8C-4C4A-9634-FB104800B649}" destId="{F5625C8E-CA93-423F-BF22-2C6555C0B204}" srcOrd="0" destOrd="0" presId="urn:microsoft.com/office/officeart/2009/3/layout/HorizontalOrganizationChart"/>
    <dgm:cxn modelId="{102709C7-2DF5-4359-8508-F870EB4A5530}" type="presParOf" srcId="{F5625C8E-CA93-423F-BF22-2C6555C0B204}" destId="{3BD5FE43-DDA0-4E63-9157-5C1242894D06}" srcOrd="0" destOrd="0" presId="urn:microsoft.com/office/officeart/2009/3/layout/HorizontalOrganizationChart"/>
    <dgm:cxn modelId="{24BC45B9-44F1-48E8-8F7B-9F186503656E}" type="presParOf" srcId="{F5625C8E-CA93-423F-BF22-2C6555C0B204}" destId="{42F00945-0C44-4236-B66A-8212A60FB761}" srcOrd="1" destOrd="0" presId="urn:microsoft.com/office/officeart/2009/3/layout/HorizontalOrganizationChart"/>
    <dgm:cxn modelId="{A11F22E2-8BD7-499C-AA6D-538D0F22DC13}" type="presParOf" srcId="{9E59E10A-1C8C-4C4A-9634-FB104800B649}" destId="{57CC8AE6-4DBC-4DC8-971E-11EA0EF303B4}" srcOrd="1" destOrd="0" presId="urn:microsoft.com/office/officeart/2009/3/layout/HorizontalOrganizationChart"/>
    <dgm:cxn modelId="{F8E49A61-F1D4-4144-9B71-39E51504830D}" type="presParOf" srcId="{9E59E10A-1C8C-4C4A-9634-FB104800B649}" destId="{C2FD99A6-4D40-4AE4-8078-A89F2FAE85F5}" srcOrd="2" destOrd="0" presId="urn:microsoft.com/office/officeart/2009/3/layout/HorizontalOrganizationChart"/>
    <dgm:cxn modelId="{B2713020-6B4F-43F7-BB62-AE9421FF7D0C}" type="presParOf" srcId="{14745C97-5D14-4063-B7CF-A8127302E1B1}" destId="{AC653B38-AE9D-4470-85CF-7512E3B5CD0F}" srcOrd="2" destOrd="0" presId="urn:microsoft.com/office/officeart/2009/3/layout/HorizontalOrganizationChart"/>
    <dgm:cxn modelId="{3F0A2D42-C967-4F20-8C75-36C4CE3F88FC}" type="presParOf" srcId="{E1F658DC-0691-45CD-A7AE-F2554C030A6A}" destId="{001AB785-D18E-442E-8EE6-F47BE7CF2EEA}" srcOrd="4" destOrd="0" presId="urn:microsoft.com/office/officeart/2009/3/layout/HorizontalOrganizationChart"/>
    <dgm:cxn modelId="{9FF51A9F-2D4C-4EF9-95E1-FA5BE9EDD51E}" type="presParOf" srcId="{E1F658DC-0691-45CD-A7AE-F2554C030A6A}" destId="{AA8CBF0B-E76C-4950-8FCB-F89F03955ECB}" srcOrd="5" destOrd="0" presId="urn:microsoft.com/office/officeart/2009/3/layout/HorizontalOrganizationChart"/>
    <dgm:cxn modelId="{409DD4B1-8EBA-4DF7-9DAA-D8E3EBA8987E}" type="presParOf" srcId="{AA8CBF0B-E76C-4950-8FCB-F89F03955ECB}" destId="{95F9A01D-8501-49ED-A862-0BCAFD85926A}" srcOrd="0" destOrd="0" presId="urn:microsoft.com/office/officeart/2009/3/layout/HorizontalOrganizationChart"/>
    <dgm:cxn modelId="{CADB580F-201F-4099-8605-37334F74E517}" type="presParOf" srcId="{95F9A01D-8501-49ED-A862-0BCAFD85926A}" destId="{38E06419-B1FB-43EE-AC4F-0AF35B91DE74}" srcOrd="0" destOrd="0" presId="urn:microsoft.com/office/officeart/2009/3/layout/HorizontalOrganizationChart"/>
    <dgm:cxn modelId="{06104F6A-CAD1-483E-B1E5-B445FD9CF8F4}" type="presParOf" srcId="{95F9A01D-8501-49ED-A862-0BCAFD85926A}" destId="{99843D52-1ED9-41BF-B7D7-A2C16A6C0374}" srcOrd="1" destOrd="0" presId="urn:microsoft.com/office/officeart/2009/3/layout/HorizontalOrganizationChart"/>
    <dgm:cxn modelId="{61AA2DB7-4676-46BC-AD1E-D027D559C9D6}" type="presParOf" srcId="{AA8CBF0B-E76C-4950-8FCB-F89F03955ECB}" destId="{FE2042DC-9FF2-48DB-956C-44607F75F553}" srcOrd="1" destOrd="0" presId="urn:microsoft.com/office/officeart/2009/3/layout/HorizontalOrganizationChart"/>
    <dgm:cxn modelId="{7C512218-5BAB-4C65-ACEB-889B8138CBD8}" type="presParOf" srcId="{FE2042DC-9FF2-48DB-956C-44607F75F553}" destId="{E816BCA8-0BEB-43CC-B71A-EF763EC58ADF}" srcOrd="0" destOrd="0" presId="urn:microsoft.com/office/officeart/2009/3/layout/HorizontalOrganizationChart"/>
    <dgm:cxn modelId="{22D3E37C-0F06-44D8-A404-AEC675A77CBF}" type="presParOf" srcId="{FE2042DC-9FF2-48DB-956C-44607F75F553}" destId="{7E53E0A7-BD21-4F49-B99D-57A580E80258}" srcOrd="1" destOrd="0" presId="urn:microsoft.com/office/officeart/2009/3/layout/HorizontalOrganizationChart"/>
    <dgm:cxn modelId="{137355D2-1624-4C01-A895-FE27BA5F4210}" type="presParOf" srcId="{7E53E0A7-BD21-4F49-B99D-57A580E80258}" destId="{87CB1172-BA35-4793-B315-36051C607686}" srcOrd="0" destOrd="0" presId="urn:microsoft.com/office/officeart/2009/3/layout/HorizontalOrganizationChart"/>
    <dgm:cxn modelId="{780DBD4E-A43F-46EC-B105-A752C9D79C9D}" type="presParOf" srcId="{87CB1172-BA35-4793-B315-36051C607686}" destId="{3DB468B0-840A-40C4-B271-5E0F5716C010}" srcOrd="0" destOrd="0" presId="urn:microsoft.com/office/officeart/2009/3/layout/HorizontalOrganizationChart"/>
    <dgm:cxn modelId="{DF981D02-CCFD-4899-9E1D-064D33925575}" type="presParOf" srcId="{87CB1172-BA35-4793-B315-36051C607686}" destId="{2582968E-B55C-4502-A28F-066F332CF6F6}" srcOrd="1" destOrd="0" presId="urn:microsoft.com/office/officeart/2009/3/layout/HorizontalOrganizationChart"/>
    <dgm:cxn modelId="{C1ED6874-002C-45AC-B207-C0543E6EC2C1}" type="presParOf" srcId="{7E53E0A7-BD21-4F49-B99D-57A580E80258}" destId="{5DCECC39-4BF4-4088-A3ED-6369919802A1}" srcOrd="1" destOrd="0" presId="urn:microsoft.com/office/officeart/2009/3/layout/HorizontalOrganizationChart"/>
    <dgm:cxn modelId="{910B4974-7FF7-42A1-8C45-45D118128BCA}" type="presParOf" srcId="{7E53E0A7-BD21-4F49-B99D-57A580E80258}" destId="{7A3F7CA0-A5BC-4848-9BF1-83725D14A386}" srcOrd="2" destOrd="0" presId="urn:microsoft.com/office/officeart/2009/3/layout/HorizontalOrganizationChart"/>
    <dgm:cxn modelId="{5234E556-7626-4A88-828A-4E7F5494F529}" type="presParOf" srcId="{AA8CBF0B-E76C-4950-8FCB-F89F03955ECB}" destId="{06950772-C335-47A5-B1AA-515B58AFE8BB}" srcOrd="2" destOrd="0" presId="urn:microsoft.com/office/officeart/2009/3/layout/HorizontalOrganizationChart"/>
    <dgm:cxn modelId="{8A2FBD7F-3E4E-4B69-A310-DC5AB42CC5D0}" type="presParOf" srcId="{E1F658DC-0691-45CD-A7AE-F2554C030A6A}" destId="{7C54123B-C32C-4B4B-BBA1-86AB929DBAA1}" srcOrd="6" destOrd="0" presId="urn:microsoft.com/office/officeart/2009/3/layout/HorizontalOrganizationChart"/>
    <dgm:cxn modelId="{E9DB2D11-FEE0-492D-BDFD-887DC16898F2}" type="presParOf" srcId="{E1F658DC-0691-45CD-A7AE-F2554C030A6A}" destId="{586C7E04-6E6B-45FB-B821-D679E93BC37D}" srcOrd="7" destOrd="0" presId="urn:microsoft.com/office/officeart/2009/3/layout/HorizontalOrganizationChart"/>
    <dgm:cxn modelId="{BCD9C679-9E70-4063-A6C0-DC270C8E43B4}" type="presParOf" srcId="{586C7E04-6E6B-45FB-B821-D679E93BC37D}" destId="{8FE37859-1EF8-4E58-8C43-F884D79C77DF}" srcOrd="0" destOrd="0" presId="urn:microsoft.com/office/officeart/2009/3/layout/HorizontalOrganizationChart"/>
    <dgm:cxn modelId="{74CC5561-1B00-4E76-90E9-A1417EC3C1A3}" type="presParOf" srcId="{8FE37859-1EF8-4E58-8C43-F884D79C77DF}" destId="{A5B329F1-3AEF-4BD4-B2D6-5D01E46F99B1}" srcOrd="0" destOrd="0" presId="urn:microsoft.com/office/officeart/2009/3/layout/HorizontalOrganizationChart"/>
    <dgm:cxn modelId="{574F6A6A-2443-4752-9568-B154504BD445}" type="presParOf" srcId="{8FE37859-1EF8-4E58-8C43-F884D79C77DF}" destId="{55B69EA3-3164-4830-BBCD-2081E6EF6AB1}" srcOrd="1" destOrd="0" presId="urn:microsoft.com/office/officeart/2009/3/layout/HorizontalOrganizationChart"/>
    <dgm:cxn modelId="{02B25481-DFBD-403D-896E-83647C20CDF8}" type="presParOf" srcId="{586C7E04-6E6B-45FB-B821-D679E93BC37D}" destId="{A044184C-2387-4889-B0AB-92152EA28288}" srcOrd="1" destOrd="0" presId="urn:microsoft.com/office/officeart/2009/3/layout/HorizontalOrganizationChart"/>
    <dgm:cxn modelId="{19F1B4EE-1EF5-413B-9201-5B34F8CFCDB5}" type="presParOf" srcId="{A044184C-2387-4889-B0AB-92152EA28288}" destId="{9DB0A9B0-A464-46D9-956B-B03105BA933D}" srcOrd="0" destOrd="0" presId="urn:microsoft.com/office/officeart/2009/3/layout/HorizontalOrganizationChart"/>
    <dgm:cxn modelId="{E05D3FD1-C6CA-44C7-9441-FBDFA81DA271}" type="presParOf" srcId="{A044184C-2387-4889-B0AB-92152EA28288}" destId="{66138F27-5283-40DF-9448-B1E4C8C8D885}" srcOrd="1" destOrd="0" presId="urn:microsoft.com/office/officeart/2009/3/layout/HorizontalOrganizationChart"/>
    <dgm:cxn modelId="{7F47B0A4-5D8F-4E88-861C-2B542910152C}" type="presParOf" srcId="{66138F27-5283-40DF-9448-B1E4C8C8D885}" destId="{6182F688-B9D0-4F6D-90D5-900A2763F992}" srcOrd="0" destOrd="0" presId="urn:microsoft.com/office/officeart/2009/3/layout/HorizontalOrganizationChart"/>
    <dgm:cxn modelId="{1060C6E7-E4C7-4E2D-98A0-21A18B8DE605}" type="presParOf" srcId="{6182F688-B9D0-4F6D-90D5-900A2763F992}" destId="{3D1EBE43-9806-4575-9A3B-36BD2FA0EBF7}" srcOrd="0" destOrd="0" presId="urn:microsoft.com/office/officeart/2009/3/layout/HorizontalOrganizationChart"/>
    <dgm:cxn modelId="{C3CE5463-0C82-479C-8D4D-C2C874B3C243}" type="presParOf" srcId="{6182F688-B9D0-4F6D-90D5-900A2763F992}" destId="{A5BD874C-3EC0-434C-9C78-275083ED8D06}" srcOrd="1" destOrd="0" presId="urn:microsoft.com/office/officeart/2009/3/layout/HorizontalOrganizationChart"/>
    <dgm:cxn modelId="{B9B62000-0840-494B-B8FB-F6844827E789}" type="presParOf" srcId="{66138F27-5283-40DF-9448-B1E4C8C8D885}" destId="{A31DE4AB-1B5B-4798-A2C0-90F35F465734}" srcOrd="1" destOrd="0" presId="urn:microsoft.com/office/officeart/2009/3/layout/HorizontalOrganizationChart"/>
    <dgm:cxn modelId="{AD819DCE-6C48-4781-BD1A-E893060F6F4C}" type="presParOf" srcId="{66138F27-5283-40DF-9448-B1E4C8C8D885}" destId="{B17B50A1-F1CA-42FD-977F-52358E72D3B8}" srcOrd="2" destOrd="0" presId="urn:microsoft.com/office/officeart/2009/3/layout/HorizontalOrganizationChart"/>
    <dgm:cxn modelId="{6944CAE8-CD56-4A2D-853E-79AB16C0D57B}" type="presParOf" srcId="{586C7E04-6E6B-45FB-B821-D679E93BC37D}" destId="{107ABF48-EE2B-49E9-AFE3-E19D03487897}" srcOrd="2" destOrd="0" presId="urn:microsoft.com/office/officeart/2009/3/layout/HorizontalOrganizationChart"/>
    <dgm:cxn modelId="{0CBD3741-28F8-44AF-A3F1-EB049F3B5016}" type="presParOf" srcId="{E1F658DC-0691-45CD-A7AE-F2554C030A6A}" destId="{32109E90-8514-4015-BA28-63258DF75775}" srcOrd="8" destOrd="0" presId="urn:microsoft.com/office/officeart/2009/3/layout/HorizontalOrganizationChart"/>
    <dgm:cxn modelId="{0270472D-489A-4849-B3AB-C10B5F7D21CE}" type="presParOf" srcId="{E1F658DC-0691-45CD-A7AE-F2554C030A6A}" destId="{A604D529-B0C6-4523-A31D-B25E854CEF76}" srcOrd="9" destOrd="0" presId="urn:microsoft.com/office/officeart/2009/3/layout/HorizontalOrganizationChart"/>
    <dgm:cxn modelId="{452443DA-ADAA-4BEE-9FE7-2A25FFE872AA}" type="presParOf" srcId="{A604D529-B0C6-4523-A31D-B25E854CEF76}" destId="{BD45FFF2-FCD1-444F-97EF-4F8982B2E330}" srcOrd="0" destOrd="0" presId="urn:microsoft.com/office/officeart/2009/3/layout/HorizontalOrganizationChart"/>
    <dgm:cxn modelId="{B33B49EA-3103-43A1-B6C1-167DC65FC75C}" type="presParOf" srcId="{BD45FFF2-FCD1-444F-97EF-4F8982B2E330}" destId="{C2A35271-2E8C-499D-AF8C-4100089DCCA7}" srcOrd="0" destOrd="0" presId="urn:microsoft.com/office/officeart/2009/3/layout/HorizontalOrganizationChart"/>
    <dgm:cxn modelId="{D9ACE7DF-E9E6-4E70-8035-95857EE7E5B1}" type="presParOf" srcId="{BD45FFF2-FCD1-444F-97EF-4F8982B2E330}" destId="{1733A176-3074-4BD5-9DB6-1C1ED186C6B6}" srcOrd="1" destOrd="0" presId="urn:microsoft.com/office/officeart/2009/3/layout/HorizontalOrganizationChart"/>
    <dgm:cxn modelId="{7BCD33CA-54C0-46A8-864A-9B25EA35B3E1}" type="presParOf" srcId="{A604D529-B0C6-4523-A31D-B25E854CEF76}" destId="{1EB54CD0-139B-4FD7-A150-D49E54BCD17B}" srcOrd="1" destOrd="0" presId="urn:microsoft.com/office/officeart/2009/3/layout/HorizontalOrganizationChart"/>
    <dgm:cxn modelId="{F1BBAF6E-F068-4BF9-A17E-2EB82341C668}" type="presParOf" srcId="{1EB54CD0-139B-4FD7-A150-D49E54BCD17B}" destId="{DA13A32D-5D00-48B5-ACC4-44E944478D78}" srcOrd="0" destOrd="0" presId="urn:microsoft.com/office/officeart/2009/3/layout/HorizontalOrganizationChart"/>
    <dgm:cxn modelId="{4C24FEB3-7EDD-47AC-BF87-203DFC41DF57}" type="presParOf" srcId="{1EB54CD0-139B-4FD7-A150-D49E54BCD17B}" destId="{BA1BE814-0115-44A8-9048-77B2BE0E63E6}" srcOrd="1" destOrd="0" presId="urn:microsoft.com/office/officeart/2009/3/layout/HorizontalOrganizationChart"/>
    <dgm:cxn modelId="{04D283EE-CAEE-49A8-85E7-FF81E43D2BCB}" type="presParOf" srcId="{BA1BE814-0115-44A8-9048-77B2BE0E63E6}" destId="{A438A547-197C-469D-9AD8-AE850BC75320}" srcOrd="0" destOrd="0" presId="urn:microsoft.com/office/officeart/2009/3/layout/HorizontalOrganizationChart"/>
    <dgm:cxn modelId="{4B423680-13E5-4700-BEAF-5ABB32E0CE16}" type="presParOf" srcId="{A438A547-197C-469D-9AD8-AE850BC75320}" destId="{AD923D74-0AB2-4820-ACCC-B35BDBF5DB6F}" srcOrd="0" destOrd="0" presId="urn:microsoft.com/office/officeart/2009/3/layout/HorizontalOrganizationChart"/>
    <dgm:cxn modelId="{D46369A0-57B0-4F1C-80D0-0F6AE6563772}" type="presParOf" srcId="{A438A547-197C-469D-9AD8-AE850BC75320}" destId="{570E7224-39ED-4560-8C5C-032D83756E46}" srcOrd="1" destOrd="0" presId="urn:microsoft.com/office/officeart/2009/3/layout/HorizontalOrganizationChart"/>
    <dgm:cxn modelId="{078F9C2B-248E-42A8-B909-7AE81A873ED9}" type="presParOf" srcId="{BA1BE814-0115-44A8-9048-77B2BE0E63E6}" destId="{5D786742-74B7-4EB2-BA85-16BD9F63F5C8}" srcOrd="1" destOrd="0" presId="urn:microsoft.com/office/officeart/2009/3/layout/HorizontalOrganizationChart"/>
    <dgm:cxn modelId="{33FFCE7F-18E3-450E-8F5F-79AFF9B8CC96}" type="presParOf" srcId="{BA1BE814-0115-44A8-9048-77B2BE0E63E6}" destId="{D1E8287A-F464-4A16-949B-CB7DC2A652E1}" srcOrd="2" destOrd="0" presId="urn:microsoft.com/office/officeart/2009/3/layout/HorizontalOrganizationChart"/>
    <dgm:cxn modelId="{DDBE7F8D-FD14-47B0-86D6-130AEDC8D355}" type="presParOf" srcId="{A604D529-B0C6-4523-A31D-B25E854CEF76}" destId="{C348740A-2349-4B08-BB5F-59C36F9065AA}" srcOrd="2" destOrd="0" presId="urn:microsoft.com/office/officeart/2009/3/layout/HorizontalOrganizationChart"/>
    <dgm:cxn modelId="{0BBAD62E-54E9-4202-9627-755E3B3B45CB}" type="presParOf" srcId="{E1F658DC-0691-45CD-A7AE-F2554C030A6A}" destId="{67D41357-4FBB-4914-A201-5E3FC4D35C43}" srcOrd="10" destOrd="0" presId="urn:microsoft.com/office/officeart/2009/3/layout/HorizontalOrganizationChart"/>
    <dgm:cxn modelId="{40B5AC04-E52D-44D7-84AE-6F4162D14E01}" type="presParOf" srcId="{E1F658DC-0691-45CD-A7AE-F2554C030A6A}" destId="{D199F109-2E91-4F48-ABBF-EAF90BFA23A2}" srcOrd="11" destOrd="0" presId="urn:microsoft.com/office/officeart/2009/3/layout/HorizontalOrganizationChart"/>
    <dgm:cxn modelId="{8F35E030-D6F9-4207-91D4-9EA67FF05F1D}" type="presParOf" srcId="{D199F109-2E91-4F48-ABBF-EAF90BFA23A2}" destId="{4CEE1036-81DD-4CDB-A721-35EC2C140516}" srcOrd="0" destOrd="0" presId="urn:microsoft.com/office/officeart/2009/3/layout/HorizontalOrganizationChart"/>
    <dgm:cxn modelId="{93B8751F-31DB-4C46-A4CA-9C362282E3A5}" type="presParOf" srcId="{4CEE1036-81DD-4CDB-A721-35EC2C140516}" destId="{9E06BB3D-40B5-4390-9F4A-39981B8F1A48}" srcOrd="0" destOrd="0" presId="urn:microsoft.com/office/officeart/2009/3/layout/HorizontalOrganizationChart"/>
    <dgm:cxn modelId="{E2E1656A-2195-4818-8FB4-F922EC2935E4}" type="presParOf" srcId="{4CEE1036-81DD-4CDB-A721-35EC2C140516}" destId="{48E91DF1-8819-437C-89FF-E123C381CFC3}" srcOrd="1" destOrd="0" presId="urn:microsoft.com/office/officeart/2009/3/layout/HorizontalOrganizationChart"/>
    <dgm:cxn modelId="{01492B90-6557-44DF-B862-DF831D06FDD1}" type="presParOf" srcId="{D199F109-2E91-4F48-ABBF-EAF90BFA23A2}" destId="{9CEA6D19-F417-4D5F-8153-8FE7AF788ADB}" srcOrd="1" destOrd="0" presId="urn:microsoft.com/office/officeart/2009/3/layout/HorizontalOrganizationChart"/>
    <dgm:cxn modelId="{F635117B-F6D9-4023-9A2B-95DD7E91C62D}" type="presParOf" srcId="{9CEA6D19-F417-4D5F-8153-8FE7AF788ADB}" destId="{A2736334-4730-4DFC-88E4-9A43A7BCEB90}" srcOrd="0" destOrd="0" presId="urn:microsoft.com/office/officeart/2009/3/layout/HorizontalOrganizationChart"/>
    <dgm:cxn modelId="{FB381DE9-C25F-4977-BEE1-29119B9689AE}" type="presParOf" srcId="{9CEA6D19-F417-4D5F-8153-8FE7AF788ADB}" destId="{451019C4-232E-4FC4-AE47-765EB6C4A369}" srcOrd="1" destOrd="0" presId="urn:microsoft.com/office/officeart/2009/3/layout/HorizontalOrganizationChart"/>
    <dgm:cxn modelId="{0ABDCEEC-77AF-40E9-96FB-EED1C840750B}" type="presParOf" srcId="{451019C4-232E-4FC4-AE47-765EB6C4A369}" destId="{9E92E062-5956-4731-B09B-53B628D14B70}" srcOrd="0" destOrd="0" presId="urn:microsoft.com/office/officeart/2009/3/layout/HorizontalOrganizationChart"/>
    <dgm:cxn modelId="{B26282D6-025C-408D-8716-1868D8EB49AF}" type="presParOf" srcId="{9E92E062-5956-4731-B09B-53B628D14B70}" destId="{33CDC5CC-2080-45CB-8411-8EB8E24F949E}" srcOrd="0" destOrd="0" presId="urn:microsoft.com/office/officeart/2009/3/layout/HorizontalOrganizationChart"/>
    <dgm:cxn modelId="{A03B0443-3C08-46A2-80DC-6856790DF884}" type="presParOf" srcId="{9E92E062-5956-4731-B09B-53B628D14B70}" destId="{93ECB769-DDA7-4A74-818D-EE0EDCA9A246}" srcOrd="1" destOrd="0" presId="urn:microsoft.com/office/officeart/2009/3/layout/HorizontalOrganizationChart"/>
    <dgm:cxn modelId="{FB0515B4-1CB0-46AF-9E5B-E61572396940}" type="presParOf" srcId="{451019C4-232E-4FC4-AE47-765EB6C4A369}" destId="{C6663A78-4AEE-4C5C-8560-D9293CD6E01A}" srcOrd="1" destOrd="0" presId="urn:microsoft.com/office/officeart/2009/3/layout/HorizontalOrganizationChart"/>
    <dgm:cxn modelId="{99BBB9E1-775C-469C-AB3F-1791698F9D6B}" type="presParOf" srcId="{451019C4-232E-4FC4-AE47-765EB6C4A369}" destId="{986AAA10-F298-4426-90A5-94C62EAF3C5D}" srcOrd="2" destOrd="0" presId="urn:microsoft.com/office/officeart/2009/3/layout/HorizontalOrganizationChart"/>
    <dgm:cxn modelId="{198F8463-80FE-4A97-B986-A472740ADC88}" type="presParOf" srcId="{D199F109-2E91-4F48-ABBF-EAF90BFA23A2}" destId="{DB0D259E-2FD7-410E-9859-07CCE921965D}" srcOrd="2" destOrd="0" presId="urn:microsoft.com/office/officeart/2009/3/layout/HorizontalOrganizationChart"/>
    <dgm:cxn modelId="{EABFC906-3226-4DC1-ACF7-034FE34C84F5}" type="presParOf" srcId="{E1F658DC-0691-45CD-A7AE-F2554C030A6A}" destId="{9BC4137D-D1EA-4DFE-A35D-FBC1389E2067}" srcOrd="12" destOrd="0" presId="urn:microsoft.com/office/officeart/2009/3/layout/HorizontalOrganizationChart"/>
    <dgm:cxn modelId="{AD081483-A929-4A27-A1DD-CB737C80D216}" type="presParOf" srcId="{E1F658DC-0691-45CD-A7AE-F2554C030A6A}" destId="{E7895232-11E1-499E-851A-172B80D77062}" srcOrd="13" destOrd="0" presId="urn:microsoft.com/office/officeart/2009/3/layout/HorizontalOrganizationChart"/>
    <dgm:cxn modelId="{3BFA3DD4-47D2-4A90-963C-A8FF4CC33E45}" type="presParOf" srcId="{E7895232-11E1-499E-851A-172B80D77062}" destId="{67303D92-A37C-430B-B6DF-FC6F7205D53B}" srcOrd="0" destOrd="0" presId="urn:microsoft.com/office/officeart/2009/3/layout/HorizontalOrganizationChart"/>
    <dgm:cxn modelId="{8D0328A9-C757-4FF7-B95A-0FC5EF997135}" type="presParOf" srcId="{67303D92-A37C-430B-B6DF-FC6F7205D53B}" destId="{85EF5988-8313-49D9-B34B-6948F1504452}" srcOrd="0" destOrd="0" presId="urn:microsoft.com/office/officeart/2009/3/layout/HorizontalOrganizationChart"/>
    <dgm:cxn modelId="{FE1DD323-06F3-446E-A6DE-52DC01FB18EF}" type="presParOf" srcId="{67303D92-A37C-430B-B6DF-FC6F7205D53B}" destId="{602E39FD-1107-4DB7-AD2E-9A6A3BE06772}" srcOrd="1" destOrd="0" presId="urn:microsoft.com/office/officeart/2009/3/layout/HorizontalOrganizationChart"/>
    <dgm:cxn modelId="{30E25FB6-8277-4948-94C5-88A472D05198}" type="presParOf" srcId="{E7895232-11E1-499E-851A-172B80D77062}" destId="{B7EA76D4-331B-413F-98FE-092740EC06AF}" srcOrd="1" destOrd="0" presId="urn:microsoft.com/office/officeart/2009/3/layout/HorizontalOrganizationChart"/>
    <dgm:cxn modelId="{433EC014-495F-4028-975C-3443713C6F4D}" type="presParOf" srcId="{B7EA76D4-331B-413F-98FE-092740EC06AF}" destId="{3D943088-1F12-44C5-BF53-DC87AF789724}" srcOrd="0" destOrd="0" presId="urn:microsoft.com/office/officeart/2009/3/layout/HorizontalOrganizationChart"/>
    <dgm:cxn modelId="{9E8D312D-FDD6-447C-82E4-2E68F668997F}" type="presParOf" srcId="{B7EA76D4-331B-413F-98FE-092740EC06AF}" destId="{1D9A6756-5E5D-4A7C-9379-985689277716}" srcOrd="1" destOrd="0" presId="urn:microsoft.com/office/officeart/2009/3/layout/HorizontalOrganizationChart"/>
    <dgm:cxn modelId="{9EA39614-32FC-483A-868D-C4488F86A120}" type="presParOf" srcId="{1D9A6756-5E5D-4A7C-9379-985689277716}" destId="{04625364-A9F6-4032-B6E0-5B9C6C47FA87}" srcOrd="0" destOrd="0" presId="urn:microsoft.com/office/officeart/2009/3/layout/HorizontalOrganizationChart"/>
    <dgm:cxn modelId="{32EB3AF6-F704-444C-AF61-9BA6ACB8F8AA}" type="presParOf" srcId="{04625364-A9F6-4032-B6E0-5B9C6C47FA87}" destId="{71FE9421-C176-4838-9BEB-D38D3E7EB873}" srcOrd="0" destOrd="0" presId="urn:microsoft.com/office/officeart/2009/3/layout/HorizontalOrganizationChart"/>
    <dgm:cxn modelId="{7908622E-73FF-45FE-B0BC-51B1CF140144}" type="presParOf" srcId="{04625364-A9F6-4032-B6E0-5B9C6C47FA87}" destId="{75C36A15-8F57-476C-B847-C071CBB9F458}" srcOrd="1" destOrd="0" presId="urn:microsoft.com/office/officeart/2009/3/layout/HorizontalOrganizationChart"/>
    <dgm:cxn modelId="{02438B9B-A2A6-4EA5-BB6D-64247741F846}" type="presParOf" srcId="{1D9A6756-5E5D-4A7C-9379-985689277716}" destId="{E1C67501-40C9-4DAE-8447-3DCCE6ADB836}" srcOrd="1" destOrd="0" presId="urn:microsoft.com/office/officeart/2009/3/layout/HorizontalOrganizationChart"/>
    <dgm:cxn modelId="{9D1F9FA9-0562-45CF-8B7B-D498117D82A7}" type="presParOf" srcId="{1D9A6756-5E5D-4A7C-9379-985689277716}" destId="{880BADE8-A188-484A-8770-783C440CE035}" srcOrd="2" destOrd="0" presId="urn:microsoft.com/office/officeart/2009/3/layout/HorizontalOrganizationChart"/>
    <dgm:cxn modelId="{F7796C3B-00A2-4D7B-A346-A12F4BBDA202}" type="presParOf" srcId="{E7895232-11E1-499E-851A-172B80D77062}" destId="{9E0378BE-592A-4C4A-AA1B-3956439D4783}" srcOrd="2" destOrd="0" presId="urn:microsoft.com/office/officeart/2009/3/layout/HorizontalOrganizationChart"/>
    <dgm:cxn modelId="{488AD83D-06B4-4235-976C-C9C11FAFD648}" type="presParOf" srcId="{72F14FFD-A19C-41E5-8E0F-058F7C937631}" destId="{36B33D09-D85D-4929-9AFD-1926973CAD80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CF9C60-B044-4609-8FAF-83950F326736}">
      <dsp:nvSpPr>
        <dsp:cNvPr id="0" name=""/>
        <dsp:cNvSpPr/>
      </dsp:nvSpPr>
      <dsp:spPr>
        <a:xfrm>
          <a:off x="17189" y="0"/>
          <a:ext cx="11142780" cy="15106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000" b="1" kern="1200" dirty="0"/>
            <a:t>杂粮</a:t>
          </a:r>
        </a:p>
      </dsp:txBody>
      <dsp:txXfrm>
        <a:off x="61435" y="44246"/>
        <a:ext cx="11054288" cy="1422170"/>
      </dsp:txXfrm>
    </dsp:sp>
    <dsp:sp modelId="{626D6BD0-FB10-425B-8F1A-1FB0B35D822F}">
      <dsp:nvSpPr>
        <dsp:cNvPr id="0" name=""/>
        <dsp:cNvSpPr/>
      </dsp:nvSpPr>
      <dsp:spPr>
        <a:xfrm>
          <a:off x="8609" y="1703997"/>
          <a:ext cx="1484912" cy="15106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500" kern="1200" dirty="0"/>
            <a:t>谷物米</a:t>
          </a:r>
        </a:p>
      </dsp:txBody>
      <dsp:txXfrm>
        <a:off x="52101" y="1747489"/>
        <a:ext cx="1397928" cy="1423678"/>
      </dsp:txXfrm>
    </dsp:sp>
    <dsp:sp modelId="{13E014C9-DE2D-4B1F-9950-628BC47E8494}">
      <dsp:nvSpPr>
        <dsp:cNvPr id="0" name=""/>
        <dsp:cNvSpPr/>
      </dsp:nvSpPr>
      <dsp:spPr>
        <a:xfrm>
          <a:off x="8609" y="3406603"/>
          <a:ext cx="1484912" cy="151066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500" kern="1200" dirty="0"/>
        </a:p>
      </dsp:txBody>
      <dsp:txXfrm>
        <a:off x="52101" y="3450095"/>
        <a:ext cx="1397928" cy="1423678"/>
      </dsp:txXfrm>
    </dsp:sp>
    <dsp:sp modelId="{B8F2F079-F0E5-4B43-89FF-6C4A41A6E925}">
      <dsp:nvSpPr>
        <dsp:cNvPr id="0" name=""/>
        <dsp:cNvSpPr/>
      </dsp:nvSpPr>
      <dsp:spPr>
        <a:xfrm>
          <a:off x="1618254" y="1703997"/>
          <a:ext cx="1484912" cy="15106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500" kern="1200" dirty="0"/>
            <a:t>谷物粉</a:t>
          </a:r>
        </a:p>
      </dsp:txBody>
      <dsp:txXfrm>
        <a:off x="1661746" y="1747489"/>
        <a:ext cx="1397928" cy="1423678"/>
      </dsp:txXfrm>
    </dsp:sp>
    <dsp:sp modelId="{16E35395-783B-4A88-B257-B233BC14754D}">
      <dsp:nvSpPr>
        <dsp:cNvPr id="0" name=""/>
        <dsp:cNvSpPr/>
      </dsp:nvSpPr>
      <dsp:spPr>
        <a:xfrm>
          <a:off x="1618254" y="3406603"/>
          <a:ext cx="1484912" cy="1510662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500" kern="1200" dirty="0"/>
        </a:p>
      </dsp:txBody>
      <dsp:txXfrm>
        <a:off x="1661746" y="3450095"/>
        <a:ext cx="1397928" cy="1423678"/>
      </dsp:txXfrm>
    </dsp:sp>
    <dsp:sp modelId="{8F2F4FDC-FB92-44AB-B046-FD5DBC7B6C84}">
      <dsp:nvSpPr>
        <dsp:cNvPr id="0" name=""/>
        <dsp:cNvSpPr/>
      </dsp:nvSpPr>
      <dsp:spPr>
        <a:xfrm>
          <a:off x="3227899" y="1703997"/>
          <a:ext cx="1484912" cy="15106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500" kern="1200" dirty="0"/>
            <a:t>纯谷物麦片</a:t>
          </a:r>
        </a:p>
      </dsp:txBody>
      <dsp:txXfrm>
        <a:off x="3271391" y="1747489"/>
        <a:ext cx="1397928" cy="1423678"/>
      </dsp:txXfrm>
    </dsp:sp>
    <dsp:sp modelId="{0E965864-F6E7-470A-BFF7-246AF8BE8AF7}">
      <dsp:nvSpPr>
        <dsp:cNvPr id="0" name=""/>
        <dsp:cNvSpPr/>
      </dsp:nvSpPr>
      <dsp:spPr>
        <a:xfrm>
          <a:off x="3227899" y="3406603"/>
          <a:ext cx="1484912" cy="1510662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500" kern="1200" dirty="0"/>
        </a:p>
      </dsp:txBody>
      <dsp:txXfrm>
        <a:off x="3271391" y="3450095"/>
        <a:ext cx="1397928" cy="1423678"/>
      </dsp:txXfrm>
    </dsp:sp>
    <dsp:sp modelId="{3E6B9286-9157-4560-B00B-995F9E846B96}">
      <dsp:nvSpPr>
        <dsp:cNvPr id="0" name=""/>
        <dsp:cNvSpPr/>
      </dsp:nvSpPr>
      <dsp:spPr>
        <a:xfrm>
          <a:off x="4837543" y="1703997"/>
          <a:ext cx="1484912" cy="15106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500" kern="1200" dirty="0"/>
            <a:t>挤压</a:t>
          </a:r>
          <a:endParaRPr lang="en-US" altLang="zh-CN" sz="2500" kern="1200" dirty="0"/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500" kern="1200" dirty="0"/>
            <a:t>食品</a:t>
          </a:r>
        </a:p>
      </dsp:txBody>
      <dsp:txXfrm>
        <a:off x="4881035" y="1747489"/>
        <a:ext cx="1397928" cy="1423678"/>
      </dsp:txXfrm>
    </dsp:sp>
    <dsp:sp modelId="{C44E7B19-7067-4490-83C0-280FB1DD0745}">
      <dsp:nvSpPr>
        <dsp:cNvPr id="0" name=""/>
        <dsp:cNvSpPr/>
      </dsp:nvSpPr>
      <dsp:spPr>
        <a:xfrm>
          <a:off x="4837543" y="3406603"/>
          <a:ext cx="1484912" cy="151066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500" kern="1200" dirty="0"/>
        </a:p>
      </dsp:txBody>
      <dsp:txXfrm>
        <a:off x="4881035" y="3450095"/>
        <a:ext cx="1397928" cy="1423678"/>
      </dsp:txXfrm>
    </dsp:sp>
    <dsp:sp modelId="{E3F405D4-FECF-468E-A9CE-89D56C618D68}">
      <dsp:nvSpPr>
        <dsp:cNvPr id="0" name=""/>
        <dsp:cNvSpPr/>
      </dsp:nvSpPr>
      <dsp:spPr>
        <a:xfrm>
          <a:off x="6447188" y="1703997"/>
          <a:ext cx="1484912" cy="15106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500" kern="1200" dirty="0"/>
            <a:t>碎米相关产品</a:t>
          </a:r>
        </a:p>
      </dsp:txBody>
      <dsp:txXfrm>
        <a:off x="6490680" y="1747489"/>
        <a:ext cx="1397928" cy="1423678"/>
      </dsp:txXfrm>
    </dsp:sp>
    <dsp:sp modelId="{D0776A78-A78A-48BE-AB6B-E743911054D1}">
      <dsp:nvSpPr>
        <dsp:cNvPr id="0" name=""/>
        <dsp:cNvSpPr/>
      </dsp:nvSpPr>
      <dsp:spPr>
        <a:xfrm>
          <a:off x="6447188" y="3406603"/>
          <a:ext cx="1484912" cy="151066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9998" r="9998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500" kern="1200" dirty="0"/>
        </a:p>
      </dsp:txBody>
      <dsp:txXfrm>
        <a:off x="6490680" y="3450095"/>
        <a:ext cx="1397928" cy="1423678"/>
      </dsp:txXfrm>
    </dsp:sp>
    <dsp:sp modelId="{1272FB18-4B17-4210-A603-1D52B2AE6F0B}">
      <dsp:nvSpPr>
        <dsp:cNvPr id="0" name=""/>
        <dsp:cNvSpPr/>
      </dsp:nvSpPr>
      <dsp:spPr>
        <a:xfrm>
          <a:off x="8056833" y="1703997"/>
          <a:ext cx="1484912" cy="15106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500" kern="1200" dirty="0"/>
            <a:t>麸皮相关产品</a:t>
          </a:r>
        </a:p>
      </dsp:txBody>
      <dsp:txXfrm>
        <a:off x="8100325" y="1747489"/>
        <a:ext cx="1397928" cy="1423678"/>
      </dsp:txXfrm>
    </dsp:sp>
    <dsp:sp modelId="{B6231FCD-94B5-4E8D-B5CC-AB68296686CA}">
      <dsp:nvSpPr>
        <dsp:cNvPr id="0" name=""/>
        <dsp:cNvSpPr/>
      </dsp:nvSpPr>
      <dsp:spPr>
        <a:xfrm>
          <a:off x="8056833" y="3406603"/>
          <a:ext cx="1484912" cy="151066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500" kern="1200" dirty="0"/>
        </a:p>
      </dsp:txBody>
      <dsp:txXfrm>
        <a:off x="8100325" y="3450095"/>
        <a:ext cx="1397928" cy="1423678"/>
      </dsp:txXfrm>
    </dsp:sp>
    <dsp:sp modelId="{830883FE-8111-458C-A132-F87D9EB933A3}">
      <dsp:nvSpPr>
        <dsp:cNvPr id="0" name=""/>
        <dsp:cNvSpPr/>
      </dsp:nvSpPr>
      <dsp:spPr>
        <a:xfrm>
          <a:off x="9666478" y="1703997"/>
          <a:ext cx="1484912" cy="15106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500" kern="1200" dirty="0"/>
            <a:t>营养保健产品</a:t>
          </a:r>
        </a:p>
      </dsp:txBody>
      <dsp:txXfrm>
        <a:off x="9709970" y="1747489"/>
        <a:ext cx="1397928" cy="1423678"/>
      </dsp:txXfrm>
    </dsp:sp>
    <dsp:sp modelId="{7B00959B-6FCC-47F2-9ED9-A3C95259A6DF}">
      <dsp:nvSpPr>
        <dsp:cNvPr id="0" name=""/>
        <dsp:cNvSpPr/>
      </dsp:nvSpPr>
      <dsp:spPr>
        <a:xfrm>
          <a:off x="9666478" y="3406603"/>
          <a:ext cx="1484912" cy="151066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500" kern="1200" dirty="0"/>
        </a:p>
      </dsp:txBody>
      <dsp:txXfrm>
        <a:off x="9709970" y="3450095"/>
        <a:ext cx="1397928" cy="14236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943088-1F12-44C5-BF53-DC87AF789724}">
      <dsp:nvSpPr>
        <dsp:cNvPr id="0" name=""/>
        <dsp:cNvSpPr/>
      </dsp:nvSpPr>
      <dsp:spPr>
        <a:xfrm>
          <a:off x="4199987" y="4216775"/>
          <a:ext cx="3119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1971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C4137D-D1EA-4DFE-A35D-FBC1389E2067}">
      <dsp:nvSpPr>
        <dsp:cNvPr id="0" name=""/>
        <dsp:cNvSpPr/>
      </dsp:nvSpPr>
      <dsp:spPr>
        <a:xfrm>
          <a:off x="1728020" y="2250281"/>
          <a:ext cx="311971" cy="20122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5985" y="0"/>
              </a:lnTo>
              <a:lnTo>
                <a:pt x="155985" y="2012214"/>
              </a:lnTo>
              <a:lnTo>
                <a:pt x="311971" y="2012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736334-4730-4DFC-88E4-9A43A7BCEB90}">
      <dsp:nvSpPr>
        <dsp:cNvPr id="0" name=""/>
        <dsp:cNvSpPr/>
      </dsp:nvSpPr>
      <dsp:spPr>
        <a:xfrm>
          <a:off x="4199987" y="3546037"/>
          <a:ext cx="3119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1971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D41357-4FBB-4914-A201-5E3FC4D35C43}">
      <dsp:nvSpPr>
        <dsp:cNvPr id="0" name=""/>
        <dsp:cNvSpPr/>
      </dsp:nvSpPr>
      <dsp:spPr>
        <a:xfrm>
          <a:off x="1728020" y="2250281"/>
          <a:ext cx="311971" cy="13414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5985" y="0"/>
              </a:lnTo>
              <a:lnTo>
                <a:pt x="155985" y="1341476"/>
              </a:lnTo>
              <a:lnTo>
                <a:pt x="311971" y="13414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13A32D-5D00-48B5-ACC4-44E944478D78}">
      <dsp:nvSpPr>
        <dsp:cNvPr id="0" name=""/>
        <dsp:cNvSpPr/>
      </dsp:nvSpPr>
      <dsp:spPr>
        <a:xfrm>
          <a:off x="4199987" y="2875299"/>
          <a:ext cx="3119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1971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109E90-8514-4015-BA28-63258DF75775}">
      <dsp:nvSpPr>
        <dsp:cNvPr id="0" name=""/>
        <dsp:cNvSpPr/>
      </dsp:nvSpPr>
      <dsp:spPr>
        <a:xfrm>
          <a:off x="1728020" y="2250281"/>
          <a:ext cx="311971" cy="6707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5985" y="0"/>
              </a:lnTo>
              <a:lnTo>
                <a:pt x="155985" y="670738"/>
              </a:lnTo>
              <a:lnTo>
                <a:pt x="311971" y="6707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B0A9B0-A464-46D9-956B-B03105BA933D}">
      <dsp:nvSpPr>
        <dsp:cNvPr id="0" name=""/>
        <dsp:cNvSpPr/>
      </dsp:nvSpPr>
      <dsp:spPr>
        <a:xfrm>
          <a:off x="4199987" y="2204561"/>
          <a:ext cx="3119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1971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54123B-C32C-4B4B-BBA1-86AB929DBAA1}">
      <dsp:nvSpPr>
        <dsp:cNvPr id="0" name=""/>
        <dsp:cNvSpPr/>
      </dsp:nvSpPr>
      <dsp:spPr>
        <a:xfrm>
          <a:off x="1728020" y="2204561"/>
          <a:ext cx="3119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1971" y="457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16BCA8-0BEB-43CC-B71A-EF763EC58ADF}">
      <dsp:nvSpPr>
        <dsp:cNvPr id="0" name=""/>
        <dsp:cNvSpPr/>
      </dsp:nvSpPr>
      <dsp:spPr>
        <a:xfrm>
          <a:off x="4199987" y="1533822"/>
          <a:ext cx="3119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1971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1AB785-D18E-442E-8EE6-F47BE7CF2EEA}">
      <dsp:nvSpPr>
        <dsp:cNvPr id="0" name=""/>
        <dsp:cNvSpPr/>
      </dsp:nvSpPr>
      <dsp:spPr>
        <a:xfrm>
          <a:off x="1728020" y="1579542"/>
          <a:ext cx="311971" cy="670738"/>
        </a:xfrm>
        <a:custGeom>
          <a:avLst/>
          <a:gdLst/>
          <a:ahLst/>
          <a:cxnLst/>
          <a:rect l="0" t="0" r="0" b="0"/>
          <a:pathLst>
            <a:path>
              <a:moveTo>
                <a:pt x="0" y="670738"/>
              </a:moveTo>
              <a:lnTo>
                <a:pt x="155985" y="670738"/>
              </a:lnTo>
              <a:lnTo>
                <a:pt x="155985" y="0"/>
              </a:lnTo>
              <a:lnTo>
                <a:pt x="31197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87D49F-DD1E-4076-A17C-C0034E994528}">
      <dsp:nvSpPr>
        <dsp:cNvPr id="0" name=""/>
        <dsp:cNvSpPr/>
      </dsp:nvSpPr>
      <dsp:spPr>
        <a:xfrm>
          <a:off x="4199987" y="863084"/>
          <a:ext cx="3119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1971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9C72F4-B866-4C6A-B720-B91BA15698A8}">
      <dsp:nvSpPr>
        <dsp:cNvPr id="0" name=""/>
        <dsp:cNvSpPr/>
      </dsp:nvSpPr>
      <dsp:spPr>
        <a:xfrm>
          <a:off x="1728020" y="908804"/>
          <a:ext cx="311971" cy="1341476"/>
        </a:xfrm>
        <a:custGeom>
          <a:avLst/>
          <a:gdLst/>
          <a:ahLst/>
          <a:cxnLst/>
          <a:rect l="0" t="0" r="0" b="0"/>
          <a:pathLst>
            <a:path>
              <a:moveTo>
                <a:pt x="0" y="1341476"/>
              </a:moveTo>
              <a:lnTo>
                <a:pt x="155985" y="1341476"/>
              </a:lnTo>
              <a:lnTo>
                <a:pt x="155985" y="0"/>
              </a:lnTo>
              <a:lnTo>
                <a:pt x="31197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926F8F-CD9E-4399-91D6-7663C157EB76}">
      <dsp:nvSpPr>
        <dsp:cNvPr id="0" name=""/>
        <dsp:cNvSpPr/>
      </dsp:nvSpPr>
      <dsp:spPr>
        <a:xfrm>
          <a:off x="4199987" y="192346"/>
          <a:ext cx="3119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1971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D86514-EB72-49E4-AE1C-347C5425BB8F}">
      <dsp:nvSpPr>
        <dsp:cNvPr id="0" name=""/>
        <dsp:cNvSpPr/>
      </dsp:nvSpPr>
      <dsp:spPr>
        <a:xfrm>
          <a:off x="1728020" y="238066"/>
          <a:ext cx="311971" cy="2012214"/>
        </a:xfrm>
        <a:custGeom>
          <a:avLst/>
          <a:gdLst/>
          <a:ahLst/>
          <a:cxnLst/>
          <a:rect l="0" t="0" r="0" b="0"/>
          <a:pathLst>
            <a:path>
              <a:moveTo>
                <a:pt x="0" y="2012214"/>
              </a:moveTo>
              <a:lnTo>
                <a:pt x="155985" y="2012214"/>
              </a:lnTo>
              <a:lnTo>
                <a:pt x="155985" y="0"/>
              </a:lnTo>
              <a:lnTo>
                <a:pt x="31197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104EC8-2AC9-4CC5-BD41-4E9CB9367FF0}">
      <dsp:nvSpPr>
        <dsp:cNvPr id="0" name=""/>
        <dsp:cNvSpPr/>
      </dsp:nvSpPr>
      <dsp:spPr>
        <a:xfrm>
          <a:off x="168164" y="2012402"/>
          <a:ext cx="1559856" cy="475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杂粮</a:t>
          </a:r>
        </a:p>
      </dsp:txBody>
      <dsp:txXfrm>
        <a:off x="168164" y="2012402"/>
        <a:ext cx="1559856" cy="475756"/>
      </dsp:txXfrm>
    </dsp:sp>
    <dsp:sp modelId="{50A44B83-FFAE-4474-BE00-71402E396649}">
      <dsp:nvSpPr>
        <dsp:cNvPr id="0" name=""/>
        <dsp:cNvSpPr/>
      </dsp:nvSpPr>
      <dsp:spPr>
        <a:xfrm>
          <a:off x="2039991" y="188"/>
          <a:ext cx="2159995" cy="475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谷物米</a:t>
          </a:r>
        </a:p>
      </dsp:txBody>
      <dsp:txXfrm>
        <a:off x="2039991" y="188"/>
        <a:ext cx="2159995" cy="475756"/>
      </dsp:txXfrm>
    </dsp:sp>
    <dsp:sp modelId="{94422B79-5E3C-4BBA-AE2C-918BD68C023A}">
      <dsp:nvSpPr>
        <dsp:cNvPr id="0" name=""/>
        <dsp:cNvSpPr/>
      </dsp:nvSpPr>
      <dsp:spPr>
        <a:xfrm>
          <a:off x="4511958" y="188"/>
          <a:ext cx="6480001" cy="475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  燕麦米、青稞米、大麦米</a:t>
          </a:r>
          <a:r>
            <a:rPr lang="en-US" altLang="zh-CN" sz="2200" kern="1200" dirty="0"/>
            <a:t>…</a:t>
          </a:r>
          <a:endParaRPr lang="zh-CN" altLang="en-US" sz="2200" kern="1200" dirty="0"/>
        </a:p>
      </dsp:txBody>
      <dsp:txXfrm>
        <a:off x="4511958" y="188"/>
        <a:ext cx="6480001" cy="475756"/>
      </dsp:txXfrm>
    </dsp:sp>
    <dsp:sp modelId="{DC3E4708-AFCB-4E6A-A847-90467452E738}">
      <dsp:nvSpPr>
        <dsp:cNvPr id="0" name=""/>
        <dsp:cNvSpPr/>
      </dsp:nvSpPr>
      <dsp:spPr>
        <a:xfrm>
          <a:off x="2039991" y="670926"/>
          <a:ext cx="2159995" cy="475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谷物粉</a:t>
          </a:r>
        </a:p>
      </dsp:txBody>
      <dsp:txXfrm>
        <a:off x="2039991" y="670926"/>
        <a:ext cx="2159995" cy="475756"/>
      </dsp:txXfrm>
    </dsp:sp>
    <dsp:sp modelId="{3BD5FE43-DDA0-4E63-9157-5C1242894D06}">
      <dsp:nvSpPr>
        <dsp:cNvPr id="0" name=""/>
        <dsp:cNvSpPr/>
      </dsp:nvSpPr>
      <dsp:spPr>
        <a:xfrm>
          <a:off x="4511958" y="670926"/>
          <a:ext cx="6480001" cy="475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  全谷物粉、熟化粉、代餐粉、速溶粉、烘焙粉</a:t>
          </a:r>
          <a:r>
            <a:rPr lang="en-US" altLang="zh-CN" sz="2200" kern="1200" dirty="0"/>
            <a:t>…</a:t>
          </a:r>
          <a:endParaRPr lang="zh-CN" altLang="en-US" sz="2200" kern="1200" dirty="0"/>
        </a:p>
      </dsp:txBody>
      <dsp:txXfrm>
        <a:off x="4511958" y="670926"/>
        <a:ext cx="6480001" cy="475756"/>
      </dsp:txXfrm>
    </dsp:sp>
    <dsp:sp modelId="{38E06419-B1FB-43EE-AC4F-0AF35B91DE74}">
      <dsp:nvSpPr>
        <dsp:cNvPr id="0" name=""/>
        <dsp:cNvSpPr/>
      </dsp:nvSpPr>
      <dsp:spPr>
        <a:xfrm>
          <a:off x="2039991" y="1341664"/>
          <a:ext cx="2159995" cy="475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纯谷物麦片</a:t>
          </a:r>
        </a:p>
      </dsp:txBody>
      <dsp:txXfrm>
        <a:off x="2039991" y="1341664"/>
        <a:ext cx="2159995" cy="475756"/>
      </dsp:txXfrm>
    </dsp:sp>
    <dsp:sp modelId="{3DB468B0-840A-40C4-B271-5E0F5716C010}">
      <dsp:nvSpPr>
        <dsp:cNvPr id="0" name=""/>
        <dsp:cNvSpPr/>
      </dsp:nvSpPr>
      <dsp:spPr>
        <a:xfrm>
          <a:off x="4511958" y="1341664"/>
          <a:ext cx="6480001" cy="475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  燕麦片、大麦片</a:t>
          </a:r>
          <a:r>
            <a:rPr lang="en-US" altLang="zh-CN" sz="2200" kern="1200" dirty="0"/>
            <a:t>…</a:t>
          </a:r>
          <a:endParaRPr lang="zh-CN" altLang="en-US" sz="2200" kern="1200" dirty="0"/>
        </a:p>
      </dsp:txBody>
      <dsp:txXfrm>
        <a:off x="4511958" y="1341664"/>
        <a:ext cx="6480001" cy="475756"/>
      </dsp:txXfrm>
    </dsp:sp>
    <dsp:sp modelId="{A5B329F1-3AEF-4BD4-B2D6-5D01E46F99B1}">
      <dsp:nvSpPr>
        <dsp:cNvPr id="0" name=""/>
        <dsp:cNvSpPr/>
      </dsp:nvSpPr>
      <dsp:spPr>
        <a:xfrm>
          <a:off x="2039991" y="2012402"/>
          <a:ext cx="2159995" cy="475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挤压食品</a:t>
          </a:r>
        </a:p>
      </dsp:txBody>
      <dsp:txXfrm>
        <a:off x="2039991" y="2012402"/>
        <a:ext cx="2159995" cy="475756"/>
      </dsp:txXfrm>
    </dsp:sp>
    <dsp:sp modelId="{3D1EBE43-9806-4575-9A3B-36BD2FA0EBF7}">
      <dsp:nvSpPr>
        <dsp:cNvPr id="0" name=""/>
        <dsp:cNvSpPr/>
      </dsp:nvSpPr>
      <dsp:spPr>
        <a:xfrm>
          <a:off x="4511958" y="2012402"/>
          <a:ext cx="6480001" cy="475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  早餐棒、复合型麦片</a:t>
          </a:r>
          <a:r>
            <a:rPr lang="en-US" altLang="zh-CN" sz="2200" kern="1200" dirty="0"/>
            <a:t>…</a:t>
          </a:r>
          <a:endParaRPr lang="zh-CN" altLang="en-US" sz="2200" kern="1200" dirty="0"/>
        </a:p>
      </dsp:txBody>
      <dsp:txXfrm>
        <a:off x="4511958" y="2012402"/>
        <a:ext cx="6480001" cy="475756"/>
      </dsp:txXfrm>
    </dsp:sp>
    <dsp:sp modelId="{C2A35271-2E8C-499D-AF8C-4100089DCCA7}">
      <dsp:nvSpPr>
        <dsp:cNvPr id="0" name=""/>
        <dsp:cNvSpPr/>
      </dsp:nvSpPr>
      <dsp:spPr>
        <a:xfrm>
          <a:off x="2039991" y="2683141"/>
          <a:ext cx="2159995" cy="475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碎米相关产品</a:t>
          </a:r>
        </a:p>
      </dsp:txBody>
      <dsp:txXfrm>
        <a:off x="2039991" y="2683141"/>
        <a:ext cx="2159995" cy="475756"/>
      </dsp:txXfrm>
    </dsp:sp>
    <dsp:sp modelId="{AD923D74-0AB2-4820-ACCC-B35BDBF5DB6F}">
      <dsp:nvSpPr>
        <dsp:cNvPr id="0" name=""/>
        <dsp:cNvSpPr/>
      </dsp:nvSpPr>
      <dsp:spPr>
        <a:xfrm>
          <a:off x="4511958" y="2683141"/>
          <a:ext cx="6480001" cy="475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  速食米饭</a:t>
          </a:r>
          <a:r>
            <a:rPr lang="en-US" altLang="zh-CN" sz="2200" kern="1200" dirty="0"/>
            <a:t>…</a:t>
          </a:r>
          <a:endParaRPr lang="zh-CN" altLang="en-US" sz="2200" kern="1200" dirty="0"/>
        </a:p>
      </dsp:txBody>
      <dsp:txXfrm>
        <a:off x="4511958" y="2683141"/>
        <a:ext cx="6480001" cy="475756"/>
      </dsp:txXfrm>
    </dsp:sp>
    <dsp:sp modelId="{9E06BB3D-40B5-4390-9F4A-39981B8F1A48}">
      <dsp:nvSpPr>
        <dsp:cNvPr id="0" name=""/>
        <dsp:cNvSpPr/>
      </dsp:nvSpPr>
      <dsp:spPr>
        <a:xfrm>
          <a:off x="2039991" y="3353879"/>
          <a:ext cx="2159995" cy="475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麸皮相关产品</a:t>
          </a:r>
        </a:p>
      </dsp:txBody>
      <dsp:txXfrm>
        <a:off x="2039991" y="3353879"/>
        <a:ext cx="2159995" cy="475756"/>
      </dsp:txXfrm>
    </dsp:sp>
    <dsp:sp modelId="{33CDC5CC-2080-45CB-8411-8EB8E24F949E}">
      <dsp:nvSpPr>
        <dsp:cNvPr id="0" name=""/>
        <dsp:cNvSpPr/>
      </dsp:nvSpPr>
      <dsp:spPr>
        <a:xfrm>
          <a:off x="4511958" y="3353879"/>
          <a:ext cx="6480001" cy="475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  麸皮粉、膳食纤维</a:t>
          </a:r>
          <a:r>
            <a:rPr lang="en-US" altLang="zh-CN" sz="2200" kern="1200" dirty="0"/>
            <a:t>…</a:t>
          </a:r>
          <a:endParaRPr lang="zh-CN" altLang="en-US" sz="2200" kern="1200" dirty="0"/>
        </a:p>
      </dsp:txBody>
      <dsp:txXfrm>
        <a:off x="4511958" y="3353879"/>
        <a:ext cx="6480001" cy="475756"/>
      </dsp:txXfrm>
    </dsp:sp>
    <dsp:sp modelId="{85EF5988-8313-49D9-B34B-6948F1504452}">
      <dsp:nvSpPr>
        <dsp:cNvPr id="0" name=""/>
        <dsp:cNvSpPr/>
      </dsp:nvSpPr>
      <dsp:spPr>
        <a:xfrm>
          <a:off x="2039991" y="4024617"/>
          <a:ext cx="2159995" cy="475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营养保健产品</a:t>
          </a:r>
        </a:p>
      </dsp:txBody>
      <dsp:txXfrm>
        <a:off x="2039991" y="4024617"/>
        <a:ext cx="2159995" cy="475756"/>
      </dsp:txXfrm>
    </dsp:sp>
    <dsp:sp modelId="{71FE9421-C176-4838-9BEB-D38D3E7EB873}">
      <dsp:nvSpPr>
        <dsp:cNvPr id="0" name=""/>
        <dsp:cNvSpPr/>
      </dsp:nvSpPr>
      <dsp:spPr>
        <a:xfrm>
          <a:off x="4511958" y="4024617"/>
          <a:ext cx="6480001" cy="475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  富蛋白、富淀粉、富氨基酸</a:t>
          </a:r>
          <a:r>
            <a:rPr lang="en-US" altLang="zh-CN" sz="2200" kern="1200" dirty="0"/>
            <a:t>…</a:t>
          </a:r>
          <a:endParaRPr lang="zh-CN" altLang="en-US" sz="2200" kern="1200" dirty="0"/>
        </a:p>
      </dsp:txBody>
      <dsp:txXfrm>
        <a:off x="4511958" y="4024617"/>
        <a:ext cx="6480001" cy="4757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3075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363075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B1A2088-E601-43EB-8E3B-D83A163DAA5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779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" y="739775"/>
            <a:ext cx="65690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81538"/>
            <a:ext cx="543877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61488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C17DA7F-8FC8-4D06-BB5D-098657C6CE5F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66451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39775"/>
            <a:ext cx="6569075" cy="36957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7DA7F-8FC8-4D06-BB5D-098657C6CE5F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3395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911CD7B-AE74-4059-ADB3-4F58DBCD2679}" type="slidenum">
              <a:rPr lang="en-GB" smtClean="0"/>
              <a:pPr eaLnBrk="1" hangingPunct="1"/>
              <a:t>22</a:t>
            </a:fld>
            <a:endParaRPr lang="en-GB" dirty="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8287" cy="3722687"/>
          </a:xfrm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7C35AD-7946-432C-8B34-4D2DA83D7CE1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522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2225" y="744538"/>
            <a:ext cx="6618288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7154DF-F161-4014-B354-7C943ECF7237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70622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2225" y="744538"/>
            <a:ext cx="6618288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7154DF-F161-4014-B354-7C943ECF7237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8241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2225" y="744538"/>
            <a:ext cx="6618288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7154DF-F161-4014-B354-7C943ECF7237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5624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39775"/>
            <a:ext cx="6569075" cy="36957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F3BE6-5250-461D-9ED0-7F1226F53AF8}" type="slidenum">
              <a:rPr lang="de-CH" smtClean="0"/>
              <a:pPr/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88584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2225" y="744538"/>
            <a:ext cx="6618288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DBE53-16F5-4DEA-BCCB-BC2A10560968}" type="slidenum">
              <a:rPr lang="de-CH" smtClean="0"/>
              <a:pPr/>
              <a:t>32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176172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2225" y="744538"/>
            <a:ext cx="6618288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DBE53-16F5-4DEA-BCCB-BC2A10560968}" type="slidenum">
              <a:rPr lang="de-CH" smtClean="0"/>
              <a:pPr/>
              <a:t>33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61045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608DCF-7D40-4459-8213-35F633C0AE4D}" type="slidenum">
              <a:rPr lang="de-CH"/>
              <a:pPr/>
              <a:t>34</a:t>
            </a:fld>
            <a:endParaRPr lang="de-CH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225" y="744538"/>
            <a:ext cx="6618288" cy="3722687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DBE53-16F5-4DEA-BCCB-BC2A10560968}" type="slidenum">
              <a:rPr lang="de-CH" smtClean="0"/>
              <a:pPr/>
              <a:t>36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30223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34D34C-F8BF-4DFC-815C-A42779D83167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09376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2225" y="744538"/>
            <a:ext cx="6618288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DBE53-16F5-4DEA-BCCB-BC2A10560968}" type="slidenum">
              <a:rPr lang="de-CH" smtClean="0"/>
              <a:pPr/>
              <a:t>37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436621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2225" y="744538"/>
            <a:ext cx="6618288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0C2BD-3D12-4EAE-8A42-36E759D79A7D}" type="slidenum">
              <a:rPr lang="de-DE" smtClean="0"/>
              <a:pPr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34422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889FF-B10F-40D6-B1BC-76B1A15B01CC}" type="slidenum">
              <a:rPr lang="de-DE" smtClean="0"/>
              <a:pPr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27159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2225" y="744538"/>
            <a:ext cx="6618288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DBE53-16F5-4DEA-BCCB-BC2A10560968}" type="slidenum">
              <a:rPr lang="de-CH" smtClean="0"/>
              <a:pPr/>
              <a:t>47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253475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CH" dirty="0">
                <a:latin typeface="Arial"/>
                <a:cs typeface="Arial"/>
              </a:rPr>
              <a:t>Rework slide, make more readable</a:t>
            </a:r>
          </a:p>
          <a:p>
            <a:pPr defTabSz="947867">
              <a:defRPr/>
            </a:pPr>
            <a:r>
              <a:rPr lang="de-CH" dirty="0">
                <a:latin typeface="Arial"/>
                <a:cs typeface="Arial"/>
              </a:rPr>
              <a:t>Volume:</a:t>
            </a:r>
            <a:r>
              <a:rPr lang="de-CH" baseline="0" dirty="0">
                <a:latin typeface="Arial"/>
                <a:cs typeface="Arial"/>
              </a:rPr>
              <a:t> Meat consumption ww (assumption 2% plant based meat)</a:t>
            </a:r>
            <a:endParaRPr lang="de-CH" dirty="0"/>
          </a:p>
          <a:p>
            <a:pPr defTabSz="947867">
              <a:defRPr/>
            </a:pPr>
            <a:endParaRPr lang="en-US" baseline="0" dirty="0"/>
          </a:p>
          <a:p>
            <a:pPr defTabSz="947867">
              <a:defRPr/>
            </a:pPr>
            <a:endParaRPr lang="en-US" baseline="0" dirty="0"/>
          </a:p>
          <a:p>
            <a:r>
              <a:rPr lang="de-CH" dirty="0">
                <a:latin typeface="Arial"/>
                <a:cs typeface="Arial"/>
              </a:rPr>
              <a:t>All applications with CAGR&gt;4% but  highlight the ones with most</a:t>
            </a:r>
          </a:p>
          <a:p>
            <a:pPr defTabSz="947867">
              <a:defRPr/>
            </a:pPr>
            <a:endParaRPr lang="en-US" baseline="0" dirty="0"/>
          </a:p>
          <a:p>
            <a:pPr defTabSz="947867">
              <a:defRPr/>
            </a:pPr>
            <a:endParaRPr lang="en-US" baseline="0" dirty="0"/>
          </a:p>
          <a:p>
            <a:pPr defTabSz="947867">
              <a:defRPr/>
            </a:pPr>
            <a:r>
              <a:rPr lang="en-US" baseline="0" dirty="0"/>
              <a:t>Abbreviations to be written in English.</a:t>
            </a:r>
          </a:p>
          <a:p>
            <a:pPr defTabSz="947867">
              <a:defRPr/>
            </a:pPr>
            <a:endParaRPr lang="en-US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889FF-B10F-40D6-B1BC-76B1A15B01CC}" type="slidenum">
              <a:rPr lang="de-DE" smtClean="0">
                <a:solidFill>
                  <a:srgbClr val="00324B"/>
                </a:solidFill>
              </a:rPr>
              <a:pPr/>
              <a:t>53</a:t>
            </a:fld>
            <a:endParaRPr lang="de-DE">
              <a:solidFill>
                <a:srgbClr val="0032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922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9DEDE55-508B-4722-9D63-92B2D2292885}" type="slidenum">
              <a:rPr lang="de-DE"/>
              <a:pPr eaLnBrk="1" hangingPunct="1"/>
              <a:t>5</a:t>
            </a:fld>
            <a:endParaRPr lang="de-DE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39775"/>
            <a:ext cx="6570663" cy="369570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586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39775"/>
            <a:ext cx="6569075" cy="36957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7DA7F-8FC8-4D06-BB5D-098657C6CE5F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148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39775"/>
            <a:ext cx="6569075" cy="36957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7DA7F-8FC8-4D06-BB5D-098657C6CE5F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8296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5BAEA-CC82-4DF5-B76C-48DF175E7A07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1671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altLang="zh-CN" dirty="0">
              <a:latin typeface="+mn-ea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>
                <a:latin typeface="+mn-ea"/>
                <a:cs typeface="Arial" panose="020B0604020202020204" pitchFamily="34" charset="0"/>
              </a:rPr>
              <a:t>根据物料粒度的不同进行筛分。</a:t>
            </a:r>
            <a:endParaRPr lang="en-US" altLang="zh-CN" dirty="0">
              <a:latin typeface="+mn-ea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>
                <a:latin typeface="+mn-ea"/>
              </a:rPr>
              <a:t>筛片可快速且易于更换，并且无需润滑。 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>
                <a:latin typeface="+mn-ea"/>
              </a:rPr>
              <a:t>在清理过程中，配置了橡皮球清理系统连续高效的清理筛面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>
                <a:latin typeface="+mn-ea"/>
              </a:rPr>
              <a:t>可选装吸风道或循环风选器，用来分离轻杂，如灰尘，稻壳。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>
                <a:latin typeface="+mn-ea"/>
              </a:rPr>
              <a:t>高品质橡胶弹簧支撑，保持筛体振动稳定而不向外传递，维护寿命长。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889FF-B10F-40D6-B1BC-76B1A15B01CC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4727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7C35AD-7946-432C-8B34-4D2DA83D7CE1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9528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EDD3261-4A78-497E-9BAE-4FB66A2753B5}" type="slidenum">
              <a:rPr lang="en-GB" smtClean="0"/>
              <a:pPr eaLnBrk="1" hangingPunct="1"/>
              <a:t>21</a:t>
            </a:fld>
            <a:endParaRPr lang="en-GB" dirty="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8287" cy="3722687"/>
          </a:xfrm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12" descr="logo-grün.png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2262" y="5957669"/>
            <a:ext cx="1544774" cy="360040"/>
          </a:xfrm>
          <a:prstGeom prst="rect">
            <a:avLst/>
          </a:prstGeom>
        </p:spPr>
      </p:pic>
      <p:sp>
        <p:nvSpPr>
          <p:cNvPr id="8" name="Abgerundetes Rechteck 7"/>
          <p:cNvSpPr/>
          <p:nvPr userDrawn="1"/>
        </p:nvSpPr>
        <p:spPr>
          <a:xfrm>
            <a:off x="5469164" y="2953519"/>
            <a:ext cx="6120000" cy="2340000"/>
          </a:xfrm>
          <a:custGeom>
            <a:avLst/>
            <a:gdLst>
              <a:gd name="connsiteX0" fmla="*/ 0 w 5400000"/>
              <a:gd name="connsiteY0" fmla="*/ 420008 h 2520000"/>
              <a:gd name="connsiteX1" fmla="*/ 420008 w 5400000"/>
              <a:gd name="connsiteY1" fmla="*/ 0 h 2520000"/>
              <a:gd name="connsiteX2" fmla="*/ 4979992 w 5400000"/>
              <a:gd name="connsiteY2" fmla="*/ 0 h 2520000"/>
              <a:gd name="connsiteX3" fmla="*/ 5400000 w 5400000"/>
              <a:gd name="connsiteY3" fmla="*/ 420008 h 2520000"/>
              <a:gd name="connsiteX4" fmla="*/ 5400000 w 5400000"/>
              <a:gd name="connsiteY4" fmla="*/ 2099992 h 2520000"/>
              <a:gd name="connsiteX5" fmla="*/ 4979992 w 5400000"/>
              <a:gd name="connsiteY5" fmla="*/ 2520000 h 2520000"/>
              <a:gd name="connsiteX6" fmla="*/ 420008 w 5400000"/>
              <a:gd name="connsiteY6" fmla="*/ 2520000 h 2520000"/>
              <a:gd name="connsiteX7" fmla="*/ 0 w 5400000"/>
              <a:gd name="connsiteY7" fmla="*/ 2099992 h 2520000"/>
              <a:gd name="connsiteX8" fmla="*/ 0 w 5400000"/>
              <a:gd name="connsiteY8" fmla="*/ 420008 h 2520000"/>
              <a:gd name="connsiteX0" fmla="*/ 0 w 5400000"/>
              <a:gd name="connsiteY0" fmla="*/ 2099992 h 2520000"/>
              <a:gd name="connsiteX1" fmla="*/ 420008 w 5400000"/>
              <a:gd name="connsiteY1" fmla="*/ 0 h 2520000"/>
              <a:gd name="connsiteX2" fmla="*/ 4979992 w 5400000"/>
              <a:gd name="connsiteY2" fmla="*/ 0 h 2520000"/>
              <a:gd name="connsiteX3" fmla="*/ 5400000 w 5400000"/>
              <a:gd name="connsiteY3" fmla="*/ 420008 h 2520000"/>
              <a:gd name="connsiteX4" fmla="*/ 5400000 w 5400000"/>
              <a:gd name="connsiteY4" fmla="*/ 2099992 h 2520000"/>
              <a:gd name="connsiteX5" fmla="*/ 4979992 w 5400000"/>
              <a:gd name="connsiteY5" fmla="*/ 2520000 h 2520000"/>
              <a:gd name="connsiteX6" fmla="*/ 420008 w 5400000"/>
              <a:gd name="connsiteY6" fmla="*/ 2520000 h 2520000"/>
              <a:gd name="connsiteX7" fmla="*/ 0 w 5400000"/>
              <a:gd name="connsiteY7" fmla="*/ 2099992 h 2520000"/>
              <a:gd name="connsiteX0" fmla="*/ 0 w 5400000"/>
              <a:gd name="connsiteY0" fmla="*/ 2099992 h 2520000"/>
              <a:gd name="connsiteX1" fmla="*/ 559 w 5400000"/>
              <a:gd name="connsiteY1" fmla="*/ 0 h 2520000"/>
              <a:gd name="connsiteX2" fmla="*/ 4979992 w 5400000"/>
              <a:gd name="connsiteY2" fmla="*/ 0 h 2520000"/>
              <a:gd name="connsiteX3" fmla="*/ 5400000 w 5400000"/>
              <a:gd name="connsiteY3" fmla="*/ 420008 h 2520000"/>
              <a:gd name="connsiteX4" fmla="*/ 5400000 w 5400000"/>
              <a:gd name="connsiteY4" fmla="*/ 2099992 h 2520000"/>
              <a:gd name="connsiteX5" fmla="*/ 4979992 w 5400000"/>
              <a:gd name="connsiteY5" fmla="*/ 2520000 h 2520000"/>
              <a:gd name="connsiteX6" fmla="*/ 420008 w 5400000"/>
              <a:gd name="connsiteY6" fmla="*/ 2520000 h 2520000"/>
              <a:gd name="connsiteX7" fmla="*/ 0 w 5400000"/>
              <a:gd name="connsiteY7" fmla="*/ 2099992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00000" h="2520000">
                <a:moveTo>
                  <a:pt x="0" y="2099992"/>
                </a:moveTo>
                <a:cubicBezTo>
                  <a:pt x="186" y="1399995"/>
                  <a:pt x="373" y="699997"/>
                  <a:pt x="559" y="0"/>
                </a:cubicBezTo>
                <a:lnTo>
                  <a:pt x="4979992" y="0"/>
                </a:lnTo>
                <a:cubicBezTo>
                  <a:pt x="5211956" y="0"/>
                  <a:pt x="5400000" y="188044"/>
                  <a:pt x="5400000" y="420008"/>
                </a:cubicBezTo>
                <a:lnTo>
                  <a:pt x="5400000" y="2099992"/>
                </a:lnTo>
                <a:cubicBezTo>
                  <a:pt x="5400000" y="2331956"/>
                  <a:pt x="5211956" y="2520000"/>
                  <a:pt x="4979992" y="2520000"/>
                </a:cubicBezTo>
                <a:lnTo>
                  <a:pt x="420008" y="2520000"/>
                </a:lnTo>
                <a:cubicBezTo>
                  <a:pt x="188044" y="2520000"/>
                  <a:pt x="0" y="2331956"/>
                  <a:pt x="0" y="20999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469164" y="2953519"/>
            <a:ext cx="6120000" cy="1627609"/>
          </a:xfrm>
        </p:spPr>
        <p:txBody>
          <a:bodyPr lIns="252000" tIns="72000" rIns="252000" bIns="72000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469164" y="4590653"/>
            <a:ext cx="6120000" cy="702866"/>
          </a:xfrm>
        </p:spPr>
        <p:txBody>
          <a:bodyPr lIns="252000" tIns="72000" rIns="252000" bIns="72000">
            <a:noAutofit/>
          </a:bodyPr>
          <a:lstStyle>
            <a:lvl1pPr marL="0" indent="0" algn="l">
              <a:buNone/>
              <a:defRPr sz="16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432000" y="6071488"/>
            <a:ext cx="4104456" cy="2462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-128"/>
                <a:cs typeface="Arial" panose="020B0604020202020204" pitchFamily="34" charset="-128"/>
              </a:rPr>
              <a:t>Innovations for a </a:t>
            </a:r>
            <a:r>
              <a:rPr lang="de-DE" sz="1600" b="1" dirty="0" err="1">
                <a:solidFill>
                  <a:schemeClr val="bg1"/>
                </a:solidFill>
                <a:latin typeface="Arial" panose="020B0604020202020204" pitchFamily="34" charset="-128"/>
                <a:cs typeface="Arial" panose="020B0604020202020204" pitchFamily="34" charset="-128"/>
              </a:rPr>
              <a:t>better</a:t>
            </a:r>
            <a:r>
              <a:rPr lang="de-DE" sz="1600" b="1" dirty="0">
                <a:solidFill>
                  <a:schemeClr val="bg1"/>
                </a:solidFill>
                <a:latin typeface="Arial" panose="020B0604020202020204" pitchFamily="34" charset="-128"/>
                <a:cs typeface="Arial" panose="020B0604020202020204" pitchFamily="34" charset="-128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Arial" panose="020B0604020202020204" pitchFamily="34" charset="-128"/>
                <a:cs typeface="Arial" panose="020B0604020202020204" pitchFamily="34" charset="-128"/>
              </a:rPr>
              <a:t>world</a:t>
            </a:r>
            <a:r>
              <a:rPr lang="de-DE" sz="1600" b="0" dirty="0">
                <a:solidFill>
                  <a:schemeClr val="bg1"/>
                </a:solidFill>
                <a:latin typeface="Arial" panose="020B0604020202020204" pitchFamily="34" charset="-128"/>
                <a:cs typeface="Arial" panose="020B0604020202020204" pitchFamily="34" charset="-128"/>
              </a:rPr>
              <a:t>.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-128"/>
              <a:cs typeface="Arial" panose="020B0604020202020204" pitchFamily="34" charset="-128"/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469164" cy="461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11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und Bild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000" y="2780928"/>
            <a:ext cx="11160000" cy="900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Training Center  |  Uzwil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431999" y="3906000"/>
            <a:ext cx="5400000" cy="225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4"/>
          </p:nvPr>
        </p:nvSpPr>
        <p:spPr>
          <a:xfrm>
            <a:off x="6192000" y="3906000"/>
            <a:ext cx="5400000" cy="225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3200" cy="2520000"/>
          </a:xfrm>
          <a:solidFill>
            <a:schemeClr val="accent4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777518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31999" y="3181119"/>
            <a:ext cx="3600000" cy="639762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212000" y="3181119"/>
            <a:ext cx="3600000" cy="639762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extplatzhalter5"/>
          <p:cNvSpPr>
            <a:spLocks noGrp="1"/>
          </p:cNvSpPr>
          <p:nvPr>
            <p:ph type="body" sz="quarter" idx="16"/>
          </p:nvPr>
        </p:nvSpPr>
        <p:spPr>
          <a:xfrm>
            <a:off x="7992001" y="3181119"/>
            <a:ext cx="3600000" cy="639762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Training Center  |  Uzwil</a:t>
            </a:r>
            <a:endParaRPr lang="de-DE" dirty="0"/>
          </a:p>
        </p:txBody>
      </p:sp>
      <p:sp>
        <p:nvSpPr>
          <p:cNvPr id="10" name="Inhaltsplatzhalter 8"/>
          <p:cNvSpPr>
            <a:spLocks noGrp="1"/>
          </p:cNvSpPr>
          <p:nvPr>
            <p:ph sz="quarter" idx="13"/>
          </p:nvPr>
        </p:nvSpPr>
        <p:spPr>
          <a:xfrm>
            <a:off x="431999" y="3906000"/>
            <a:ext cx="3600000" cy="225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4"/>
          </p:nvPr>
        </p:nvSpPr>
        <p:spPr>
          <a:xfrm>
            <a:off x="4212000" y="3906000"/>
            <a:ext cx="3600000" cy="225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Inhaltsplatzhalter 6"/>
          <p:cNvSpPr>
            <a:spLocks noGrp="1"/>
          </p:cNvSpPr>
          <p:nvPr>
            <p:ph sz="quarter" idx="15"/>
          </p:nvPr>
        </p:nvSpPr>
        <p:spPr>
          <a:xfrm>
            <a:off x="7992001" y="3906000"/>
            <a:ext cx="3600000" cy="225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7"/>
          </p:nvPr>
        </p:nvSpPr>
        <p:spPr>
          <a:xfrm>
            <a:off x="431999" y="1656000"/>
            <a:ext cx="3600000" cy="1440000"/>
          </a:xfrm>
          <a:solidFill>
            <a:schemeClr val="accent4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7" name="Bildplatzhalter 16"/>
          <p:cNvSpPr>
            <a:spLocks noGrp="1"/>
          </p:cNvSpPr>
          <p:nvPr>
            <p:ph type="pic" sz="quarter" idx="18"/>
          </p:nvPr>
        </p:nvSpPr>
        <p:spPr>
          <a:xfrm>
            <a:off x="4212000" y="1656000"/>
            <a:ext cx="3600000" cy="1440000"/>
          </a:xfrm>
          <a:solidFill>
            <a:schemeClr val="accent4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9" name="Bildplatzhalter 18"/>
          <p:cNvSpPr>
            <a:spLocks noGrp="1"/>
          </p:cNvSpPr>
          <p:nvPr>
            <p:ph type="pic" sz="quarter" idx="19"/>
          </p:nvPr>
        </p:nvSpPr>
        <p:spPr>
          <a:xfrm>
            <a:off x="7992001" y="1655999"/>
            <a:ext cx="3600000" cy="1440000"/>
          </a:xfrm>
          <a:solidFill>
            <a:schemeClr val="accent4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3330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Training Center  |  Uzwil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3549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Training Center  |  Uzwil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1988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3200" cy="6858000"/>
          </a:xfrm>
          <a:solidFill>
            <a:schemeClr val="tx2"/>
          </a:solidFill>
        </p:spPr>
        <p:txBody>
          <a:bodyPr anchor="ctr"/>
          <a:lstStyle>
            <a:lvl1pPr algn="ctr">
              <a:defRPr sz="6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5611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bschlussfoli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607" y="-20267"/>
            <a:ext cx="9913568" cy="687308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000" y="1656000"/>
            <a:ext cx="11160000" cy="90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2000" y="4797152"/>
            <a:ext cx="6313659" cy="135884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12" name="Bild 8" descr="logo-grün.png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2435" y="5796000"/>
            <a:ext cx="1544601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320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Training Center  |  Uzwil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1881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Training Center  |  Uzwil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431999" y="1656000"/>
            <a:ext cx="5400000" cy="45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4"/>
          </p:nvPr>
        </p:nvSpPr>
        <p:spPr>
          <a:xfrm>
            <a:off x="6192000" y="1656000"/>
            <a:ext cx="5400000" cy="45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718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Training Center  |  Uzwil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431999" y="1656000"/>
            <a:ext cx="3600000" cy="45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4"/>
          </p:nvPr>
        </p:nvSpPr>
        <p:spPr>
          <a:xfrm>
            <a:off x="4212000" y="1662113"/>
            <a:ext cx="3600000" cy="45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7992001" y="1656000"/>
            <a:ext cx="3600000" cy="45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9190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Training Center  |  Uzwil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431999" y="1656000"/>
            <a:ext cx="5400000" cy="45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25716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r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Training Center  |  Uzwil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431999" y="1656000"/>
            <a:ext cx="3600000" cy="45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60957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10661035" y="6378634"/>
            <a:ext cx="1152128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sz="140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000" y="274638"/>
            <a:ext cx="5400000" cy="900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431999" y="1656000"/>
            <a:ext cx="5400000" cy="45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Bild 7" descr="logo-grün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896" y="6543472"/>
            <a:ext cx="741103" cy="172729"/>
          </a:xfrm>
          <a:prstGeom prst="rect">
            <a:avLst/>
          </a:prstGeom>
        </p:spPr>
      </p:pic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097588" y="0"/>
            <a:ext cx="6097587" cy="6858000"/>
          </a:xfrm>
          <a:solidFill>
            <a:schemeClr val="accent4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762053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zwei Bilder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10661035" y="6378634"/>
            <a:ext cx="1152128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sz="140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000" y="274638"/>
            <a:ext cx="5400000" cy="900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431999" y="1656000"/>
            <a:ext cx="5400000" cy="45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Bild 7" descr="logo-grün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896" y="6543472"/>
            <a:ext cx="741103" cy="172729"/>
          </a:xfrm>
          <a:prstGeom prst="rect">
            <a:avLst/>
          </a:prstGeom>
        </p:spPr>
      </p:pic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097588" y="0"/>
            <a:ext cx="6097587" cy="3430800"/>
          </a:xfrm>
          <a:solidFill>
            <a:schemeClr val="accent4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5"/>
          </p:nvPr>
        </p:nvSpPr>
        <p:spPr>
          <a:xfrm>
            <a:off x="6097588" y="3427200"/>
            <a:ext cx="6097587" cy="3430800"/>
          </a:xfrm>
          <a:solidFill>
            <a:schemeClr val="accent4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76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drei Bilder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10661035" y="6378634"/>
            <a:ext cx="1152128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sz="140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000" y="274638"/>
            <a:ext cx="5400000" cy="900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431999" y="1656000"/>
            <a:ext cx="5400000" cy="45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Bild 7" descr="logo-grün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896" y="6543472"/>
            <a:ext cx="741103" cy="172729"/>
          </a:xfrm>
          <a:prstGeom prst="rect">
            <a:avLst/>
          </a:prstGeom>
        </p:spPr>
      </p:pic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097588" y="0"/>
            <a:ext cx="6097587" cy="2286000"/>
          </a:xfrm>
          <a:solidFill>
            <a:schemeClr val="accent4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5"/>
          </p:nvPr>
        </p:nvSpPr>
        <p:spPr>
          <a:xfrm>
            <a:off x="6097588" y="2286000"/>
            <a:ext cx="6097587" cy="2286000"/>
          </a:xfrm>
          <a:solidFill>
            <a:schemeClr val="accent4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6"/>
          </p:nvPr>
        </p:nvSpPr>
        <p:spPr>
          <a:xfrm>
            <a:off x="6097588" y="4572000"/>
            <a:ext cx="6097587" cy="2286000"/>
          </a:xfrm>
          <a:solidFill>
            <a:schemeClr val="accent4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539127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32000" y="274638"/>
            <a:ext cx="111600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32000" y="1656000"/>
            <a:ext cx="11160000" cy="45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993130" y="6561368"/>
            <a:ext cx="792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Training Center  |  Uzwil</a:t>
            </a:r>
            <a:endParaRPr lang="de-DE" dirty="0"/>
          </a:p>
        </p:txBody>
      </p:sp>
      <p:pic>
        <p:nvPicPr>
          <p:cNvPr id="7" name="Bild 7" descr="logo-grün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0897" y="6543472"/>
            <a:ext cx="741103" cy="172729"/>
          </a:xfrm>
          <a:prstGeom prst="rect">
            <a:avLst/>
          </a:prstGeom>
        </p:spPr>
      </p:pic>
      <p:sp>
        <p:nvSpPr>
          <p:cNvPr id="8" name="Datumsplatzhalter 3"/>
          <p:cNvSpPr txBox="1">
            <a:spLocks/>
          </p:cNvSpPr>
          <p:nvPr/>
        </p:nvSpPr>
        <p:spPr>
          <a:xfrm>
            <a:off x="985019" y="6561368"/>
            <a:ext cx="756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702BA3-2FAA-4CC0-B43B-5D302B77BBE5}" type="datetime1">
              <a:rPr lang="de-DE" smtClean="0"/>
              <a:pPr/>
              <a:t>09.08.2021</a:t>
            </a:fld>
            <a:endParaRPr lang="de-DE" dirty="0"/>
          </a:p>
        </p:txBody>
      </p:sp>
      <p:sp>
        <p:nvSpPr>
          <p:cNvPr id="9" name="Foliennummernplatzhalter 5"/>
          <p:cNvSpPr txBox="1">
            <a:spLocks/>
          </p:cNvSpPr>
          <p:nvPr/>
        </p:nvSpPr>
        <p:spPr>
          <a:xfrm>
            <a:off x="432000" y="6561368"/>
            <a:ext cx="328274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b="1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35AEB7-50D1-40EE-AFE7-1590608C1BD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empower - DO NOT DELETE!!!" hidden="1"/>
          <p:cNvSpPr/>
          <p:nvPr userDrawn="1">
            <p:custDataLst>
              <p:tags r:id="rId17"/>
            </p:custDataLst>
          </p:nvPr>
        </p:nvSpPr>
        <p:spPr>
          <a:xfrm>
            <a:off x="-63500" y="-63500"/>
            <a:ext cx="0" cy="0"/>
          </a:xfrm>
          <a:prstGeom prst="ellipse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8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300"/>
        </a:spcAft>
        <a:buFontTx/>
        <a:buNone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80000" indent="-180000" algn="l" defTabSz="914400" rtl="0" eaLnBrk="1" latinLnBrk="0" hangingPunct="1"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60000" indent="-180000" algn="l" defTabSz="914400" rtl="0" eaLnBrk="1" latinLnBrk="0" hangingPunct="1"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40000" indent="-180000" algn="l" defTabSz="914400" rtl="0" eaLnBrk="1" latinLnBrk="0" hangingPunct="1"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720000" indent="-180000" algn="l" defTabSz="914400" rtl="0" eaLnBrk="1" latinLnBrk="0" hangingPunct="1"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720000" indent="-180000" algn="l" defTabSz="914400" rtl="0" eaLnBrk="1" latinLnBrk="0" hangingPunct="1"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720000" indent="-180000" algn="l" defTabSz="914400" rtl="0" eaLnBrk="1" latinLnBrk="0" hangingPunct="1"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720000" indent="-180000" algn="l" defTabSz="914400" rtl="0" eaLnBrk="1" latinLnBrk="0" hangingPunct="1"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720000" indent="-180000" algn="l" defTabSz="914400" rtl="0" eaLnBrk="1" latinLnBrk="0" hangingPunct="1"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../&#35774;&#22791;&#36164;&#26009;/RC%20DFRT%20low.pdf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5" Type="http://schemas.openxmlformats.org/officeDocument/2006/relationships/image" Target="../media/image40.bin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0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49.bin"/><Relationship Id="rId5" Type="http://schemas.openxmlformats.org/officeDocument/2006/relationships/image" Target="../media/image48.bin"/><Relationship Id="rId4" Type="http://schemas.openxmlformats.org/officeDocument/2006/relationships/image" Target="../media/image47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bin"/><Relationship Id="rId13" Type="http://schemas.openxmlformats.org/officeDocument/2006/relationships/image" Target="../media/image59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3.bin"/><Relationship Id="rId12" Type="http://schemas.openxmlformats.org/officeDocument/2006/relationships/image" Target="../media/image58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7.bin"/><Relationship Id="rId5" Type="http://schemas.openxmlformats.org/officeDocument/2006/relationships/image" Target="../media/image52.bin"/><Relationship Id="rId10" Type="http://schemas.openxmlformats.org/officeDocument/2006/relationships/image" Target="../media/image56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5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62.png"/><Relationship Id="rId5" Type="http://schemas.openxmlformats.org/officeDocument/2006/relationships/image" Target="../media/image61.bin"/><Relationship Id="rId4" Type="http://schemas.openxmlformats.org/officeDocument/2006/relationships/image" Target="../media/image60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comments" Target="../comments/comment1.xml"/><Relationship Id="rId5" Type="http://schemas.openxmlformats.org/officeDocument/2006/relationships/image" Target="../media/image63.bin"/><Relationship Id="rId4" Type="http://schemas.openxmlformats.org/officeDocument/2006/relationships/oleObject" Target="../embeddings/oleObject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8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67.bin"/><Relationship Id="rId5" Type="http://schemas.openxmlformats.org/officeDocument/2006/relationships/image" Target="../media/image66.bin"/><Relationship Id="rId10" Type="http://schemas.openxmlformats.org/officeDocument/2006/relationships/image" Target="../media/image71.png"/><Relationship Id="rId4" Type="http://schemas.openxmlformats.org/officeDocument/2006/relationships/image" Target="../media/image65.bin"/><Relationship Id="rId9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gif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4" Type="http://schemas.openxmlformats.org/officeDocument/2006/relationships/image" Target="../media/image7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5" Type="http://schemas.openxmlformats.org/officeDocument/2006/relationships/image" Target="../media/image82.bin"/><Relationship Id="rId4" Type="http://schemas.openxmlformats.org/officeDocument/2006/relationships/oleObject" Target="../embeddings/oleObject5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5" Type="http://schemas.openxmlformats.org/officeDocument/2006/relationships/image" Target="../media/image86.bin"/><Relationship Id="rId4" Type="http://schemas.openxmlformats.org/officeDocument/2006/relationships/oleObject" Target="../embeddings/oleObject6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6" Type="http://schemas.openxmlformats.org/officeDocument/2006/relationships/image" Target="../media/image91.bin"/><Relationship Id="rId5" Type="http://schemas.openxmlformats.org/officeDocument/2006/relationships/image" Target="../media/image90.bin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5" Type="http://schemas.openxmlformats.org/officeDocument/2006/relationships/image" Target="../media/image93.PNG"/><Relationship Id="rId4" Type="http://schemas.openxmlformats.org/officeDocument/2006/relationships/image" Target="../media/image92.bin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6" Type="http://schemas.openxmlformats.org/officeDocument/2006/relationships/image" Target="../media/image101.png"/><Relationship Id="rId5" Type="http://schemas.openxmlformats.org/officeDocument/2006/relationships/image" Target="../media/image100.gif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16.jf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115.PNG"/><Relationship Id="rId5" Type="http://schemas.openxmlformats.org/officeDocument/2006/relationships/image" Target="../media/image114.jpeg"/><Relationship Id="rId10" Type="http://schemas.openxmlformats.org/officeDocument/2006/relationships/image" Target="../media/image119.jpe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fif"/><Relationship Id="rId2" Type="http://schemas.openxmlformats.org/officeDocument/2006/relationships/image" Target="../media/image120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10.bin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13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tags" Target="../tags/tag35.xml"/><Relationship Id="rId17" Type="http://schemas.openxmlformats.org/officeDocument/2006/relationships/image" Target="../media/image140.emf"/><Relationship Id="rId2" Type="http://schemas.openxmlformats.org/officeDocument/2006/relationships/tags" Target="../tags/tag25.xml"/><Relationship Id="rId16" Type="http://schemas.openxmlformats.org/officeDocument/2006/relationships/oleObject" Target="../embeddings/oleObject7.bin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tags" Target="../tags/tag34.xml"/><Relationship Id="rId5" Type="http://schemas.openxmlformats.org/officeDocument/2006/relationships/tags" Target="../tags/tag28.xml"/><Relationship Id="rId15" Type="http://schemas.openxmlformats.org/officeDocument/2006/relationships/image" Target="../media/image139.jpeg"/><Relationship Id="rId10" Type="http://schemas.openxmlformats.org/officeDocument/2006/relationships/tags" Target="../tags/tag33.xml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notesSlide" Target="../notesSlides/notesSlide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g"/><Relationship Id="rId3" Type="http://schemas.openxmlformats.org/officeDocument/2006/relationships/image" Target="../media/image146.png"/><Relationship Id="rId7" Type="http://schemas.openxmlformats.org/officeDocument/2006/relationships/image" Target="../media/image150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9.xml"/><Relationship Id="rId6" Type="http://schemas.openxmlformats.org/officeDocument/2006/relationships/image" Target="../media/image149.jpg"/><Relationship Id="rId5" Type="http://schemas.openxmlformats.org/officeDocument/2006/relationships/image" Target="../media/image148.jpg"/><Relationship Id="rId4" Type="http://schemas.openxmlformats.org/officeDocument/2006/relationships/image" Target="../media/image147.png"/><Relationship Id="rId9" Type="http://schemas.openxmlformats.org/officeDocument/2006/relationships/image" Target="../media/image15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image" Target="../media/image12.bin"/><Relationship Id="rId4" Type="http://schemas.openxmlformats.org/officeDocument/2006/relationships/image" Target="../media/image11.bin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fif"/><Relationship Id="rId12" Type="http://schemas.openxmlformats.org/officeDocument/2006/relationships/image" Target="../media/image2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布勒燕麦加工工艺介绍</a:t>
            </a:r>
            <a:br>
              <a:rPr lang="de-CH" dirty="0"/>
            </a:br>
            <a:endParaRPr lang="de-CH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/>
              <a:t>GFGPTEC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4184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清理及脱壳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60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/>
              <a:t>初清与仓储工段</a:t>
            </a:r>
            <a:endParaRPr lang="en-GB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191AED2-84A7-4BFD-A63C-2FD32B3FA5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3512"/>
          <a:stretch/>
        </p:blipFill>
        <p:spPr>
          <a:xfrm>
            <a:off x="0" y="1174638"/>
            <a:ext cx="5665587" cy="491865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9FE1BDE-0D54-4FA6-A11D-9B198DC96DF6}"/>
              </a:ext>
            </a:extLst>
          </p:cNvPr>
          <p:cNvSpPr txBox="1"/>
          <p:nvPr/>
        </p:nvSpPr>
        <p:spPr>
          <a:xfrm>
            <a:off x="6081277" y="553318"/>
            <a:ext cx="6145151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zh-CN" altLang="en-US" sz="1400" b="1" dirty="0">
                <a:solidFill>
                  <a:srgbClr val="00324B"/>
                </a:solidFill>
              </a:rPr>
              <a:t>进粮：</a:t>
            </a:r>
            <a:endParaRPr lang="en-US" altLang="zh-CN" sz="1400" b="1" dirty="0">
              <a:solidFill>
                <a:srgbClr val="00324B"/>
              </a:solidFill>
            </a:endParaRPr>
          </a:p>
          <a:p>
            <a:pPr indent="-28575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00324B"/>
                </a:solidFill>
              </a:rPr>
              <a:t>液压翻板</a:t>
            </a:r>
            <a:r>
              <a:rPr lang="zh-CN" altLang="en-US" sz="1400" dirty="0">
                <a:solidFill>
                  <a:srgbClr val="FF0000"/>
                </a:solidFill>
              </a:rPr>
              <a:t>自动卸粮</a:t>
            </a:r>
            <a:r>
              <a:rPr lang="zh-CN" altLang="en-US" sz="1400" dirty="0">
                <a:solidFill>
                  <a:srgbClr val="00324B"/>
                </a:solidFill>
              </a:rPr>
              <a:t>，提高效率与自动化程度</a:t>
            </a:r>
            <a:endParaRPr lang="en-US" altLang="zh-CN" sz="1400" dirty="0">
              <a:solidFill>
                <a:srgbClr val="00324B"/>
              </a:solidFill>
            </a:endParaRPr>
          </a:p>
          <a:p>
            <a:pPr indent="-28575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rgbClr val="00324B"/>
              </a:solidFill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zh-CN" altLang="en-US" sz="1400" b="1" dirty="0">
                <a:solidFill>
                  <a:srgbClr val="00324B"/>
                </a:solidFill>
              </a:rPr>
              <a:t>初清：</a:t>
            </a:r>
            <a:endParaRPr lang="en-US" altLang="zh-CN" sz="1400" b="1" dirty="0">
              <a:solidFill>
                <a:srgbClr val="00324B"/>
              </a:solidFill>
            </a:endParaRPr>
          </a:p>
          <a:p>
            <a:pPr indent="-28575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00324B"/>
                </a:solidFill>
              </a:rPr>
              <a:t>原粮产能大，杂质多</a:t>
            </a:r>
            <a:endParaRPr lang="en-US" altLang="zh-CN" sz="1400" dirty="0">
              <a:solidFill>
                <a:srgbClr val="00324B"/>
              </a:solidFill>
            </a:endParaRPr>
          </a:p>
          <a:p>
            <a:pPr indent="-28575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00324B"/>
                </a:solidFill>
              </a:rPr>
              <a:t>配置</a:t>
            </a:r>
            <a:r>
              <a:rPr lang="zh-CN" altLang="en-US" sz="1400" dirty="0">
                <a:solidFill>
                  <a:srgbClr val="FF0000"/>
                </a:solidFill>
              </a:rPr>
              <a:t>大产能、高效清理</a:t>
            </a:r>
            <a:r>
              <a:rPr lang="zh-CN" altLang="en-US" sz="1400" dirty="0">
                <a:solidFill>
                  <a:srgbClr val="00324B"/>
                </a:solidFill>
              </a:rPr>
              <a:t>设备：圆筒初清筛、组合清理、自清式磁选器等</a:t>
            </a:r>
            <a:endParaRPr lang="en-US" altLang="zh-CN" sz="1400" dirty="0">
              <a:solidFill>
                <a:srgbClr val="00324B"/>
              </a:solidFill>
            </a:endParaRPr>
          </a:p>
          <a:p>
            <a:pPr indent="-28575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00324B"/>
                </a:solidFill>
              </a:rPr>
              <a:t>仓前</a:t>
            </a:r>
            <a:r>
              <a:rPr lang="zh-CN" altLang="en-US" sz="1400" dirty="0">
                <a:solidFill>
                  <a:srgbClr val="FF0000"/>
                </a:solidFill>
              </a:rPr>
              <a:t>高精度</a:t>
            </a:r>
            <a:r>
              <a:rPr lang="zh-CN" altLang="en-US" sz="1400" dirty="0">
                <a:solidFill>
                  <a:srgbClr val="00324B"/>
                </a:solidFill>
              </a:rPr>
              <a:t>计量称</a:t>
            </a:r>
            <a:r>
              <a:rPr lang="en-US" altLang="zh-CN" sz="1400" dirty="0">
                <a:solidFill>
                  <a:srgbClr val="00324B"/>
                </a:solidFill>
              </a:rPr>
              <a:t>0.25%</a:t>
            </a:r>
          </a:p>
          <a:p>
            <a:pPr indent="-28575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rgbClr val="00324B"/>
              </a:solidFill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zh-CN" altLang="en-US" sz="1400" b="1" dirty="0">
                <a:solidFill>
                  <a:srgbClr val="00324B"/>
                </a:solidFill>
              </a:rPr>
              <a:t>仓储：</a:t>
            </a:r>
            <a:endParaRPr lang="en-US" altLang="zh-CN" sz="1400" b="0" dirty="0">
              <a:solidFill>
                <a:srgbClr val="00324B"/>
              </a:solidFill>
              <a:latin typeface="+mn-ea"/>
              <a:ea typeface="+mn-ea"/>
            </a:endParaRPr>
          </a:p>
          <a:p>
            <a:pPr indent="-28575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00324B"/>
                </a:solidFill>
              </a:rPr>
              <a:t>配置高低料位或雷达料位</a:t>
            </a:r>
            <a:endParaRPr lang="en-US" altLang="zh-CN" sz="1400" dirty="0">
              <a:solidFill>
                <a:srgbClr val="00324B"/>
              </a:solidFill>
              <a:latin typeface="+mn-ea"/>
            </a:endParaRPr>
          </a:p>
          <a:p>
            <a:pPr indent="-28575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CN" altLang="en-US" sz="1400" b="0" dirty="0">
                <a:solidFill>
                  <a:srgbClr val="00324B"/>
                </a:solidFill>
                <a:latin typeface="+mn-ea"/>
                <a:ea typeface="+mn-ea"/>
              </a:rPr>
              <a:t>配置温度、湿度传感器</a:t>
            </a:r>
            <a:endParaRPr lang="en-US" altLang="zh-CN" sz="1400" b="1" dirty="0">
              <a:solidFill>
                <a:srgbClr val="00324B"/>
              </a:solidFill>
              <a:latin typeface="+mn-ea"/>
            </a:endParaRPr>
          </a:p>
          <a:p>
            <a:pPr indent="-28575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CN" altLang="en-US" sz="1400" b="0" kern="1200" dirty="0">
                <a:solidFill>
                  <a:srgbClr val="00324B"/>
                </a:solidFill>
                <a:latin typeface="+mn-ea"/>
                <a:ea typeface="+mn-ea"/>
                <a:cs typeface="+mn-cs"/>
              </a:rPr>
              <a:t>配置气调通风系统，实现自动启停</a:t>
            </a:r>
            <a:endParaRPr lang="en-US" altLang="zh-CN" sz="1400" b="0" kern="1200" dirty="0">
              <a:solidFill>
                <a:srgbClr val="00324B"/>
              </a:solidFill>
              <a:latin typeface="+mn-ea"/>
              <a:ea typeface="+mn-ea"/>
              <a:cs typeface="+mn-cs"/>
            </a:endParaRPr>
          </a:p>
          <a:p>
            <a:pPr indent="-28575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rgbClr val="00324B"/>
              </a:solidFill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zh-CN" altLang="en-US" sz="1400" b="1" dirty="0">
                <a:solidFill>
                  <a:srgbClr val="00324B"/>
                </a:solidFill>
              </a:rPr>
              <a:t>除尘系统：</a:t>
            </a:r>
            <a:endParaRPr lang="en-US" altLang="zh-CN" sz="1400" b="1" dirty="0">
              <a:solidFill>
                <a:srgbClr val="00324B"/>
              </a:solidFill>
            </a:endParaRPr>
          </a:p>
          <a:p>
            <a:pPr indent="-28575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00324B"/>
                </a:solidFill>
              </a:rPr>
              <a:t>卸料口配置</a:t>
            </a:r>
            <a:r>
              <a:rPr lang="zh-CN" altLang="en-US" sz="1400" dirty="0">
                <a:solidFill>
                  <a:srgbClr val="FF0000"/>
                </a:solidFill>
              </a:rPr>
              <a:t>独立的集中除尘风网</a:t>
            </a:r>
            <a:r>
              <a:rPr lang="zh-CN" altLang="en-US" sz="1400" dirty="0">
                <a:solidFill>
                  <a:srgbClr val="00324B"/>
                </a:solidFill>
              </a:rPr>
              <a:t>，极大保证卸料区域洁净度</a:t>
            </a:r>
          </a:p>
          <a:p>
            <a:pPr indent="-28575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00324B"/>
                </a:solidFill>
              </a:rPr>
              <a:t>清理设备设置</a:t>
            </a:r>
            <a:r>
              <a:rPr lang="zh-CN" altLang="en-US" sz="1400" dirty="0">
                <a:solidFill>
                  <a:srgbClr val="FF0000"/>
                </a:solidFill>
              </a:rPr>
              <a:t>吸风口</a:t>
            </a:r>
            <a:r>
              <a:rPr lang="zh-CN" altLang="en-US" sz="1400" dirty="0">
                <a:solidFill>
                  <a:srgbClr val="00324B"/>
                </a:solidFill>
              </a:rPr>
              <a:t>，保证设备内部微负压，无粉尘外溢</a:t>
            </a:r>
            <a:endParaRPr lang="en-US" altLang="zh-CN" sz="1400" dirty="0">
              <a:solidFill>
                <a:srgbClr val="00324B"/>
              </a:solidFill>
            </a:endParaRPr>
          </a:p>
          <a:p>
            <a:pPr marL="285750" indent="-285750">
              <a:buFont typeface=""/>
              <a:buChar char="•"/>
            </a:pPr>
            <a:endParaRPr lang="en-US" altLang="zh-CN" dirty="0">
              <a:solidFill>
                <a:srgbClr val="00324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4511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i="1" dirty="0">
                <a:solidFill>
                  <a:srgbClr val="00324B"/>
                </a:solidFill>
                <a:latin typeface="+mn-ea"/>
                <a:ea typeface="+mn-ea"/>
              </a:rPr>
              <a:t>圆筒初清筛 </a:t>
            </a:r>
            <a:r>
              <a:rPr lang="de-DE" altLang="zh-CN" i="1" dirty="0">
                <a:solidFill>
                  <a:srgbClr val="00324B"/>
                </a:solidFill>
                <a:latin typeface="+mn-ea"/>
                <a:ea typeface="+mn-ea"/>
              </a:rPr>
              <a:t>AHCY</a:t>
            </a:r>
            <a:br>
              <a:rPr lang="de-DE" altLang="zh-CN" dirty="0">
                <a:solidFill>
                  <a:srgbClr val="0000CC"/>
                </a:solidFill>
              </a:rPr>
            </a:b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937628A-AEE0-4F44-AE27-05B7F2BB54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0" r="2307" b="4908"/>
          <a:stretch/>
        </p:blipFill>
        <p:spPr bwMode="auto">
          <a:xfrm>
            <a:off x="7825779" y="4077072"/>
            <a:ext cx="3389534" cy="232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9EBD5ADE-3CB6-4087-8BE8-5E8746520D0F}"/>
              </a:ext>
            </a:extLst>
          </p:cNvPr>
          <p:cNvSpPr txBox="1"/>
          <p:nvPr/>
        </p:nvSpPr>
        <p:spPr>
          <a:xfrm>
            <a:off x="432000" y="845865"/>
            <a:ext cx="5517879" cy="153888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de-DE" sz="1400" dirty="0">
                <a:solidFill>
                  <a:srgbClr val="00324B"/>
                </a:solidFill>
                <a:latin typeface="+mn-ea"/>
              </a:rPr>
              <a:t>主要应用在</a:t>
            </a:r>
            <a:r>
              <a:rPr lang="zh-CN" altLang="en-US" sz="1400" dirty="0">
                <a:solidFill>
                  <a:srgbClr val="00324B"/>
                </a:solidFill>
                <a:latin typeface="+mn-ea"/>
              </a:rPr>
              <a:t>原料原料接收和预清理</a:t>
            </a:r>
            <a:r>
              <a:rPr lang="zh-CN" altLang="de-DE" sz="1400" dirty="0">
                <a:solidFill>
                  <a:srgbClr val="00324B"/>
                </a:solidFill>
                <a:latin typeface="+mn-ea"/>
              </a:rPr>
              <a:t>工位，是一种</a:t>
            </a:r>
            <a:r>
              <a:rPr lang="zh-CN" altLang="de-DE" sz="1400" b="1" dirty="0">
                <a:solidFill>
                  <a:srgbClr val="00324B"/>
                </a:solidFill>
                <a:latin typeface="+mn-ea"/>
              </a:rPr>
              <a:t>回转型筛理</a:t>
            </a:r>
            <a:r>
              <a:rPr lang="zh-CN" altLang="de-DE" sz="1400" dirty="0">
                <a:solidFill>
                  <a:srgbClr val="00324B"/>
                </a:solidFill>
                <a:latin typeface="+mn-ea"/>
              </a:rPr>
              <a:t>设备。</a:t>
            </a:r>
            <a:endParaRPr lang="en-US" altLang="zh-CN" sz="1400" dirty="0">
              <a:solidFill>
                <a:srgbClr val="00324B"/>
              </a:solidFill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de-DE" sz="1400" dirty="0">
                <a:solidFill>
                  <a:srgbClr val="00324B"/>
                </a:solidFill>
                <a:latin typeface="+mn-ea"/>
              </a:rPr>
              <a:t>用于去除原料中的</a:t>
            </a:r>
            <a:r>
              <a:rPr lang="zh-CN" altLang="de-DE" sz="1400" dirty="0">
                <a:solidFill>
                  <a:srgbClr val="FF0000"/>
                </a:solidFill>
                <a:latin typeface="+mn-ea"/>
              </a:rPr>
              <a:t>大杂质如石块，草杆和麻绳</a:t>
            </a:r>
            <a:r>
              <a:rPr lang="zh-CN" altLang="de-DE" sz="1400" dirty="0">
                <a:solidFill>
                  <a:srgbClr val="00324B"/>
                </a:solidFill>
                <a:latin typeface="+mn-ea"/>
              </a:rPr>
              <a:t>等。</a:t>
            </a:r>
            <a:endParaRPr lang="en-US" altLang="zh-CN" sz="1400" dirty="0">
              <a:solidFill>
                <a:srgbClr val="00324B"/>
              </a:solidFill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400" dirty="0">
                <a:solidFill>
                  <a:srgbClr val="00324B"/>
                </a:solidFill>
                <a:latin typeface="+mn-ea"/>
              </a:rPr>
              <a:t>防止堵塞设备、管道或仓体出口。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400" dirty="0">
                <a:solidFill>
                  <a:srgbClr val="00324B"/>
                </a:solidFill>
                <a:latin typeface="+mn-ea"/>
              </a:rPr>
              <a:t>保护下游设备。</a:t>
            </a:r>
            <a:endParaRPr lang="en-US" altLang="zh-CN" sz="1400" dirty="0">
              <a:latin typeface="+mn-ea"/>
            </a:endParaRPr>
          </a:p>
          <a:p>
            <a:endParaRPr lang="en-US" sz="160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E49054B-F103-4B18-A917-072E4A914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280" y="649680"/>
            <a:ext cx="3965598" cy="3109501"/>
          </a:xfrm>
          <a:prstGeom prst="rect">
            <a:avLst/>
          </a:prstGeom>
        </p:spPr>
      </p:pic>
      <p:graphicFrame>
        <p:nvGraphicFramePr>
          <p:cNvPr id="7" name="表格 5">
            <a:extLst>
              <a:ext uri="{FF2B5EF4-FFF2-40B4-BE49-F238E27FC236}">
                <a16:creationId xmlns:a16="http://schemas.microsoft.com/office/drawing/2014/main" id="{4D6C95C5-48AB-4474-9C78-9D0A1EEEDB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286612"/>
              </p:ext>
            </p:extLst>
          </p:nvPr>
        </p:nvGraphicFramePr>
        <p:xfrm>
          <a:off x="312045" y="4941168"/>
          <a:ext cx="5904656" cy="109859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96203">
                  <a:extLst>
                    <a:ext uri="{9D8B030D-6E8A-4147-A177-3AD203B41FA5}">
                      <a16:colId xmlns:a16="http://schemas.microsoft.com/office/drawing/2014/main" val="1297303163"/>
                    </a:ext>
                  </a:extLst>
                </a:gridCol>
                <a:gridCol w="1447516">
                  <a:extLst>
                    <a:ext uri="{9D8B030D-6E8A-4147-A177-3AD203B41FA5}">
                      <a16:colId xmlns:a16="http://schemas.microsoft.com/office/drawing/2014/main" val="420554944"/>
                    </a:ext>
                  </a:extLst>
                </a:gridCol>
                <a:gridCol w="1617812">
                  <a:extLst>
                    <a:ext uri="{9D8B030D-6E8A-4147-A177-3AD203B41FA5}">
                      <a16:colId xmlns:a16="http://schemas.microsoft.com/office/drawing/2014/main" val="4053055457"/>
                    </a:ext>
                  </a:extLst>
                </a:gridCol>
                <a:gridCol w="1543125">
                  <a:extLst>
                    <a:ext uri="{9D8B030D-6E8A-4147-A177-3AD203B41FA5}">
                      <a16:colId xmlns:a16="http://schemas.microsoft.com/office/drawing/2014/main" val="131227708"/>
                    </a:ext>
                  </a:extLst>
                </a:gridCol>
              </a:tblGrid>
              <a:tr h="599479">
                <a:tc>
                  <a:txBody>
                    <a:bodyPr/>
                    <a:lstStyle/>
                    <a:p>
                      <a: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de-DE" sz="1400" kern="1200" dirty="0">
                          <a:solidFill>
                            <a:srgbClr val="00324B"/>
                          </a:solidFill>
                          <a:latin typeface="Arial" charset="0"/>
                          <a:ea typeface="+mn-ea"/>
                          <a:cs typeface="+mn-cs"/>
                        </a:rPr>
                        <a:t>型号</a:t>
                      </a:r>
                      <a:endParaRPr lang="de-CH" sz="1400" kern="1200" dirty="0">
                        <a:solidFill>
                          <a:srgbClr val="00324B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de-DE" altLang="zh-CN" sz="1400" kern="1200" dirty="0">
                          <a:solidFill>
                            <a:srgbClr val="00324B"/>
                          </a:solidFill>
                          <a:latin typeface="Arial" charset="0"/>
                          <a:ea typeface="+mn-ea"/>
                          <a:cs typeface="+mn-cs"/>
                        </a:rPr>
                        <a:t>AHCY-63</a:t>
                      </a:r>
                      <a:endParaRPr lang="de-CH" sz="1400" kern="1200" dirty="0">
                        <a:solidFill>
                          <a:srgbClr val="00324B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de-DE" altLang="zh-CN" sz="1400" kern="1200" dirty="0">
                          <a:solidFill>
                            <a:srgbClr val="00324B"/>
                          </a:solidFill>
                          <a:latin typeface="Arial" charset="0"/>
                          <a:ea typeface="+mn-ea"/>
                          <a:cs typeface="+mn-cs"/>
                        </a:rPr>
                        <a:t>AHCY-95</a:t>
                      </a:r>
                      <a:endParaRPr lang="de-CH" sz="1400" kern="1200" dirty="0">
                        <a:solidFill>
                          <a:srgbClr val="00324B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de-DE" altLang="zh-CN" sz="1400" kern="1200" dirty="0">
                          <a:solidFill>
                            <a:srgbClr val="00324B"/>
                          </a:solidFill>
                          <a:latin typeface="Arial" charset="0"/>
                          <a:ea typeface="+mn-ea"/>
                          <a:cs typeface="+mn-cs"/>
                        </a:rPr>
                        <a:t>AHCY-120</a:t>
                      </a:r>
                      <a:endParaRPr lang="de-CH" sz="1400" kern="1200" dirty="0">
                        <a:solidFill>
                          <a:srgbClr val="00324B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5824624"/>
                  </a:ext>
                </a:extLst>
              </a:tr>
              <a:tr h="499116">
                <a:tc>
                  <a:txBody>
                    <a:bodyPr/>
                    <a:lstStyle/>
                    <a:p>
                      <a: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de-DE" sz="1400" kern="1200" dirty="0">
                          <a:solidFill>
                            <a:srgbClr val="00324B"/>
                          </a:solidFill>
                          <a:latin typeface="Arial" charset="0"/>
                          <a:ea typeface="+mn-ea"/>
                          <a:cs typeface="+mn-cs"/>
                        </a:rPr>
                        <a:t>峰值产量</a:t>
                      </a:r>
                      <a:endParaRPr lang="de-CH" sz="1400" kern="1200" dirty="0">
                        <a:solidFill>
                          <a:srgbClr val="00324B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de-DE" altLang="zh-CN" sz="1400" kern="1200" dirty="0">
                          <a:solidFill>
                            <a:srgbClr val="00324B"/>
                          </a:solidFill>
                          <a:latin typeface="Arial" charset="0"/>
                          <a:ea typeface="+mn-ea"/>
                          <a:cs typeface="+mn-cs"/>
                        </a:rPr>
                        <a:t>44t/h</a:t>
                      </a:r>
                      <a:endParaRPr lang="de-CH" sz="1400" kern="1200" dirty="0">
                        <a:solidFill>
                          <a:srgbClr val="00324B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de-DE" sz="1400" kern="1200" dirty="0">
                          <a:solidFill>
                            <a:srgbClr val="00324B"/>
                          </a:solidFill>
                          <a:latin typeface="Arial" charset="0"/>
                          <a:ea typeface="+mn-ea"/>
                          <a:cs typeface="+mn-cs"/>
                        </a:rPr>
                        <a:t>89t/h</a:t>
                      </a:r>
                      <a:endParaRPr lang="de-CH" sz="1400" kern="1200" dirty="0">
                        <a:solidFill>
                          <a:srgbClr val="00324B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de-DE" sz="1400" kern="1200" dirty="0">
                          <a:solidFill>
                            <a:srgbClr val="00324B"/>
                          </a:solidFill>
                          <a:latin typeface="Arial" charset="0"/>
                          <a:ea typeface="+mn-ea"/>
                          <a:cs typeface="+mn-cs"/>
                        </a:rPr>
                        <a:t>167t/h</a:t>
                      </a:r>
                      <a:endParaRPr lang="de-CH" sz="1400" kern="1200" dirty="0">
                        <a:solidFill>
                          <a:srgbClr val="00324B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4334374"/>
                  </a:ext>
                </a:extLst>
              </a:tr>
            </a:tbl>
          </a:graphicData>
        </a:graphic>
      </p:graphicFrame>
      <p:pic>
        <p:nvPicPr>
          <p:cNvPr id="9" name="Picture 3">
            <a:extLst>
              <a:ext uri="{FF2B5EF4-FFF2-40B4-BE49-F238E27FC236}">
                <a16:creationId xmlns:a16="http://schemas.microsoft.com/office/drawing/2014/main" id="{CA538EE7-3CF4-4088-94F9-A5F8E3715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74" y="2564904"/>
            <a:ext cx="2619175" cy="193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9B669DC-2A6E-48E8-B4F4-AF4ED83178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1" t="45098" r="4658" b="5888"/>
          <a:stretch/>
        </p:blipFill>
        <p:spPr bwMode="auto">
          <a:xfrm>
            <a:off x="380601" y="2564904"/>
            <a:ext cx="2177364" cy="193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560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7" r="13200" b="8775"/>
          <a:stretch/>
        </p:blipFill>
        <p:spPr>
          <a:xfrm>
            <a:off x="511413" y="2576369"/>
            <a:ext cx="4098893" cy="2927781"/>
          </a:xfrm>
          <a:prstGeom prst="rect">
            <a:avLst/>
          </a:prstGeom>
        </p:spPr>
      </p:pic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5367214" y="2314150"/>
            <a:ext cx="3319462" cy="741362"/>
            <a:chOff x="852" y="1812"/>
            <a:chExt cx="2241" cy="461"/>
          </a:xfrm>
        </p:grpSpPr>
        <p:grpSp>
          <p:nvGrpSpPr>
            <p:cNvPr id="9" name="Group 4"/>
            <p:cNvGrpSpPr>
              <a:grpSpLocks/>
            </p:cNvGrpSpPr>
            <p:nvPr/>
          </p:nvGrpSpPr>
          <p:grpSpPr bwMode="auto">
            <a:xfrm>
              <a:off x="852" y="1994"/>
              <a:ext cx="2218" cy="279"/>
              <a:chOff x="852" y="1994"/>
              <a:chExt cx="2218" cy="279"/>
            </a:xfrm>
          </p:grpSpPr>
          <p:sp>
            <p:nvSpPr>
              <p:cNvPr id="60" name="Freeform 5"/>
              <p:cNvSpPr>
                <a:spLocks/>
              </p:cNvSpPr>
              <p:nvPr/>
            </p:nvSpPr>
            <p:spPr bwMode="auto">
              <a:xfrm>
                <a:off x="885" y="1998"/>
                <a:ext cx="382" cy="63"/>
              </a:xfrm>
              <a:custGeom>
                <a:avLst/>
                <a:gdLst>
                  <a:gd name="T0" fmla="*/ 0 w 382"/>
                  <a:gd name="T1" fmla="*/ 0 h 63"/>
                  <a:gd name="T2" fmla="*/ 0 w 382"/>
                  <a:gd name="T3" fmla="*/ 23 h 63"/>
                  <a:gd name="T4" fmla="*/ 380 w 382"/>
                  <a:gd name="T5" fmla="*/ 63 h 63"/>
                  <a:gd name="T6" fmla="*/ 382 w 382"/>
                  <a:gd name="T7" fmla="*/ 40 h 63"/>
                  <a:gd name="T8" fmla="*/ 0 w 382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2"/>
                  <a:gd name="T16" fmla="*/ 0 h 63"/>
                  <a:gd name="T17" fmla="*/ 382 w 382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2" h="63">
                    <a:moveTo>
                      <a:pt x="0" y="0"/>
                    </a:moveTo>
                    <a:lnTo>
                      <a:pt x="0" y="23"/>
                    </a:lnTo>
                    <a:lnTo>
                      <a:pt x="380" y="63"/>
                    </a:lnTo>
                    <a:lnTo>
                      <a:pt x="382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" name="Freeform 6"/>
              <p:cNvSpPr>
                <a:spLocks/>
              </p:cNvSpPr>
              <p:nvPr/>
            </p:nvSpPr>
            <p:spPr bwMode="auto">
              <a:xfrm>
                <a:off x="885" y="2021"/>
                <a:ext cx="380" cy="63"/>
              </a:xfrm>
              <a:custGeom>
                <a:avLst/>
                <a:gdLst>
                  <a:gd name="T0" fmla="*/ 0 w 380"/>
                  <a:gd name="T1" fmla="*/ 0 h 63"/>
                  <a:gd name="T2" fmla="*/ 0 w 380"/>
                  <a:gd name="T3" fmla="*/ 23 h 63"/>
                  <a:gd name="T4" fmla="*/ 378 w 380"/>
                  <a:gd name="T5" fmla="*/ 63 h 63"/>
                  <a:gd name="T6" fmla="*/ 380 w 380"/>
                  <a:gd name="T7" fmla="*/ 40 h 63"/>
                  <a:gd name="T8" fmla="*/ 0 w 380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0"/>
                  <a:gd name="T16" fmla="*/ 0 h 63"/>
                  <a:gd name="T17" fmla="*/ 380 w 380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0" h="63">
                    <a:moveTo>
                      <a:pt x="0" y="0"/>
                    </a:moveTo>
                    <a:lnTo>
                      <a:pt x="0" y="23"/>
                    </a:lnTo>
                    <a:lnTo>
                      <a:pt x="378" y="63"/>
                    </a:lnTo>
                    <a:lnTo>
                      <a:pt x="380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2" name="Freeform 7"/>
              <p:cNvSpPr>
                <a:spLocks/>
              </p:cNvSpPr>
              <p:nvPr/>
            </p:nvSpPr>
            <p:spPr bwMode="auto">
              <a:xfrm>
                <a:off x="852" y="1994"/>
                <a:ext cx="33" cy="37"/>
              </a:xfrm>
              <a:custGeom>
                <a:avLst/>
                <a:gdLst>
                  <a:gd name="T0" fmla="*/ 33 w 33"/>
                  <a:gd name="T1" fmla="*/ 4 h 37"/>
                  <a:gd name="T2" fmla="*/ 33 w 33"/>
                  <a:gd name="T3" fmla="*/ 37 h 37"/>
                  <a:gd name="T4" fmla="*/ 0 w 33"/>
                  <a:gd name="T5" fmla="*/ 0 h 37"/>
                  <a:gd name="T6" fmla="*/ 33 w 33"/>
                  <a:gd name="T7" fmla="*/ 4 h 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"/>
                  <a:gd name="T13" fmla="*/ 0 h 37"/>
                  <a:gd name="T14" fmla="*/ 33 w 33"/>
                  <a:gd name="T15" fmla="*/ 37 h 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" h="37">
                    <a:moveTo>
                      <a:pt x="33" y="4"/>
                    </a:moveTo>
                    <a:lnTo>
                      <a:pt x="33" y="37"/>
                    </a:lnTo>
                    <a:lnTo>
                      <a:pt x="0" y="0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5F5F5F"/>
              </a:solidFill>
              <a:ln w="0" cap="sq">
                <a:solidFill>
                  <a:srgbClr val="5F5F5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3" name="Line 8"/>
              <p:cNvSpPr>
                <a:spLocks noChangeShapeType="1"/>
              </p:cNvSpPr>
              <p:nvPr/>
            </p:nvSpPr>
            <p:spPr bwMode="auto">
              <a:xfrm flipH="1" flipV="1">
                <a:off x="891" y="2024"/>
                <a:ext cx="369" cy="40"/>
              </a:xfrm>
              <a:prstGeom prst="line">
                <a:avLst/>
              </a:prstGeom>
              <a:noFill/>
              <a:ln w="28575" cap="sq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4" name="Freeform 9"/>
              <p:cNvSpPr>
                <a:spLocks/>
              </p:cNvSpPr>
              <p:nvPr/>
            </p:nvSpPr>
            <p:spPr bwMode="auto">
              <a:xfrm>
                <a:off x="1234" y="2060"/>
                <a:ext cx="23" cy="25"/>
              </a:xfrm>
              <a:custGeom>
                <a:avLst/>
                <a:gdLst>
                  <a:gd name="T0" fmla="*/ 23 w 23"/>
                  <a:gd name="T1" fmla="*/ 2 h 25"/>
                  <a:gd name="T2" fmla="*/ 21 w 23"/>
                  <a:gd name="T3" fmla="*/ 25 h 25"/>
                  <a:gd name="T4" fmla="*/ 0 w 23"/>
                  <a:gd name="T5" fmla="*/ 0 h 25"/>
                  <a:gd name="T6" fmla="*/ 23 w 23"/>
                  <a:gd name="T7" fmla="*/ 2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"/>
                  <a:gd name="T13" fmla="*/ 0 h 25"/>
                  <a:gd name="T14" fmla="*/ 23 w 23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" h="25">
                    <a:moveTo>
                      <a:pt x="23" y="2"/>
                    </a:moveTo>
                    <a:lnTo>
                      <a:pt x="21" y="25"/>
                    </a:lnTo>
                    <a:lnTo>
                      <a:pt x="0" y="0"/>
                    </a:lnTo>
                    <a:lnTo>
                      <a:pt x="23" y="2"/>
                    </a:lnTo>
                    <a:close/>
                  </a:path>
                </a:pathLst>
              </a:custGeom>
              <a:solidFill>
                <a:srgbClr val="5F5F5F"/>
              </a:solidFill>
              <a:ln w="6350" cap="sq" cmpd="sng">
                <a:solidFill>
                  <a:srgbClr val="5F5F5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65" name="Group 10"/>
              <p:cNvGrpSpPr>
                <a:grpSpLocks/>
              </p:cNvGrpSpPr>
              <p:nvPr/>
            </p:nvGrpSpPr>
            <p:grpSpPr bwMode="auto">
              <a:xfrm>
                <a:off x="1263" y="2060"/>
                <a:ext cx="1807" cy="213"/>
                <a:chOff x="1263" y="2060"/>
                <a:chExt cx="1807" cy="213"/>
              </a:xfrm>
            </p:grpSpPr>
            <p:sp>
              <p:nvSpPr>
                <p:cNvPr id="66" name="Freeform 11"/>
                <p:cNvSpPr>
                  <a:spLocks/>
                </p:cNvSpPr>
                <p:nvPr/>
              </p:nvSpPr>
              <p:spPr bwMode="auto">
                <a:xfrm>
                  <a:off x="1263" y="2060"/>
                  <a:ext cx="1807" cy="212"/>
                </a:xfrm>
                <a:custGeom>
                  <a:avLst/>
                  <a:gdLst>
                    <a:gd name="T0" fmla="*/ 2 w 1807"/>
                    <a:gd name="T1" fmla="*/ 0 h 212"/>
                    <a:gd name="T2" fmla="*/ 0 w 1807"/>
                    <a:gd name="T3" fmla="*/ 23 h 212"/>
                    <a:gd name="T4" fmla="*/ 1805 w 1807"/>
                    <a:gd name="T5" fmla="*/ 212 h 212"/>
                    <a:gd name="T6" fmla="*/ 1807 w 1807"/>
                    <a:gd name="T7" fmla="*/ 190 h 212"/>
                    <a:gd name="T8" fmla="*/ 2 w 1807"/>
                    <a:gd name="T9" fmla="*/ 0 h 2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07"/>
                    <a:gd name="T16" fmla="*/ 0 h 212"/>
                    <a:gd name="T17" fmla="*/ 1807 w 1807"/>
                    <a:gd name="T18" fmla="*/ 212 h 2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07" h="212">
                      <a:moveTo>
                        <a:pt x="2" y="0"/>
                      </a:moveTo>
                      <a:lnTo>
                        <a:pt x="0" y="23"/>
                      </a:lnTo>
                      <a:lnTo>
                        <a:pt x="1805" y="212"/>
                      </a:lnTo>
                      <a:lnTo>
                        <a:pt x="1807" y="19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 cap="sq" cmpd="sng">
                  <a:solidFill>
                    <a:srgbClr val="5F5F5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67" name="Group 12"/>
                <p:cNvGrpSpPr>
                  <a:grpSpLocks/>
                </p:cNvGrpSpPr>
                <p:nvPr/>
              </p:nvGrpSpPr>
              <p:grpSpPr bwMode="auto">
                <a:xfrm>
                  <a:off x="1263" y="2061"/>
                  <a:ext cx="1807" cy="212"/>
                  <a:chOff x="1263" y="2061"/>
                  <a:chExt cx="1807" cy="212"/>
                </a:xfrm>
              </p:grpSpPr>
              <p:sp>
                <p:nvSpPr>
                  <p:cNvPr id="68" name="Line 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53" y="2071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9" name="Line 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44" y="2081"/>
                    <a:ext cx="1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0" name="Line 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34" y="2090"/>
                    <a:ext cx="2" cy="21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1" name="Line 1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24" y="2100"/>
                    <a:ext cx="2" cy="21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2" name="Line 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714" y="2109"/>
                    <a:ext cx="2" cy="21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3" name="Line 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805" y="2119"/>
                    <a:ext cx="2" cy="21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4" name="Line 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895" y="2127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" name="Line 2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85" y="2136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6" name="Line 2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75" y="2146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7" name="Line 2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66" y="2155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8" name="Line 2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56" y="2165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9" name="Line 2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46" y="2175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0" name="Line 2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37" y="2184"/>
                    <a:ext cx="1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1" name="Line 2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27" y="2194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" name="Line 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617" y="2203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" name="Line 2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07" y="2213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4" name="Line 2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98" y="2223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5" name="Line 3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88" y="2232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6" name="Line 3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78" y="2242"/>
                    <a:ext cx="2" cy="21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7" name="Line 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63" y="2061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8" name="Line 3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068" y="2251"/>
                    <a:ext cx="2" cy="22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9" name="Line 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97" y="2075"/>
                    <a:ext cx="4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90" name="Line 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88" y="2084"/>
                    <a:ext cx="4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91" name="Line 3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78" y="2094"/>
                    <a:ext cx="4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92" name="Line 3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68" y="2104"/>
                    <a:ext cx="4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93" name="Line 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759" y="2113"/>
                    <a:ext cx="3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94" name="Line 3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849" y="2123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95" name="Line 4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39" y="2132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96" name="Line 4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29" y="2142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97" name="Line 4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20" y="2152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98" name="Line 4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10" y="2161"/>
                    <a:ext cx="2" cy="21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99" name="Line 4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0" y="2171"/>
                    <a:ext cx="2" cy="21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00" name="Line 4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90" y="2180"/>
                    <a:ext cx="2" cy="21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01" name="Line 4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81" y="2190"/>
                    <a:ext cx="2" cy="21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02" name="Line 4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71" y="2200"/>
                    <a:ext cx="2" cy="21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03" name="Line 4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661" y="2207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04" name="Line 4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52" y="2217"/>
                    <a:ext cx="1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05" name="Line 5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42" y="2226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06" name="Line 5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32" y="2236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07" name="Line 5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022" y="2246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08" name="Line 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07" y="2065"/>
                    <a:ext cx="4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09" name="Line 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76" y="2073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10" name="Line 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67" y="2082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11" name="Line 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57" y="2092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12" name="Line 5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47" y="2102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13" name="Line 5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737" y="2111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14" name="Line 5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828" y="2121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15" name="Line 6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16" y="2130"/>
                    <a:ext cx="4" cy="22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16" name="Line 6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6" y="2140"/>
                    <a:ext cx="4" cy="21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17" name="Line 6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97" y="2150"/>
                    <a:ext cx="3" cy="21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18" name="Line 6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87" y="2159"/>
                    <a:ext cx="4" cy="21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19" name="Line 6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77" y="2167"/>
                    <a:ext cx="4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20" name="Line 6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67" y="2177"/>
                    <a:ext cx="4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21" name="Line 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58" y="2186"/>
                    <a:ext cx="3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22" name="Line 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48" y="2196"/>
                    <a:ext cx="4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23" name="Line 6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638" y="2205"/>
                    <a:ext cx="4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24" name="Line 6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28" y="2215"/>
                    <a:ext cx="4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25" name="Line 7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19" y="2225"/>
                    <a:ext cx="4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26" name="Line 7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09" y="2234"/>
                    <a:ext cx="4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27" name="Line 7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99" y="2244"/>
                    <a:ext cx="4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28" name="Line 7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86" y="2063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29" name="Line 7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21" y="2079"/>
                    <a:ext cx="1" cy="21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30" name="Line 7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11" y="2086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31" name="Line 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01" y="2096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32" name="Line 7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91" y="2105"/>
                    <a:ext cx="2" cy="24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33" name="Line 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782" y="2115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34" name="Line 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872" y="2125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35" name="Line 8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62" y="2134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36" name="Line 8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52" y="2144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37" name="Line 8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43" y="2153"/>
                    <a:ext cx="2" cy="24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38" name="Line 8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33" y="2163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39" name="Line 8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23" y="2173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40" name="Line 8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13" y="2182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41" name="Line 8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04" y="2192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42" name="Line 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94" y="2201"/>
                    <a:ext cx="2" cy="22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43" name="Line 8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684" y="2211"/>
                    <a:ext cx="2" cy="21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44" name="Line 8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75" y="2221"/>
                    <a:ext cx="1" cy="21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45" name="Line 9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65" y="2230"/>
                    <a:ext cx="2" cy="21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46" name="Line 9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55" y="2238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47" name="Line 9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045" y="2248"/>
                    <a:ext cx="2" cy="23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48" name="Line 9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30" y="2069"/>
                    <a:ext cx="2" cy="21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</p:grpSp>
        <p:grpSp>
          <p:nvGrpSpPr>
            <p:cNvPr id="10" name="Group 94"/>
            <p:cNvGrpSpPr>
              <a:grpSpLocks/>
            </p:cNvGrpSpPr>
            <p:nvPr/>
          </p:nvGrpSpPr>
          <p:grpSpPr bwMode="auto">
            <a:xfrm>
              <a:off x="852" y="1812"/>
              <a:ext cx="2241" cy="286"/>
              <a:chOff x="852" y="1812"/>
              <a:chExt cx="2241" cy="286"/>
            </a:xfrm>
          </p:grpSpPr>
          <p:sp>
            <p:nvSpPr>
              <p:cNvPr id="11" name="Freeform 95"/>
              <p:cNvSpPr>
                <a:spLocks/>
              </p:cNvSpPr>
              <p:nvPr/>
            </p:nvSpPr>
            <p:spPr bwMode="auto">
              <a:xfrm>
                <a:off x="885" y="1839"/>
                <a:ext cx="399" cy="65"/>
              </a:xfrm>
              <a:custGeom>
                <a:avLst/>
                <a:gdLst>
                  <a:gd name="T0" fmla="*/ 0 w 399"/>
                  <a:gd name="T1" fmla="*/ 0 h 65"/>
                  <a:gd name="T2" fmla="*/ 0 w 399"/>
                  <a:gd name="T3" fmla="*/ 23 h 65"/>
                  <a:gd name="T4" fmla="*/ 397 w 399"/>
                  <a:gd name="T5" fmla="*/ 65 h 65"/>
                  <a:gd name="T6" fmla="*/ 399 w 399"/>
                  <a:gd name="T7" fmla="*/ 42 h 65"/>
                  <a:gd name="T8" fmla="*/ 0 w 399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9"/>
                  <a:gd name="T16" fmla="*/ 0 h 65"/>
                  <a:gd name="T17" fmla="*/ 399 w 399"/>
                  <a:gd name="T18" fmla="*/ 65 h 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9" h="65">
                    <a:moveTo>
                      <a:pt x="0" y="0"/>
                    </a:moveTo>
                    <a:lnTo>
                      <a:pt x="0" y="23"/>
                    </a:lnTo>
                    <a:lnTo>
                      <a:pt x="397" y="65"/>
                    </a:lnTo>
                    <a:lnTo>
                      <a:pt x="399" y="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" name="Freeform 96"/>
              <p:cNvSpPr>
                <a:spLocks/>
              </p:cNvSpPr>
              <p:nvPr/>
            </p:nvSpPr>
            <p:spPr bwMode="auto">
              <a:xfrm>
                <a:off x="883" y="1816"/>
                <a:ext cx="403" cy="65"/>
              </a:xfrm>
              <a:custGeom>
                <a:avLst/>
                <a:gdLst>
                  <a:gd name="T0" fmla="*/ 2 w 403"/>
                  <a:gd name="T1" fmla="*/ 0 h 65"/>
                  <a:gd name="T2" fmla="*/ 0 w 403"/>
                  <a:gd name="T3" fmla="*/ 23 h 65"/>
                  <a:gd name="T4" fmla="*/ 401 w 403"/>
                  <a:gd name="T5" fmla="*/ 65 h 65"/>
                  <a:gd name="T6" fmla="*/ 403 w 403"/>
                  <a:gd name="T7" fmla="*/ 42 h 65"/>
                  <a:gd name="T8" fmla="*/ 2 w 403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3"/>
                  <a:gd name="T16" fmla="*/ 0 h 65"/>
                  <a:gd name="T17" fmla="*/ 403 w 403"/>
                  <a:gd name="T18" fmla="*/ 65 h 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3" h="65">
                    <a:moveTo>
                      <a:pt x="2" y="0"/>
                    </a:moveTo>
                    <a:lnTo>
                      <a:pt x="0" y="23"/>
                    </a:lnTo>
                    <a:lnTo>
                      <a:pt x="401" y="65"/>
                    </a:lnTo>
                    <a:lnTo>
                      <a:pt x="403" y="4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" name="Freeform 97"/>
              <p:cNvSpPr>
                <a:spLocks/>
              </p:cNvSpPr>
              <p:nvPr/>
            </p:nvSpPr>
            <p:spPr bwMode="auto">
              <a:xfrm>
                <a:off x="852" y="1812"/>
                <a:ext cx="33" cy="36"/>
              </a:xfrm>
              <a:custGeom>
                <a:avLst/>
                <a:gdLst>
                  <a:gd name="T0" fmla="*/ 33 w 33"/>
                  <a:gd name="T1" fmla="*/ 4 h 36"/>
                  <a:gd name="T2" fmla="*/ 33 w 33"/>
                  <a:gd name="T3" fmla="*/ 36 h 36"/>
                  <a:gd name="T4" fmla="*/ 0 w 33"/>
                  <a:gd name="T5" fmla="*/ 0 h 36"/>
                  <a:gd name="T6" fmla="*/ 33 w 33"/>
                  <a:gd name="T7" fmla="*/ 4 h 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"/>
                  <a:gd name="T13" fmla="*/ 0 h 36"/>
                  <a:gd name="T14" fmla="*/ 33 w 33"/>
                  <a:gd name="T15" fmla="*/ 36 h 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" h="36">
                    <a:moveTo>
                      <a:pt x="33" y="4"/>
                    </a:moveTo>
                    <a:lnTo>
                      <a:pt x="33" y="36"/>
                    </a:lnTo>
                    <a:lnTo>
                      <a:pt x="0" y="0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5F5F5F"/>
              </a:solidFill>
              <a:ln w="0" cap="sq">
                <a:solidFill>
                  <a:srgbClr val="5F5F5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" name="Line 98"/>
              <p:cNvSpPr>
                <a:spLocks noChangeShapeType="1"/>
              </p:cNvSpPr>
              <p:nvPr/>
            </p:nvSpPr>
            <p:spPr bwMode="auto">
              <a:xfrm flipH="1" flipV="1">
                <a:off x="888" y="1842"/>
                <a:ext cx="391" cy="41"/>
              </a:xfrm>
              <a:prstGeom prst="line">
                <a:avLst/>
              </a:prstGeom>
              <a:noFill/>
              <a:ln w="28575" cap="sq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5" name="Group 99"/>
              <p:cNvGrpSpPr>
                <a:grpSpLocks/>
              </p:cNvGrpSpPr>
              <p:nvPr/>
            </p:nvGrpSpPr>
            <p:grpSpPr bwMode="auto">
              <a:xfrm>
                <a:off x="1276" y="1887"/>
                <a:ext cx="1817" cy="211"/>
                <a:chOff x="1276" y="1887"/>
                <a:chExt cx="1817" cy="211"/>
              </a:xfrm>
            </p:grpSpPr>
            <p:sp>
              <p:nvSpPr>
                <p:cNvPr id="17" name="Freeform 100"/>
                <p:cNvSpPr>
                  <a:spLocks/>
                </p:cNvSpPr>
                <p:nvPr/>
              </p:nvSpPr>
              <p:spPr bwMode="auto">
                <a:xfrm rot="704897" flipV="1">
                  <a:off x="1281" y="1887"/>
                  <a:ext cx="1808" cy="211"/>
                </a:xfrm>
                <a:custGeom>
                  <a:avLst/>
                  <a:gdLst>
                    <a:gd name="T0" fmla="*/ 2 w 1808"/>
                    <a:gd name="T1" fmla="*/ 0 h 211"/>
                    <a:gd name="T2" fmla="*/ 0 w 1808"/>
                    <a:gd name="T3" fmla="*/ 23 h 211"/>
                    <a:gd name="T4" fmla="*/ 1804 w 1808"/>
                    <a:gd name="T5" fmla="*/ 211 h 211"/>
                    <a:gd name="T6" fmla="*/ 1808 w 1808"/>
                    <a:gd name="T7" fmla="*/ 190 h 211"/>
                    <a:gd name="T8" fmla="*/ 2 w 1808"/>
                    <a:gd name="T9" fmla="*/ 0 h 2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08"/>
                    <a:gd name="T16" fmla="*/ 0 h 211"/>
                    <a:gd name="T17" fmla="*/ 1808 w 1808"/>
                    <a:gd name="T18" fmla="*/ 211 h 2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08" h="211">
                      <a:moveTo>
                        <a:pt x="2" y="0"/>
                      </a:moveTo>
                      <a:lnTo>
                        <a:pt x="0" y="23"/>
                      </a:lnTo>
                      <a:lnTo>
                        <a:pt x="1804" y="211"/>
                      </a:lnTo>
                      <a:lnTo>
                        <a:pt x="1808" y="19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6350" cap="sq" cmpd="sng">
                  <a:solidFill>
                    <a:srgbClr val="5F5F5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18" name="Group 101"/>
                <p:cNvGrpSpPr>
                  <a:grpSpLocks/>
                </p:cNvGrpSpPr>
                <p:nvPr/>
              </p:nvGrpSpPr>
              <p:grpSpPr bwMode="auto">
                <a:xfrm rot="345428" flipV="1">
                  <a:off x="1276" y="1983"/>
                  <a:ext cx="1817" cy="18"/>
                  <a:chOff x="2033" y="1726"/>
                  <a:chExt cx="1817" cy="23"/>
                </a:xfrm>
              </p:grpSpPr>
              <p:sp>
                <p:nvSpPr>
                  <p:cNvPr id="19" name="Line 102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2124" y="1727"/>
                    <a:ext cx="2" cy="21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0" name="Line 103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2215" y="1727"/>
                    <a:ext cx="2" cy="22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1" name="Line 104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2306" y="1727"/>
                    <a:ext cx="2" cy="19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2" name="Line 105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2396" y="1727"/>
                    <a:ext cx="2" cy="19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3" name="Line 106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2487" y="1727"/>
                    <a:ext cx="1" cy="19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4" name="Line 107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2578" y="1727"/>
                    <a:ext cx="2" cy="21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5" name="Line 108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2668" y="1727"/>
                    <a:ext cx="2" cy="21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6" name="Line 109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2759" y="1727"/>
                    <a:ext cx="2" cy="21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7" name="Line 110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2850" y="1727"/>
                    <a:ext cx="2" cy="21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8" name="Line 111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2941" y="1727"/>
                    <a:ext cx="2" cy="22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9" name="Line 112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3031" y="1727"/>
                    <a:ext cx="2" cy="22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0" name="Line 113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3121" y="1727"/>
                    <a:ext cx="2" cy="21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1" name="Line 114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3213" y="1727"/>
                    <a:ext cx="2" cy="21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2" name="Line 115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3303" y="1727"/>
                    <a:ext cx="2" cy="22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3" name="Line 116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3394" y="1727"/>
                    <a:ext cx="2" cy="21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4" name="Line 117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3483" y="1727"/>
                    <a:ext cx="3" cy="22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" name="Line 118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3574" y="1727"/>
                    <a:ext cx="4" cy="21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" name="Line 119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3664" y="1727"/>
                    <a:ext cx="4" cy="21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7" name="Line 120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3754" y="1727"/>
                    <a:ext cx="4" cy="22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8" name="Line 121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2033" y="1727"/>
                    <a:ext cx="2" cy="21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9" name="Line 122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3846" y="1727"/>
                    <a:ext cx="4" cy="19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0" name="Line 123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2078" y="1727"/>
                    <a:ext cx="2" cy="21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1" name="Line 124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2169" y="1727"/>
                    <a:ext cx="2" cy="21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2" name="Line 125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2259" y="1727"/>
                    <a:ext cx="2" cy="21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3" name="Line 126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2350" y="1727"/>
                    <a:ext cx="2" cy="22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4" name="Line 127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2440" y="1727"/>
                    <a:ext cx="2" cy="21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5" name="Line 128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2532" y="1727"/>
                    <a:ext cx="2" cy="21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6" name="Line 129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2622" y="1727"/>
                    <a:ext cx="2" cy="21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7" name="Line 130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2713" y="1727"/>
                    <a:ext cx="2" cy="21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8" name="Line 131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2804" y="1726"/>
                    <a:ext cx="1" cy="21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9" name="Line 132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2894" y="1727"/>
                    <a:ext cx="2" cy="21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0" name="Line 133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2985" y="1727"/>
                    <a:ext cx="2" cy="21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1" name="Line 134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3075" y="1727"/>
                    <a:ext cx="2" cy="20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2" name="Line 135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3167" y="1727"/>
                    <a:ext cx="2" cy="20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3" name="Line 136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3257" y="1727"/>
                    <a:ext cx="2" cy="20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4" name="Line 137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3347" y="1727"/>
                    <a:ext cx="2" cy="19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5" name="Line 138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3438" y="1727"/>
                    <a:ext cx="2" cy="21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6" name="Line 139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3529" y="1727"/>
                    <a:ext cx="2" cy="21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" name="Line 140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3620" y="1727"/>
                    <a:ext cx="2" cy="21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8" name="Line 141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3710" y="1727"/>
                    <a:ext cx="2" cy="21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9" name="Line 142"/>
                  <p:cNvSpPr>
                    <a:spLocks noChangeShapeType="1"/>
                  </p:cNvSpPr>
                  <p:nvPr/>
                </p:nvSpPr>
                <p:spPr bwMode="auto">
                  <a:xfrm rot="21240531" flipH="1">
                    <a:off x="3801" y="1726"/>
                    <a:ext cx="1" cy="21"/>
                  </a:xfrm>
                  <a:prstGeom prst="line">
                    <a:avLst/>
                  </a:prstGeom>
                  <a:noFill/>
                  <a:ln w="28575" cap="sq">
                    <a:solidFill>
                      <a:srgbClr val="777777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16" name="Freeform 143"/>
              <p:cNvSpPr>
                <a:spLocks/>
              </p:cNvSpPr>
              <p:nvPr/>
            </p:nvSpPr>
            <p:spPr bwMode="auto">
              <a:xfrm>
                <a:off x="1248" y="1890"/>
                <a:ext cx="23" cy="25"/>
              </a:xfrm>
              <a:custGeom>
                <a:avLst/>
                <a:gdLst>
                  <a:gd name="T0" fmla="*/ 23 w 23"/>
                  <a:gd name="T1" fmla="*/ 2 h 25"/>
                  <a:gd name="T2" fmla="*/ 21 w 23"/>
                  <a:gd name="T3" fmla="*/ 25 h 25"/>
                  <a:gd name="T4" fmla="*/ 0 w 23"/>
                  <a:gd name="T5" fmla="*/ 0 h 25"/>
                  <a:gd name="T6" fmla="*/ 23 w 23"/>
                  <a:gd name="T7" fmla="*/ 2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"/>
                  <a:gd name="T13" fmla="*/ 0 h 25"/>
                  <a:gd name="T14" fmla="*/ 23 w 23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" h="25">
                    <a:moveTo>
                      <a:pt x="23" y="2"/>
                    </a:moveTo>
                    <a:lnTo>
                      <a:pt x="21" y="25"/>
                    </a:lnTo>
                    <a:lnTo>
                      <a:pt x="0" y="0"/>
                    </a:lnTo>
                    <a:lnTo>
                      <a:pt x="23" y="2"/>
                    </a:lnTo>
                    <a:close/>
                  </a:path>
                </a:pathLst>
              </a:custGeom>
              <a:solidFill>
                <a:srgbClr val="5F5F5F"/>
              </a:solidFill>
              <a:ln w="6350" cap="sq" cmpd="sng">
                <a:solidFill>
                  <a:srgbClr val="5F5F5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</p:grpSp>
      <p:grpSp>
        <p:nvGrpSpPr>
          <p:cNvPr id="149" name="Group 144"/>
          <p:cNvGrpSpPr>
            <a:grpSpLocks/>
          </p:cNvGrpSpPr>
          <p:nvPr/>
        </p:nvGrpSpPr>
        <p:grpSpPr bwMode="auto">
          <a:xfrm>
            <a:off x="5876801" y="1118762"/>
            <a:ext cx="4371975" cy="3965575"/>
            <a:chOff x="292" y="614"/>
            <a:chExt cx="3506" cy="2890"/>
          </a:xfrm>
        </p:grpSpPr>
        <p:sp>
          <p:nvSpPr>
            <p:cNvPr id="150" name="Rectangle 145"/>
            <p:cNvSpPr>
              <a:spLocks noChangeArrowheads="1"/>
            </p:cNvSpPr>
            <p:nvPr/>
          </p:nvSpPr>
          <p:spPr bwMode="auto">
            <a:xfrm>
              <a:off x="292" y="2818"/>
              <a:ext cx="3353" cy="143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66275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grpSp>
          <p:nvGrpSpPr>
            <p:cNvPr id="151" name="Group 146"/>
            <p:cNvGrpSpPr>
              <a:grpSpLocks/>
            </p:cNvGrpSpPr>
            <p:nvPr/>
          </p:nvGrpSpPr>
          <p:grpSpPr bwMode="auto">
            <a:xfrm>
              <a:off x="1088" y="614"/>
              <a:ext cx="2710" cy="2890"/>
              <a:chOff x="1088" y="614"/>
              <a:chExt cx="2710" cy="2890"/>
            </a:xfrm>
          </p:grpSpPr>
          <p:sp>
            <p:nvSpPr>
              <p:cNvPr id="152" name="AutoShape 147" descr="Großes Konfetti"/>
              <p:cNvSpPr>
                <a:spLocks noChangeArrowheads="1"/>
              </p:cNvSpPr>
              <p:nvPr/>
            </p:nvSpPr>
            <p:spPr bwMode="auto">
              <a:xfrm>
                <a:off x="1127" y="614"/>
                <a:ext cx="432" cy="349"/>
              </a:xfrm>
              <a:prstGeom prst="downArrow">
                <a:avLst>
                  <a:gd name="adj1" fmla="val 43750"/>
                  <a:gd name="adj2" fmla="val 39583"/>
                </a:avLst>
              </a:prstGeom>
              <a:pattFill prst="lgConfetti">
                <a:fgClr>
                  <a:srgbClr val="996633"/>
                </a:fgClr>
                <a:bgClr>
                  <a:srgbClr val="FFCC99"/>
                </a:bgClr>
              </a:pattFill>
              <a:ln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153" name="Group 148"/>
              <p:cNvGrpSpPr>
                <a:grpSpLocks/>
              </p:cNvGrpSpPr>
              <p:nvPr/>
            </p:nvGrpSpPr>
            <p:grpSpPr bwMode="auto">
              <a:xfrm>
                <a:off x="1123" y="1118"/>
                <a:ext cx="2231" cy="1698"/>
                <a:chOff x="1642" y="1397"/>
                <a:chExt cx="2089" cy="1590"/>
              </a:xfrm>
            </p:grpSpPr>
            <p:sp>
              <p:nvSpPr>
                <p:cNvPr id="331" name="Rectangle 149"/>
                <p:cNvSpPr>
                  <a:spLocks noChangeArrowheads="1"/>
                </p:cNvSpPr>
                <p:nvPr/>
              </p:nvSpPr>
              <p:spPr bwMode="auto">
                <a:xfrm>
                  <a:off x="1642" y="1397"/>
                  <a:ext cx="411" cy="138"/>
                </a:xfrm>
                <a:prstGeom prst="rect">
                  <a:avLst/>
                </a:prstGeom>
                <a:solidFill>
                  <a:srgbClr val="009999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32" name="Rectangle 150"/>
                <p:cNvSpPr>
                  <a:spLocks noChangeArrowheads="1"/>
                </p:cNvSpPr>
                <p:nvPr/>
              </p:nvSpPr>
              <p:spPr bwMode="auto">
                <a:xfrm>
                  <a:off x="2051" y="1397"/>
                  <a:ext cx="274" cy="1590"/>
                </a:xfrm>
                <a:prstGeom prst="rect">
                  <a:avLst/>
                </a:prstGeom>
                <a:solidFill>
                  <a:srgbClr val="009999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33" name="Rectangle 151"/>
                <p:cNvSpPr>
                  <a:spLocks noChangeArrowheads="1"/>
                </p:cNvSpPr>
                <p:nvPr/>
              </p:nvSpPr>
              <p:spPr bwMode="auto">
                <a:xfrm>
                  <a:off x="3457" y="1896"/>
                  <a:ext cx="274" cy="1091"/>
                </a:xfrm>
                <a:prstGeom prst="rect">
                  <a:avLst/>
                </a:prstGeom>
                <a:solidFill>
                  <a:srgbClr val="009999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34" name="Rectangle 152"/>
                <p:cNvSpPr>
                  <a:spLocks noChangeArrowheads="1"/>
                </p:cNvSpPr>
                <p:nvPr/>
              </p:nvSpPr>
              <p:spPr bwMode="auto">
                <a:xfrm>
                  <a:off x="2326" y="2578"/>
                  <a:ext cx="1130" cy="136"/>
                </a:xfrm>
                <a:prstGeom prst="rect">
                  <a:avLst/>
                </a:prstGeom>
                <a:solidFill>
                  <a:srgbClr val="009999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154" name="Freeform 153"/>
              <p:cNvSpPr>
                <a:spLocks/>
              </p:cNvSpPr>
              <p:nvPr/>
            </p:nvSpPr>
            <p:spPr bwMode="auto">
              <a:xfrm>
                <a:off x="1520" y="1522"/>
                <a:ext cx="1979" cy="397"/>
              </a:xfrm>
              <a:custGeom>
                <a:avLst/>
                <a:gdLst>
                  <a:gd name="T0" fmla="*/ 0 w 1850"/>
                  <a:gd name="T1" fmla="*/ 0 h 372"/>
                  <a:gd name="T2" fmla="*/ 0 w 1850"/>
                  <a:gd name="T3" fmla="*/ 206 h 372"/>
                  <a:gd name="T4" fmla="*/ 2095 w 1850"/>
                  <a:gd name="T5" fmla="*/ 424 h 372"/>
                  <a:gd name="T6" fmla="*/ 2117 w 1850"/>
                  <a:gd name="T7" fmla="*/ 219 h 372"/>
                  <a:gd name="T8" fmla="*/ 0 w 1850"/>
                  <a:gd name="T9" fmla="*/ 0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50"/>
                  <a:gd name="T16" fmla="*/ 0 h 372"/>
                  <a:gd name="T17" fmla="*/ 1850 w 1850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50" h="372">
                    <a:moveTo>
                      <a:pt x="0" y="0"/>
                    </a:moveTo>
                    <a:lnTo>
                      <a:pt x="0" y="181"/>
                    </a:lnTo>
                    <a:lnTo>
                      <a:pt x="1830" y="372"/>
                    </a:lnTo>
                    <a:lnTo>
                      <a:pt x="1850" y="1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C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5" name="Freeform 154"/>
              <p:cNvSpPr>
                <a:spLocks/>
              </p:cNvSpPr>
              <p:nvPr/>
            </p:nvSpPr>
            <p:spPr bwMode="auto">
              <a:xfrm>
                <a:off x="1123" y="1870"/>
                <a:ext cx="417" cy="237"/>
              </a:xfrm>
              <a:custGeom>
                <a:avLst/>
                <a:gdLst>
                  <a:gd name="T0" fmla="*/ 0 w 390"/>
                  <a:gd name="T1" fmla="*/ 0 h 221"/>
                  <a:gd name="T2" fmla="*/ 0 w 390"/>
                  <a:gd name="T3" fmla="*/ 207 h 221"/>
                  <a:gd name="T4" fmla="*/ 446 w 390"/>
                  <a:gd name="T5" fmla="*/ 254 h 221"/>
                  <a:gd name="T6" fmla="*/ 436 w 390"/>
                  <a:gd name="T7" fmla="*/ 44 h 221"/>
                  <a:gd name="T8" fmla="*/ 0 w 390"/>
                  <a:gd name="T9" fmla="*/ 0 h 2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0"/>
                  <a:gd name="T16" fmla="*/ 0 h 221"/>
                  <a:gd name="T17" fmla="*/ 390 w 390"/>
                  <a:gd name="T18" fmla="*/ 221 h 2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0" h="221">
                    <a:moveTo>
                      <a:pt x="0" y="0"/>
                    </a:moveTo>
                    <a:lnTo>
                      <a:pt x="0" y="180"/>
                    </a:lnTo>
                    <a:lnTo>
                      <a:pt x="390" y="221"/>
                    </a:lnTo>
                    <a:lnTo>
                      <a:pt x="382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6" name="Freeform 155"/>
              <p:cNvSpPr>
                <a:spLocks/>
              </p:cNvSpPr>
              <p:nvPr/>
            </p:nvSpPr>
            <p:spPr bwMode="auto">
              <a:xfrm>
                <a:off x="1123" y="1674"/>
                <a:ext cx="430" cy="237"/>
              </a:xfrm>
              <a:custGeom>
                <a:avLst/>
                <a:gdLst>
                  <a:gd name="T0" fmla="*/ 0 w 403"/>
                  <a:gd name="T1" fmla="*/ 0 h 222"/>
                  <a:gd name="T2" fmla="*/ 0 w 403"/>
                  <a:gd name="T3" fmla="*/ 207 h 222"/>
                  <a:gd name="T4" fmla="*/ 435 w 403"/>
                  <a:gd name="T5" fmla="*/ 253 h 222"/>
                  <a:gd name="T6" fmla="*/ 459 w 403"/>
                  <a:gd name="T7" fmla="*/ 46 h 222"/>
                  <a:gd name="T8" fmla="*/ 0 w 403"/>
                  <a:gd name="T9" fmla="*/ 0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3"/>
                  <a:gd name="T16" fmla="*/ 0 h 222"/>
                  <a:gd name="T17" fmla="*/ 403 w 403"/>
                  <a:gd name="T18" fmla="*/ 222 h 2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3" h="222">
                    <a:moveTo>
                      <a:pt x="0" y="0"/>
                    </a:moveTo>
                    <a:lnTo>
                      <a:pt x="0" y="182"/>
                    </a:lnTo>
                    <a:lnTo>
                      <a:pt x="382" y="222"/>
                    </a:lnTo>
                    <a:lnTo>
                      <a:pt x="403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7" name="Freeform 156"/>
              <p:cNvSpPr>
                <a:spLocks/>
              </p:cNvSpPr>
              <p:nvPr/>
            </p:nvSpPr>
            <p:spPr bwMode="auto">
              <a:xfrm>
                <a:off x="1123" y="1362"/>
                <a:ext cx="388" cy="353"/>
              </a:xfrm>
              <a:custGeom>
                <a:avLst/>
                <a:gdLst>
                  <a:gd name="T0" fmla="*/ 0 w 363"/>
                  <a:gd name="T1" fmla="*/ 0 h 330"/>
                  <a:gd name="T2" fmla="*/ 0 w 363"/>
                  <a:gd name="T3" fmla="*/ 335 h 330"/>
                  <a:gd name="T4" fmla="*/ 415 w 363"/>
                  <a:gd name="T5" fmla="*/ 378 h 330"/>
                  <a:gd name="T6" fmla="*/ 415 w 363"/>
                  <a:gd name="T7" fmla="*/ 0 h 330"/>
                  <a:gd name="T8" fmla="*/ 0 w 363"/>
                  <a:gd name="T9" fmla="*/ 0 h 3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3"/>
                  <a:gd name="T16" fmla="*/ 0 h 330"/>
                  <a:gd name="T17" fmla="*/ 363 w 363"/>
                  <a:gd name="T18" fmla="*/ 330 h 3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3" h="330">
                    <a:moveTo>
                      <a:pt x="0" y="0"/>
                    </a:moveTo>
                    <a:lnTo>
                      <a:pt x="0" y="293"/>
                    </a:lnTo>
                    <a:lnTo>
                      <a:pt x="363" y="330"/>
                    </a:lnTo>
                    <a:lnTo>
                      <a:pt x="36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8" name="Freeform 157" descr="20%"/>
              <p:cNvSpPr>
                <a:spLocks/>
              </p:cNvSpPr>
              <p:nvPr/>
            </p:nvSpPr>
            <p:spPr bwMode="auto">
              <a:xfrm>
                <a:off x="1532" y="1936"/>
                <a:ext cx="1921" cy="369"/>
              </a:xfrm>
              <a:custGeom>
                <a:avLst/>
                <a:gdLst>
                  <a:gd name="T0" fmla="*/ 0 w 1799"/>
                  <a:gd name="T1" fmla="*/ 0 h 346"/>
                  <a:gd name="T2" fmla="*/ 10 w 1799"/>
                  <a:gd name="T3" fmla="*/ 182 h 346"/>
                  <a:gd name="T4" fmla="*/ 2036 w 1799"/>
                  <a:gd name="T5" fmla="*/ 394 h 346"/>
                  <a:gd name="T6" fmla="*/ 2051 w 1799"/>
                  <a:gd name="T7" fmla="*/ 215 h 346"/>
                  <a:gd name="T8" fmla="*/ 0 w 1799"/>
                  <a:gd name="T9" fmla="*/ 0 h 3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99"/>
                  <a:gd name="T16" fmla="*/ 0 h 346"/>
                  <a:gd name="T17" fmla="*/ 1799 w 1799"/>
                  <a:gd name="T18" fmla="*/ 346 h 3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99" h="346">
                    <a:moveTo>
                      <a:pt x="0" y="0"/>
                    </a:moveTo>
                    <a:lnTo>
                      <a:pt x="8" y="160"/>
                    </a:lnTo>
                    <a:lnTo>
                      <a:pt x="1786" y="346"/>
                    </a:lnTo>
                    <a:lnTo>
                      <a:pt x="1799" y="189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pct20">
                <a:fgClr>
                  <a:srgbClr val="CC6600"/>
                </a:fgClr>
                <a:bgClr>
                  <a:srgbClr val="FFFFCC"/>
                </a:bgClr>
              </a:patt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9" name="Freeform 158"/>
              <p:cNvSpPr>
                <a:spLocks/>
              </p:cNvSpPr>
              <p:nvPr/>
            </p:nvSpPr>
            <p:spPr bwMode="auto">
              <a:xfrm>
                <a:off x="3413" y="1728"/>
                <a:ext cx="385" cy="831"/>
              </a:xfrm>
              <a:custGeom>
                <a:avLst/>
                <a:gdLst>
                  <a:gd name="T0" fmla="*/ 92 w 361"/>
                  <a:gd name="T1" fmla="*/ 0 h 778"/>
                  <a:gd name="T2" fmla="*/ 0 w 361"/>
                  <a:gd name="T3" fmla="*/ 875 h 778"/>
                  <a:gd name="T4" fmla="*/ 126 w 361"/>
                  <a:gd name="T5" fmla="*/ 888 h 778"/>
                  <a:gd name="T6" fmla="*/ 155 w 361"/>
                  <a:gd name="T7" fmla="*/ 631 h 778"/>
                  <a:gd name="T8" fmla="*/ 411 w 361"/>
                  <a:gd name="T9" fmla="*/ 657 h 778"/>
                  <a:gd name="T10" fmla="*/ 374 w 361"/>
                  <a:gd name="T11" fmla="*/ 523 h 778"/>
                  <a:gd name="T12" fmla="*/ 296 w 361"/>
                  <a:gd name="T13" fmla="*/ 516 h 778"/>
                  <a:gd name="T14" fmla="*/ 347 w 361"/>
                  <a:gd name="T15" fmla="*/ 27 h 778"/>
                  <a:gd name="T16" fmla="*/ 92 w 361"/>
                  <a:gd name="T17" fmla="*/ 0 h 7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61"/>
                  <a:gd name="T28" fmla="*/ 0 h 778"/>
                  <a:gd name="T29" fmla="*/ 361 w 361"/>
                  <a:gd name="T30" fmla="*/ 778 h 7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61" h="778">
                    <a:moveTo>
                      <a:pt x="81" y="0"/>
                    </a:moveTo>
                    <a:lnTo>
                      <a:pt x="0" y="767"/>
                    </a:lnTo>
                    <a:lnTo>
                      <a:pt x="111" y="778"/>
                    </a:lnTo>
                    <a:lnTo>
                      <a:pt x="136" y="553"/>
                    </a:lnTo>
                    <a:lnTo>
                      <a:pt x="361" y="576"/>
                    </a:lnTo>
                    <a:lnTo>
                      <a:pt x="329" y="459"/>
                    </a:lnTo>
                    <a:lnTo>
                      <a:pt x="261" y="452"/>
                    </a:lnTo>
                    <a:lnTo>
                      <a:pt x="305" y="23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CC"/>
              </a:solidFill>
              <a:ln w="6350" cap="sq" cmpd="sng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60" name="Freeform 159" descr="10%"/>
              <p:cNvSpPr>
                <a:spLocks/>
              </p:cNvSpPr>
              <p:nvPr/>
            </p:nvSpPr>
            <p:spPr bwMode="auto">
              <a:xfrm>
                <a:off x="1529" y="1743"/>
                <a:ext cx="1945" cy="369"/>
              </a:xfrm>
              <a:custGeom>
                <a:avLst/>
                <a:gdLst>
                  <a:gd name="T0" fmla="*/ 21 w 1821"/>
                  <a:gd name="T1" fmla="*/ 0 h 345"/>
                  <a:gd name="T2" fmla="*/ 0 w 1821"/>
                  <a:gd name="T3" fmla="*/ 178 h 345"/>
                  <a:gd name="T4" fmla="*/ 2059 w 1821"/>
                  <a:gd name="T5" fmla="*/ 395 h 345"/>
                  <a:gd name="T6" fmla="*/ 2077 w 1821"/>
                  <a:gd name="T7" fmla="*/ 215 h 345"/>
                  <a:gd name="T8" fmla="*/ 21 w 1821"/>
                  <a:gd name="T9" fmla="*/ 0 h 3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1"/>
                  <a:gd name="T16" fmla="*/ 0 h 345"/>
                  <a:gd name="T17" fmla="*/ 1821 w 1821"/>
                  <a:gd name="T18" fmla="*/ 345 h 3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1" h="345">
                    <a:moveTo>
                      <a:pt x="19" y="0"/>
                    </a:moveTo>
                    <a:lnTo>
                      <a:pt x="0" y="155"/>
                    </a:lnTo>
                    <a:lnTo>
                      <a:pt x="1805" y="345"/>
                    </a:lnTo>
                    <a:lnTo>
                      <a:pt x="1821" y="188"/>
                    </a:lnTo>
                    <a:lnTo>
                      <a:pt x="19" y="0"/>
                    </a:lnTo>
                    <a:close/>
                  </a:path>
                </a:pathLst>
              </a:custGeom>
              <a:pattFill prst="pct10">
                <a:fgClr>
                  <a:srgbClr val="CC6600"/>
                </a:fgClr>
                <a:bgClr>
                  <a:srgbClr val="FFFFCC"/>
                </a:bgClr>
              </a:patt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61" name="Freeform 160"/>
              <p:cNvSpPr>
                <a:spLocks/>
              </p:cNvSpPr>
              <p:nvPr/>
            </p:nvSpPr>
            <p:spPr bwMode="auto">
              <a:xfrm>
                <a:off x="1123" y="1362"/>
                <a:ext cx="2376" cy="945"/>
              </a:xfrm>
              <a:custGeom>
                <a:avLst/>
                <a:gdLst>
                  <a:gd name="T0" fmla="*/ 415 w 2224"/>
                  <a:gd name="T1" fmla="*/ 170 h 885"/>
                  <a:gd name="T2" fmla="*/ 415 w 2224"/>
                  <a:gd name="T3" fmla="*/ 0 h 885"/>
                  <a:gd name="T4" fmla="*/ 0 w 2224"/>
                  <a:gd name="T5" fmla="*/ 0 h 885"/>
                  <a:gd name="T6" fmla="*/ 0 w 2224"/>
                  <a:gd name="T7" fmla="*/ 747 h 885"/>
                  <a:gd name="T8" fmla="*/ 2472 w 2224"/>
                  <a:gd name="T9" fmla="*/ 1009 h 885"/>
                  <a:gd name="T10" fmla="*/ 2538 w 2224"/>
                  <a:gd name="T11" fmla="*/ 391 h 885"/>
                  <a:gd name="T12" fmla="*/ 415 w 2224"/>
                  <a:gd name="T13" fmla="*/ 170 h 88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224"/>
                  <a:gd name="T22" fmla="*/ 0 h 885"/>
                  <a:gd name="T23" fmla="*/ 2224 w 2224"/>
                  <a:gd name="T24" fmla="*/ 885 h 88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224" h="885">
                    <a:moveTo>
                      <a:pt x="363" y="149"/>
                    </a:moveTo>
                    <a:lnTo>
                      <a:pt x="363" y="0"/>
                    </a:lnTo>
                    <a:lnTo>
                      <a:pt x="0" y="0"/>
                    </a:lnTo>
                    <a:lnTo>
                      <a:pt x="0" y="656"/>
                    </a:lnTo>
                    <a:lnTo>
                      <a:pt x="2166" y="885"/>
                    </a:lnTo>
                    <a:lnTo>
                      <a:pt x="2224" y="343"/>
                    </a:lnTo>
                    <a:lnTo>
                      <a:pt x="363" y="149"/>
                    </a:lnTo>
                    <a:close/>
                  </a:path>
                </a:pathLst>
              </a:custGeom>
              <a:noFill/>
              <a:ln w="6350" cap="sq" cmpd="sng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62" name="Rectangle 161"/>
              <p:cNvSpPr>
                <a:spLocks noChangeArrowheads="1"/>
              </p:cNvSpPr>
              <p:nvPr/>
            </p:nvSpPr>
            <p:spPr bwMode="auto">
              <a:xfrm>
                <a:off x="1197" y="1337"/>
                <a:ext cx="292" cy="27"/>
              </a:xfrm>
              <a:prstGeom prst="rect">
                <a:avLst/>
              </a:prstGeom>
              <a:gradFill rotWithShape="0">
                <a:gsLst>
                  <a:gs pos="0">
                    <a:srgbClr val="656565"/>
                  </a:gs>
                  <a:gs pos="50000">
                    <a:srgbClr val="999999"/>
                  </a:gs>
                  <a:gs pos="100000">
                    <a:srgbClr val="656565"/>
                  </a:gs>
                </a:gsLst>
                <a:lin ang="0" scaled="1"/>
              </a:gra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3" name="Rectangle 162"/>
              <p:cNvSpPr>
                <a:spLocks noChangeArrowheads="1"/>
              </p:cNvSpPr>
              <p:nvPr/>
            </p:nvSpPr>
            <p:spPr bwMode="auto">
              <a:xfrm>
                <a:off x="1197" y="1118"/>
                <a:ext cx="292" cy="102"/>
              </a:xfrm>
              <a:prstGeom prst="rect">
                <a:avLst/>
              </a:prstGeom>
              <a:gradFill rotWithShape="0">
                <a:gsLst>
                  <a:gs pos="0">
                    <a:srgbClr val="656565"/>
                  </a:gs>
                  <a:gs pos="50000">
                    <a:srgbClr val="999999"/>
                  </a:gs>
                  <a:gs pos="100000">
                    <a:srgbClr val="656565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4" name="Freeform 163"/>
              <p:cNvSpPr>
                <a:spLocks/>
              </p:cNvSpPr>
              <p:nvPr/>
            </p:nvSpPr>
            <p:spPr bwMode="auto">
              <a:xfrm>
                <a:off x="1196" y="1216"/>
                <a:ext cx="297" cy="121"/>
              </a:xfrm>
              <a:custGeom>
                <a:avLst/>
                <a:gdLst>
                  <a:gd name="T0" fmla="*/ 313 w 278"/>
                  <a:gd name="T1" fmla="*/ 128 h 114"/>
                  <a:gd name="T2" fmla="*/ 317 w 278"/>
                  <a:gd name="T3" fmla="*/ 114 h 114"/>
                  <a:gd name="T4" fmla="*/ 312 w 278"/>
                  <a:gd name="T5" fmla="*/ 97 h 114"/>
                  <a:gd name="T6" fmla="*/ 306 w 278"/>
                  <a:gd name="T7" fmla="*/ 85 h 114"/>
                  <a:gd name="T8" fmla="*/ 306 w 278"/>
                  <a:gd name="T9" fmla="*/ 82 h 114"/>
                  <a:gd name="T10" fmla="*/ 308 w 278"/>
                  <a:gd name="T11" fmla="*/ 82 h 114"/>
                  <a:gd name="T12" fmla="*/ 311 w 278"/>
                  <a:gd name="T13" fmla="*/ 69 h 114"/>
                  <a:gd name="T14" fmla="*/ 311 w 278"/>
                  <a:gd name="T15" fmla="*/ 63 h 114"/>
                  <a:gd name="T16" fmla="*/ 308 w 278"/>
                  <a:gd name="T17" fmla="*/ 61 h 114"/>
                  <a:gd name="T18" fmla="*/ 311 w 278"/>
                  <a:gd name="T19" fmla="*/ 29 h 114"/>
                  <a:gd name="T20" fmla="*/ 317 w 278"/>
                  <a:gd name="T21" fmla="*/ 16 h 114"/>
                  <a:gd name="T22" fmla="*/ 313 w 278"/>
                  <a:gd name="T23" fmla="*/ 0 h 114"/>
                  <a:gd name="T24" fmla="*/ 1 w 278"/>
                  <a:gd name="T25" fmla="*/ 0 h 114"/>
                  <a:gd name="T26" fmla="*/ 0 w 278"/>
                  <a:gd name="T27" fmla="*/ 22 h 114"/>
                  <a:gd name="T28" fmla="*/ 3 w 278"/>
                  <a:gd name="T29" fmla="*/ 29 h 114"/>
                  <a:gd name="T30" fmla="*/ 5 w 278"/>
                  <a:gd name="T31" fmla="*/ 45 h 114"/>
                  <a:gd name="T32" fmla="*/ 1 w 278"/>
                  <a:gd name="T33" fmla="*/ 52 h 114"/>
                  <a:gd name="T34" fmla="*/ 0 w 278"/>
                  <a:gd name="T35" fmla="*/ 69 h 114"/>
                  <a:gd name="T36" fmla="*/ 6 w 278"/>
                  <a:gd name="T37" fmla="*/ 80 h 114"/>
                  <a:gd name="T38" fmla="*/ 2 w 278"/>
                  <a:gd name="T39" fmla="*/ 96 h 114"/>
                  <a:gd name="T40" fmla="*/ 5 w 278"/>
                  <a:gd name="T41" fmla="*/ 114 h 114"/>
                  <a:gd name="T42" fmla="*/ 1 w 278"/>
                  <a:gd name="T43" fmla="*/ 128 h 114"/>
                  <a:gd name="T44" fmla="*/ 313 w 278"/>
                  <a:gd name="T45" fmla="*/ 128 h 11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78"/>
                  <a:gd name="T70" fmla="*/ 0 h 114"/>
                  <a:gd name="T71" fmla="*/ 278 w 278"/>
                  <a:gd name="T72" fmla="*/ 114 h 114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78" h="114">
                    <a:moveTo>
                      <a:pt x="274" y="114"/>
                    </a:moveTo>
                    <a:lnTo>
                      <a:pt x="278" y="101"/>
                    </a:lnTo>
                    <a:lnTo>
                      <a:pt x="273" y="86"/>
                    </a:lnTo>
                    <a:lnTo>
                      <a:pt x="268" y="75"/>
                    </a:lnTo>
                    <a:lnTo>
                      <a:pt x="268" y="73"/>
                    </a:lnTo>
                    <a:lnTo>
                      <a:pt x="270" y="73"/>
                    </a:lnTo>
                    <a:lnTo>
                      <a:pt x="272" y="61"/>
                    </a:lnTo>
                    <a:lnTo>
                      <a:pt x="272" y="56"/>
                    </a:lnTo>
                    <a:lnTo>
                      <a:pt x="270" y="54"/>
                    </a:lnTo>
                    <a:lnTo>
                      <a:pt x="272" y="25"/>
                    </a:lnTo>
                    <a:lnTo>
                      <a:pt x="278" y="14"/>
                    </a:lnTo>
                    <a:lnTo>
                      <a:pt x="274" y="0"/>
                    </a:lnTo>
                    <a:lnTo>
                      <a:pt x="1" y="0"/>
                    </a:lnTo>
                    <a:lnTo>
                      <a:pt x="0" y="20"/>
                    </a:lnTo>
                    <a:lnTo>
                      <a:pt x="3" y="25"/>
                    </a:lnTo>
                    <a:lnTo>
                      <a:pt x="5" y="40"/>
                    </a:lnTo>
                    <a:lnTo>
                      <a:pt x="1" y="46"/>
                    </a:lnTo>
                    <a:lnTo>
                      <a:pt x="0" y="61"/>
                    </a:lnTo>
                    <a:lnTo>
                      <a:pt x="6" y="71"/>
                    </a:lnTo>
                    <a:lnTo>
                      <a:pt x="2" y="85"/>
                    </a:lnTo>
                    <a:lnTo>
                      <a:pt x="5" y="101"/>
                    </a:lnTo>
                    <a:lnTo>
                      <a:pt x="1" y="114"/>
                    </a:lnTo>
                    <a:lnTo>
                      <a:pt x="274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6A6A6A"/>
                  </a:gs>
                  <a:gs pos="50000">
                    <a:srgbClr val="E6E6E6"/>
                  </a:gs>
                  <a:gs pos="100000">
                    <a:srgbClr val="6A6A6A"/>
                  </a:gs>
                </a:gsLst>
                <a:lin ang="0" scaled="1"/>
              </a:gradFill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65" name="Freeform 164"/>
              <p:cNvSpPr>
                <a:spLocks/>
              </p:cNvSpPr>
              <p:nvPr/>
            </p:nvSpPr>
            <p:spPr bwMode="auto">
              <a:xfrm>
                <a:off x="1123" y="1118"/>
                <a:ext cx="363" cy="146"/>
              </a:xfrm>
              <a:custGeom>
                <a:avLst/>
                <a:gdLst>
                  <a:gd name="T0" fmla="*/ 388 w 340"/>
                  <a:gd name="T1" fmla="*/ 0 h 137"/>
                  <a:gd name="T2" fmla="*/ 0 w 340"/>
                  <a:gd name="T3" fmla="*/ 0 h 137"/>
                  <a:gd name="T4" fmla="*/ 0 w 340"/>
                  <a:gd name="T5" fmla="*/ 156 h 137"/>
                  <a:gd name="T6" fmla="*/ 0 60000 65536"/>
                  <a:gd name="T7" fmla="*/ 0 60000 65536"/>
                  <a:gd name="T8" fmla="*/ 0 60000 65536"/>
                  <a:gd name="T9" fmla="*/ 0 w 340"/>
                  <a:gd name="T10" fmla="*/ 0 h 137"/>
                  <a:gd name="T11" fmla="*/ 340 w 340"/>
                  <a:gd name="T12" fmla="*/ 137 h 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0" h="137">
                    <a:moveTo>
                      <a:pt x="340" y="0"/>
                    </a:moveTo>
                    <a:lnTo>
                      <a:pt x="0" y="0"/>
                    </a:lnTo>
                    <a:lnTo>
                      <a:pt x="0" y="137"/>
                    </a:lnTo>
                  </a:path>
                </a:pathLst>
              </a:custGeom>
              <a:noFill/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66" name="Rectangle 165"/>
              <p:cNvSpPr>
                <a:spLocks noChangeArrowheads="1"/>
              </p:cNvSpPr>
              <p:nvPr/>
            </p:nvSpPr>
            <p:spPr bwMode="auto">
              <a:xfrm>
                <a:off x="1267" y="1046"/>
                <a:ext cx="149" cy="246"/>
              </a:xfrm>
              <a:prstGeom prst="rect">
                <a:avLst/>
              </a:prstGeom>
              <a:gradFill rotWithShape="0">
                <a:gsLst>
                  <a:gs pos="0">
                    <a:schemeClr val="bg2">
                      <a:gamma/>
                      <a:shade val="56078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56078"/>
                      <a:invGamma/>
                    </a:schemeClr>
                  </a:gs>
                </a:gsLst>
                <a:lin ang="0" scaled="1"/>
              </a:gra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67" name="Freeform 166"/>
              <p:cNvSpPr>
                <a:spLocks/>
              </p:cNvSpPr>
              <p:nvPr/>
            </p:nvSpPr>
            <p:spPr bwMode="auto">
              <a:xfrm>
                <a:off x="1123" y="1118"/>
                <a:ext cx="437" cy="146"/>
              </a:xfrm>
              <a:custGeom>
                <a:avLst/>
                <a:gdLst>
                  <a:gd name="T0" fmla="*/ 467 w 409"/>
                  <a:gd name="T1" fmla="*/ 0 h 137"/>
                  <a:gd name="T2" fmla="*/ 0 w 409"/>
                  <a:gd name="T3" fmla="*/ 0 h 137"/>
                  <a:gd name="T4" fmla="*/ 0 w 409"/>
                  <a:gd name="T5" fmla="*/ 156 h 137"/>
                  <a:gd name="T6" fmla="*/ 0 60000 65536"/>
                  <a:gd name="T7" fmla="*/ 0 60000 65536"/>
                  <a:gd name="T8" fmla="*/ 0 60000 65536"/>
                  <a:gd name="T9" fmla="*/ 0 w 409"/>
                  <a:gd name="T10" fmla="*/ 0 h 137"/>
                  <a:gd name="T11" fmla="*/ 409 w 409"/>
                  <a:gd name="T12" fmla="*/ 137 h 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09" h="137">
                    <a:moveTo>
                      <a:pt x="409" y="0"/>
                    </a:moveTo>
                    <a:lnTo>
                      <a:pt x="0" y="0"/>
                    </a:lnTo>
                    <a:lnTo>
                      <a:pt x="0" y="137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68" name="Freeform 167"/>
              <p:cNvSpPr>
                <a:spLocks/>
              </p:cNvSpPr>
              <p:nvPr/>
            </p:nvSpPr>
            <p:spPr bwMode="auto">
              <a:xfrm>
                <a:off x="3579" y="1933"/>
                <a:ext cx="139" cy="205"/>
              </a:xfrm>
              <a:custGeom>
                <a:avLst/>
                <a:gdLst>
                  <a:gd name="T0" fmla="*/ 19 w 130"/>
                  <a:gd name="T1" fmla="*/ 0 h 192"/>
                  <a:gd name="T2" fmla="*/ 0 w 130"/>
                  <a:gd name="T3" fmla="*/ 206 h 192"/>
                  <a:gd name="T4" fmla="*/ 127 w 130"/>
                  <a:gd name="T5" fmla="*/ 219 h 192"/>
                  <a:gd name="T6" fmla="*/ 149 w 130"/>
                  <a:gd name="T7" fmla="*/ 14 h 192"/>
                  <a:gd name="T8" fmla="*/ 19 w 130"/>
                  <a:gd name="T9" fmla="*/ 0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"/>
                  <a:gd name="T16" fmla="*/ 0 h 192"/>
                  <a:gd name="T17" fmla="*/ 130 w 130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" h="192">
                    <a:moveTo>
                      <a:pt x="17" y="0"/>
                    </a:moveTo>
                    <a:lnTo>
                      <a:pt x="0" y="181"/>
                    </a:lnTo>
                    <a:lnTo>
                      <a:pt x="111" y="192"/>
                    </a:lnTo>
                    <a:lnTo>
                      <a:pt x="130" y="12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FFE9"/>
              </a:solidFill>
              <a:ln w="6350" cap="sq" cmpd="sng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69" name="Freeform 168"/>
              <p:cNvSpPr>
                <a:spLocks/>
              </p:cNvSpPr>
              <p:nvPr/>
            </p:nvSpPr>
            <p:spPr bwMode="auto">
              <a:xfrm>
                <a:off x="1525" y="1717"/>
                <a:ext cx="25" cy="26"/>
              </a:xfrm>
              <a:custGeom>
                <a:avLst/>
                <a:gdLst>
                  <a:gd name="T0" fmla="*/ 27 w 23"/>
                  <a:gd name="T1" fmla="*/ 2 h 25"/>
                  <a:gd name="T2" fmla="*/ 25 w 23"/>
                  <a:gd name="T3" fmla="*/ 27 h 25"/>
                  <a:gd name="T4" fmla="*/ 0 w 23"/>
                  <a:gd name="T5" fmla="*/ 0 h 25"/>
                  <a:gd name="T6" fmla="*/ 27 w 23"/>
                  <a:gd name="T7" fmla="*/ 2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"/>
                  <a:gd name="T13" fmla="*/ 0 h 25"/>
                  <a:gd name="T14" fmla="*/ 23 w 23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" h="25">
                    <a:moveTo>
                      <a:pt x="23" y="2"/>
                    </a:moveTo>
                    <a:lnTo>
                      <a:pt x="21" y="25"/>
                    </a:lnTo>
                    <a:lnTo>
                      <a:pt x="0" y="0"/>
                    </a:lnTo>
                    <a:lnTo>
                      <a:pt x="23" y="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70" name="Freeform 169"/>
              <p:cNvSpPr>
                <a:spLocks/>
              </p:cNvSpPr>
              <p:nvPr/>
            </p:nvSpPr>
            <p:spPr bwMode="auto">
              <a:xfrm>
                <a:off x="1486" y="1339"/>
                <a:ext cx="2252" cy="872"/>
              </a:xfrm>
              <a:custGeom>
                <a:avLst/>
                <a:gdLst>
                  <a:gd name="T0" fmla="*/ 0 w 2108"/>
                  <a:gd name="T1" fmla="*/ 0 h 816"/>
                  <a:gd name="T2" fmla="*/ 0 w 2108"/>
                  <a:gd name="T3" fmla="*/ 24 h 816"/>
                  <a:gd name="T4" fmla="*/ 27 w 2108"/>
                  <a:gd name="T5" fmla="*/ 24 h 816"/>
                  <a:gd name="T6" fmla="*/ 27 w 2108"/>
                  <a:gd name="T7" fmla="*/ 194 h 816"/>
                  <a:gd name="T8" fmla="*/ 2406 w 2108"/>
                  <a:gd name="T9" fmla="*/ 442 h 816"/>
                  <a:gd name="T10" fmla="*/ 2356 w 2108"/>
                  <a:gd name="T11" fmla="*/ 932 h 8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08"/>
                  <a:gd name="T19" fmla="*/ 0 h 816"/>
                  <a:gd name="T20" fmla="*/ 2108 w 2108"/>
                  <a:gd name="T21" fmla="*/ 816 h 8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08" h="816">
                    <a:moveTo>
                      <a:pt x="0" y="0"/>
                    </a:moveTo>
                    <a:lnTo>
                      <a:pt x="0" y="21"/>
                    </a:lnTo>
                    <a:lnTo>
                      <a:pt x="23" y="21"/>
                    </a:lnTo>
                    <a:lnTo>
                      <a:pt x="23" y="170"/>
                    </a:lnTo>
                    <a:lnTo>
                      <a:pt x="2108" y="387"/>
                    </a:lnTo>
                    <a:lnTo>
                      <a:pt x="2064" y="816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71" name="Line 170"/>
              <p:cNvSpPr>
                <a:spLocks noChangeShapeType="1"/>
              </p:cNvSpPr>
              <p:nvPr/>
            </p:nvSpPr>
            <p:spPr bwMode="auto">
              <a:xfrm flipV="1">
                <a:off x="1486" y="1118"/>
                <a:ext cx="0" cy="94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72" name="Line 171"/>
              <p:cNvSpPr>
                <a:spLocks noChangeShapeType="1"/>
              </p:cNvSpPr>
              <p:nvPr/>
            </p:nvSpPr>
            <p:spPr bwMode="auto">
              <a:xfrm>
                <a:off x="1511" y="1505"/>
                <a:ext cx="1" cy="121"/>
              </a:xfrm>
              <a:prstGeom prst="line">
                <a:avLst/>
              </a:prstGeom>
              <a:noFill/>
              <a:ln w="28575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73" name="Rectangle 172"/>
              <p:cNvSpPr>
                <a:spLocks noChangeArrowheads="1"/>
              </p:cNvSpPr>
              <p:nvPr/>
            </p:nvSpPr>
            <p:spPr bwMode="auto">
              <a:xfrm>
                <a:off x="1197" y="1118"/>
                <a:ext cx="292" cy="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4" name="Line 173"/>
              <p:cNvSpPr>
                <a:spLocks noChangeShapeType="1"/>
              </p:cNvSpPr>
              <p:nvPr/>
            </p:nvSpPr>
            <p:spPr bwMode="auto">
              <a:xfrm flipV="1">
                <a:off x="1197" y="1118"/>
                <a:ext cx="1" cy="97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75" name="Freeform 174" descr="Große Schachfelder"/>
              <p:cNvSpPr>
                <a:spLocks/>
              </p:cNvSpPr>
              <p:nvPr/>
            </p:nvSpPr>
            <p:spPr bwMode="auto">
              <a:xfrm>
                <a:off x="1660" y="1715"/>
                <a:ext cx="2040" cy="423"/>
              </a:xfrm>
              <a:custGeom>
                <a:avLst/>
                <a:gdLst>
                  <a:gd name="T0" fmla="*/ 1 w 1910"/>
                  <a:gd name="T1" fmla="*/ 0 h 397"/>
                  <a:gd name="T2" fmla="*/ 0 w 1910"/>
                  <a:gd name="T3" fmla="*/ 27 h 397"/>
                  <a:gd name="T4" fmla="*/ 1943 w 1910"/>
                  <a:gd name="T5" fmla="*/ 221 h 397"/>
                  <a:gd name="T6" fmla="*/ 1939 w 1910"/>
                  <a:gd name="T7" fmla="*/ 244 h 397"/>
                  <a:gd name="T8" fmla="*/ 2050 w 1910"/>
                  <a:gd name="T9" fmla="*/ 438 h 397"/>
                  <a:gd name="T10" fmla="*/ 2177 w 1910"/>
                  <a:gd name="T11" fmla="*/ 451 h 397"/>
                  <a:gd name="T12" fmla="*/ 2179 w 1910"/>
                  <a:gd name="T13" fmla="*/ 408 h 397"/>
                  <a:gd name="T14" fmla="*/ 2056 w 1910"/>
                  <a:gd name="T15" fmla="*/ 403 h 397"/>
                  <a:gd name="T16" fmla="*/ 1979 w 1910"/>
                  <a:gd name="T17" fmla="*/ 265 h 397"/>
                  <a:gd name="T18" fmla="*/ 1972 w 1910"/>
                  <a:gd name="T19" fmla="*/ 211 h 397"/>
                  <a:gd name="T20" fmla="*/ 1951 w 1910"/>
                  <a:gd name="T21" fmla="*/ 197 h 397"/>
                  <a:gd name="T22" fmla="*/ 1 w 1910"/>
                  <a:gd name="T23" fmla="*/ 0 h 39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10"/>
                  <a:gd name="T37" fmla="*/ 0 h 397"/>
                  <a:gd name="T38" fmla="*/ 1910 w 1910"/>
                  <a:gd name="T39" fmla="*/ 397 h 39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10" h="397">
                    <a:moveTo>
                      <a:pt x="1" y="0"/>
                    </a:moveTo>
                    <a:lnTo>
                      <a:pt x="0" y="23"/>
                    </a:lnTo>
                    <a:lnTo>
                      <a:pt x="1703" y="194"/>
                    </a:lnTo>
                    <a:lnTo>
                      <a:pt x="1699" y="215"/>
                    </a:lnTo>
                    <a:lnTo>
                      <a:pt x="1797" y="386"/>
                    </a:lnTo>
                    <a:lnTo>
                      <a:pt x="1908" y="397"/>
                    </a:lnTo>
                    <a:lnTo>
                      <a:pt x="1910" y="359"/>
                    </a:lnTo>
                    <a:lnTo>
                      <a:pt x="1802" y="355"/>
                    </a:lnTo>
                    <a:lnTo>
                      <a:pt x="1735" y="234"/>
                    </a:lnTo>
                    <a:lnTo>
                      <a:pt x="1728" y="186"/>
                    </a:lnTo>
                    <a:lnTo>
                      <a:pt x="1711" y="174"/>
                    </a:lnTo>
                    <a:lnTo>
                      <a:pt x="1" y="0"/>
                    </a:lnTo>
                    <a:close/>
                  </a:path>
                </a:pathLst>
              </a:custGeom>
              <a:pattFill prst="lgCheck">
                <a:fgClr>
                  <a:srgbClr val="669900"/>
                </a:fgClr>
                <a:bgClr>
                  <a:srgbClr val="FF99FF"/>
                </a:bgClr>
              </a:patt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76" name="Freeform 175"/>
              <p:cNvSpPr>
                <a:spLocks/>
              </p:cNvSpPr>
              <p:nvPr/>
            </p:nvSpPr>
            <p:spPr bwMode="auto">
              <a:xfrm>
                <a:off x="3474" y="1944"/>
                <a:ext cx="224" cy="194"/>
              </a:xfrm>
              <a:custGeom>
                <a:avLst/>
                <a:gdLst>
                  <a:gd name="T0" fmla="*/ 0 w 209"/>
                  <a:gd name="T1" fmla="*/ 0 h 182"/>
                  <a:gd name="T2" fmla="*/ 113 w 209"/>
                  <a:gd name="T3" fmla="*/ 194 h 182"/>
                  <a:gd name="T4" fmla="*/ 240 w 209"/>
                  <a:gd name="T5" fmla="*/ 207 h 182"/>
                  <a:gd name="T6" fmla="*/ 0 60000 65536"/>
                  <a:gd name="T7" fmla="*/ 0 60000 65536"/>
                  <a:gd name="T8" fmla="*/ 0 60000 65536"/>
                  <a:gd name="T9" fmla="*/ 0 w 209"/>
                  <a:gd name="T10" fmla="*/ 0 h 182"/>
                  <a:gd name="T11" fmla="*/ 209 w 209"/>
                  <a:gd name="T12" fmla="*/ 182 h 1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" h="182">
                    <a:moveTo>
                      <a:pt x="0" y="0"/>
                    </a:moveTo>
                    <a:lnTo>
                      <a:pt x="98" y="171"/>
                    </a:lnTo>
                    <a:lnTo>
                      <a:pt x="209" y="182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77" name="Freeform 176"/>
              <p:cNvSpPr>
                <a:spLocks/>
              </p:cNvSpPr>
              <p:nvPr/>
            </p:nvSpPr>
            <p:spPr bwMode="auto">
              <a:xfrm>
                <a:off x="1293" y="1458"/>
                <a:ext cx="218" cy="47"/>
              </a:xfrm>
              <a:custGeom>
                <a:avLst/>
                <a:gdLst>
                  <a:gd name="T0" fmla="*/ 233 w 204"/>
                  <a:gd name="T1" fmla="*/ 0 h 44"/>
                  <a:gd name="T2" fmla="*/ 0 w 204"/>
                  <a:gd name="T3" fmla="*/ 0 h 44"/>
                  <a:gd name="T4" fmla="*/ 0 w 204"/>
                  <a:gd name="T5" fmla="*/ 27 h 44"/>
                  <a:gd name="T6" fmla="*/ 233 w 204"/>
                  <a:gd name="T7" fmla="*/ 50 h 44"/>
                  <a:gd name="T8" fmla="*/ 233 w 204"/>
                  <a:gd name="T9" fmla="*/ 0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4"/>
                  <a:gd name="T16" fmla="*/ 0 h 44"/>
                  <a:gd name="T17" fmla="*/ 204 w 204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4" h="44">
                    <a:moveTo>
                      <a:pt x="204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204" y="44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292929"/>
              </a:solidFill>
              <a:ln w="635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78" name="Line 177"/>
              <p:cNvSpPr>
                <a:spLocks noChangeShapeType="1"/>
              </p:cNvSpPr>
              <p:nvPr/>
            </p:nvSpPr>
            <p:spPr bwMode="auto">
              <a:xfrm flipH="1" flipV="1">
                <a:off x="1269" y="1070"/>
                <a:ext cx="74" cy="218"/>
              </a:xfrm>
              <a:prstGeom prst="line">
                <a:avLst/>
              </a:prstGeom>
              <a:noFill/>
              <a:ln w="1905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79" name="Group 178"/>
              <p:cNvGrpSpPr>
                <a:grpSpLocks/>
              </p:cNvGrpSpPr>
              <p:nvPr/>
            </p:nvGrpSpPr>
            <p:grpSpPr bwMode="auto">
              <a:xfrm>
                <a:off x="1269" y="1051"/>
                <a:ext cx="146" cy="237"/>
                <a:chOff x="1778" y="1330"/>
                <a:chExt cx="137" cy="227"/>
              </a:xfrm>
            </p:grpSpPr>
            <p:sp>
              <p:nvSpPr>
                <p:cNvPr id="329" name="Line 179"/>
                <p:cNvSpPr>
                  <a:spLocks noChangeShapeType="1"/>
                </p:cNvSpPr>
                <p:nvPr/>
              </p:nvSpPr>
              <p:spPr bwMode="auto">
                <a:xfrm>
                  <a:off x="1914" y="1330"/>
                  <a:ext cx="1" cy="227"/>
                </a:xfrm>
                <a:prstGeom prst="line">
                  <a:avLst/>
                </a:prstGeom>
                <a:noFill/>
                <a:ln w="19050" cap="sq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30" name="Line 180"/>
                <p:cNvSpPr>
                  <a:spLocks noChangeShapeType="1"/>
                </p:cNvSpPr>
                <p:nvPr/>
              </p:nvSpPr>
              <p:spPr bwMode="auto">
                <a:xfrm>
                  <a:off x="1778" y="1330"/>
                  <a:ext cx="1" cy="227"/>
                </a:xfrm>
                <a:prstGeom prst="line">
                  <a:avLst/>
                </a:prstGeom>
                <a:noFill/>
                <a:ln w="19050" cap="sq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180" name="Freeform 181"/>
              <p:cNvSpPr>
                <a:spLocks/>
              </p:cNvSpPr>
              <p:nvPr/>
            </p:nvSpPr>
            <p:spPr bwMode="auto">
              <a:xfrm>
                <a:off x="1123" y="1338"/>
                <a:ext cx="73" cy="20"/>
              </a:xfrm>
              <a:custGeom>
                <a:avLst/>
                <a:gdLst>
                  <a:gd name="T0" fmla="*/ 0 w 69"/>
                  <a:gd name="T1" fmla="*/ 21 h 19"/>
                  <a:gd name="T2" fmla="*/ 77 w 69"/>
                  <a:gd name="T3" fmla="*/ 21 h 19"/>
                  <a:gd name="T4" fmla="*/ 77 w 69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69"/>
                  <a:gd name="T10" fmla="*/ 0 h 19"/>
                  <a:gd name="T11" fmla="*/ 69 w 69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9" h="19">
                    <a:moveTo>
                      <a:pt x="0" y="19"/>
                    </a:moveTo>
                    <a:lnTo>
                      <a:pt x="69" y="19"/>
                    </a:lnTo>
                    <a:lnTo>
                      <a:pt x="69" y="0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1" name="Line 182"/>
              <p:cNvSpPr>
                <a:spLocks noChangeShapeType="1"/>
              </p:cNvSpPr>
              <p:nvPr/>
            </p:nvSpPr>
            <p:spPr bwMode="auto">
              <a:xfrm flipH="1">
                <a:off x="1492" y="1567"/>
                <a:ext cx="0" cy="97"/>
              </a:xfrm>
              <a:prstGeom prst="line">
                <a:avLst/>
              </a:prstGeom>
              <a:noFill/>
              <a:ln w="28575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82" name="Freeform 183" descr="Kleines Konfetti"/>
              <p:cNvSpPr>
                <a:spLocks/>
              </p:cNvSpPr>
              <p:nvPr/>
            </p:nvSpPr>
            <p:spPr bwMode="auto">
              <a:xfrm>
                <a:off x="1538" y="2078"/>
                <a:ext cx="1963" cy="479"/>
              </a:xfrm>
              <a:custGeom>
                <a:avLst/>
                <a:gdLst>
                  <a:gd name="T0" fmla="*/ 0 w 1838"/>
                  <a:gd name="T1" fmla="*/ 0 h 448"/>
                  <a:gd name="T2" fmla="*/ 0 w 1838"/>
                  <a:gd name="T3" fmla="*/ 30 h 448"/>
                  <a:gd name="T4" fmla="*/ 2028 w 1838"/>
                  <a:gd name="T5" fmla="*/ 243 h 448"/>
                  <a:gd name="T6" fmla="*/ 2026 w 1838"/>
                  <a:gd name="T7" fmla="*/ 503 h 448"/>
                  <a:gd name="T8" fmla="*/ 2097 w 1838"/>
                  <a:gd name="T9" fmla="*/ 512 h 448"/>
                  <a:gd name="T10" fmla="*/ 2063 w 1838"/>
                  <a:gd name="T11" fmla="*/ 237 h 448"/>
                  <a:gd name="T12" fmla="*/ 2044 w 1838"/>
                  <a:gd name="T13" fmla="*/ 214 h 448"/>
                  <a:gd name="T14" fmla="*/ 0 w 1838"/>
                  <a:gd name="T15" fmla="*/ 0 h 4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38"/>
                  <a:gd name="T25" fmla="*/ 0 h 448"/>
                  <a:gd name="T26" fmla="*/ 1838 w 1838"/>
                  <a:gd name="T27" fmla="*/ 448 h 4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38" h="448">
                    <a:moveTo>
                      <a:pt x="0" y="0"/>
                    </a:moveTo>
                    <a:lnTo>
                      <a:pt x="0" y="26"/>
                    </a:lnTo>
                    <a:lnTo>
                      <a:pt x="1778" y="212"/>
                    </a:lnTo>
                    <a:lnTo>
                      <a:pt x="1776" y="440"/>
                    </a:lnTo>
                    <a:lnTo>
                      <a:pt x="1838" y="448"/>
                    </a:lnTo>
                    <a:lnTo>
                      <a:pt x="1809" y="208"/>
                    </a:lnTo>
                    <a:lnTo>
                      <a:pt x="1792" y="187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smConfetti">
                <a:fgClr>
                  <a:srgbClr val="996633"/>
                </a:fgClr>
                <a:bgClr>
                  <a:srgbClr val="FF99FF"/>
                </a:bgClr>
              </a:patt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83" name="AutoShape 184" descr="Kleines Konfetti"/>
              <p:cNvSpPr>
                <a:spLocks noChangeArrowheads="1"/>
              </p:cNvSpPr>
              <p:nvPr/>
            </p:nvSpPr>
            <p:spPr bwMode="auto">
              <a:xfrm>
                <a:off x="3420" y="2579"/>
                <a:ext cx="93" cy="589"/>
              </a:xfrm>
              <a:prstGeom prst="downArrow">
                <a:avLst>
                  <a:gd name="adj1" fmla="val 31037"/>
                  <a:gd name="adj2" fmla="val 116961"/>
                </a:avLst>
              </a:prstGeom>
              <a:pattFill prst="smConfetti">
                <a:fgClr>
                  <a:srgbClr val="996633"/>
                </a:fgClr>
                <a:bgClr>
                  <a:srgbClr val="FF99FF"/>
                </a:bgClr>
              </a:pattFill>
              <a:ln w="63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84" name="Freeform 185" descr="Großes Konfetti"/>
              <p:cNvSpPr>
                <a:spLocks/>
              </p:cNvSpPr>
              <p:nvPr/>
            </p:nvSpPr>
            <p:spPr bwMode="auto">
              <a:xfrm>
                <a:off x="1166" y="1046"/>
                <a:ext cx="2632" cy="1298"/>
              </a:xfrm>
              <a:custGeom>
                <a:avLst/>
                <a:gdLst>
                  <a:gd name="T0" fmla="*/ 21 w 2464"/>
                  <a:gd name="T1" fmla="*/ 679 h 1215"/>
                  <a:gd name="T2" fmla="*/ 6 w 2464"/>
                  <a:gd name="T3" fmla="*/ 677 h 1215"/>
                  <a:gd name="T4" fmla="*/ 2 w 2464"/>
                  <a:gd name="T5" fmla="*/ 659 h 1215"/>
                  <a:gd name="T6" fmla="*/ 29 w 2464"/>
                  <a:gd name="T7" fmla="*/ 612 h 1215"/>
                  <a:gd name="T8" fmla="*/ 40 w 2464"/>
                  <a:gd name="T9" fmla="*/ 569 h 1215"/>
                  <a:gd name="T10" fmla="*/ 50 w 2464"/>
                  <a:gd name="T11" fmla="*/ 517 h 1215"/>
                  <a:gd name="T12" fmla="*/ 60 w 2464"/>
                  <a:gd name="T13" fmla="*/ 467 h 1215"/>
                  <a:gd name="T14" fmla="*/ 66 w 2464"/>
                  <a:gd name="T15" fmla="*/ 436 h 1215"/>
                  <a:gd name="T16" fmla="*/ 105 w 2464"/>
                  <a:gd name="T17" fmla="*/ 395 h 1215"/>
                  <a:gd name="T18" fmla="*/ 136 w 2464"/>
                  <a:gd name="T19" fmla="*/ 388 h 1215"/>
                  <a:gd name="T20" fmla="*/ 173 w 2464"/>
                  <a:gd name="T21" fmla="*/ 372 h 1215"/>
                  <a:gd name="T22" fmla="*/ 188 w 2464"/>
                  <a:gd name="T23" fmla="*/ 338 h 1215"/>
                  <a:gd name="T24" fmla="*/ 110 w 2464"/>
                  <a:gd name="T25" fmla="*/ 27 h 1215"/>
                  <a:gd name="T26" fmla="*/ 265 w 2464"/>
                  <a:gd name="T27" fmla="*/ 0 h 1215"/>
                  <a:gd name="T28" fmla="*/ 269 w 2464"/>
                  <a:gd name="T29" fmla="*/ 331 h 1215"/>
                  <a:gd name="T30" fmla="*/ 298 w 2464"/>
                  <a:gd name="T31" fmla="*/ 357 h 1215"/>
                  <a:gd name="T32" fmla="*/ 329 w 2464"/>
                  <a:gd name="T33" fmla="*/ 364 h 1215"/>
                  <a:gd name="T34" fmla="*/ 352 w 2464"/>
                  <a:gd name="T35" fmla="*/ 386 h 1215"/>
                  <a:gd name="T36" fmla="*/ 369 w 2464"/>
                  <a:gd name="T37" fmla="*/ 440 h 1215"/>
                  <a:gd name="T38" fmla="*/ 136 w 2464"/>
                  <a:gd name="T39" fmla="*/ 467 h 1215"/>
                  <a:gd name="T40" fmla="*/ 147 w 2464"/>
                  <a:gd name="T41" fmla="*/ 486 h 1215"/>
                  <a:gd name="T42" fmla="*/ 198 w 2464"/>
                  <a:gd name="T43" fmla="*/ 511 h 1215"/>
                  <a:gd name="T44" fmla="*/ 217 w 2464"/>
                  <a:gd name="T45" fmla="*/ 515 h 1215"/>
                  <a:gd name="T46" fmla="*/ 279 w 2464"/>
                  <a:gd name="T47" fmla="*/ 523 h 1215"/>
                  <a:gd name="T48" fmla="*/ 319 w 2464"/>
                  <a:gd name="T49" fmla="*/ 548 h 1215"/>
                  <a:gd name="T50" fmla="*/ 342 w 2464"/>
                  <a:gd name="T51" fmla="*/ 583 h 1215"/>
                  <a:gd name="T52" fmla="*/ 348 w 2464"/>
                  <a:gd name="T53" fmla="*/ 624 h 1215"/>
                  <a:gd name="T54" fmla="*/ 1233 w 2464"/>
                  <a:gd name="T55" fmla="*/ 826 h 1215"/>
                  <a:gd name="T56" fmla="*/ 2465 w 2464"/>
                  <a:gd name="T57" fmla="*/ 1086 h 1215"/>
                  <a:gd name="T58" fmla="*/ 2794 w 2464"/>
                  <a:gd name="T59" fmla="*/ 1332 h 1215"/>
                  <a:gd name="T60" fmla="*/ 2555 w 2464"/>
                  <a:gd name="T61" fmla="*/ 1360 h 1215"/>
                  <a:gd name="T62" fmla="*/ 2447 w 2464"/>
                  <a:gd name="T63" fmla="*/ 1141 h 1215"/>
                  <a:gd name="T64" fmla="*/ 414 w 2464"/>
                  <a:gd name="T65" fmla="*/ 719 h 12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464"/>
                  <a:gd name="T100" fmla="*/ 0 h 1215"/>
                  <a:gd name="T101" fmla="*/ 2464 w 2464"/>
                  <a:gd name="T102" fmla="*/ 1215 h 12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464" h="1215">
                    <a:moveTo>
                      <a:pt x="363" y="630"/>
                    </a:moveTo>
                    <a:lnTo>
                      <a:pt x="19" y="595"/>
                    </a:lnTo>
                    <a:lnTo>
                      <a:pt x="12" y="595"/>
                    </a:lnTo>
                    <a:lnTo>
                      <a:pt x="6" y="593"/>
                    </a:lnTo>
                    <a:lnTo>
                      <a:pt x="0" y="588"/>
                    </a:lnTo>
                    <a:lnTo>
                      <a:pt x="2" y="578"/>
                    </a:lnTo>
                    <a:lnTo>
                      <a:pt x="8" y="566"/>
                    </a:lnTo>
                    <a:lnTo>
                      <a:pt x="25" y="536"/>
                    </a:lnTo>
                    <a:lnTo>
                      <a:pt x="33" y="518"/>
                    </a:lnTo>
                    <a:lnTo>
                      <a:pt x="35" y="499"/>
                    </a:lnTo>
                    <a:lnTo>
                      <a:pt x="36" y="474"/>
                    </a:lnTo>
                    <a:lnTo>
                      <a:pt x="44" y="453"/>
                    </a:lnTo>
                    <a:lnTo>
                      <a:pt x="50" y="434"/>
                    </a:lnTo>
                    <a:lnTo>
                      <a:pt x="52" y="409"/>
                    </a:lnTo>
                    <a:lnTo>
                      <a:pt x="54" y="396"/>
                    </a:lnTo>
                    <a:lnTo>
                      <a:pt x="58" y="382"/>
                    </a:lnTo>
                    <a:lnTo>
                      <a:pt x="71" y="361"/>
                    </a:lnTo>
                    <a:lnTo>
                      <a:pt x="92" y="346"/>
                    </a:lnTo>
                    <a:lnTo>
                      <a:pt x="106" y="342"/>
                    </a:lnTo>
                    <a:lnTo>
                      <a:pt x="119" y="340"/>
                    </a:lnTo>
                    <a:lnTo>
                      <a:pt x="136" y="336"/>
                    </a:lnTo>
                    <a:lnTo>
                      <a:pt x="152" y="326"/>
                    </a:lnTo>
                    <a:lnTo>
                      <a:pt x="161" y="313"/>
                    </a:lnTo>
                    <a:lnTo>
                      <a:pt x="165" y="296"/>
                    </a:lnTo>
                    <a:lnTo>
                      <a:pt x="165" y="225"/>
                    </a:lnTo>
                    <a:lnTo>
                      <a:pt x="96" y="23"/>
                    </a:lnTo>
                    <a:lnTo>
                      <a:pt x="96" y="0"/>
                    </a:lnTo>
                    <a:lnTo>
                      <a:pt x="232" y="0"/>
                    </a:lnTo>
                    <a:lnTo>
                      <a:pt x="232" y="273"/>
                    </a:lnTo>
                    <a:lnTo>
                      <a:pt x="236" y="290"/>
                    </a:lnTo>
                    <a:lnTo>
                      <a:pt x="246" y="303"/>
                    </a:lnTo>
                    <a:lnTo>
                      <a:pt x="261" y="313"/>
                    </a:lnTo>
                    <a:lnTo>
                      <a:pt x="278" y="317"/>
                    </a:lnTo>
                    <a:lnTo>
                      <a:pt x="288" y="319"/>
                    </a:lnTo>
                    <a:lnTo>
                      <a:pt x="296" y="323"/>
                    </a:lnTo>
                    <a:lnTo>
                      <a:pt x="309" y="338"/>
                    </a:lnTo>
                    <a:lnTo>
                      <a:pt x="319" y="359"/>
                    </a:lnTo>
                    <a:lnTo>
                      <a:pt x="323" y="386"/>
                    </a:lnTo>
                    <a:lnTo>
                      <a:pt x="119" y="386"/>
                    </a:lnTo>
                    <a:lnTo>
                      <a:pt x="119" y="409"/>
                    </a:lnTo>
                    <a:lnTo>
                      <a:pt x="121" y="419"/>
                    </a:lnTo>
                    <a:lnTo>
                      <a:pt x="129" y="426"/>
                    </a:lnTo>
                    <a:lnTo>
                      <a:pt x="150" y="440"/>
                    </a:lnTo>
                    <a:lnTo>
                      <a:pt x="173" y="447"/>
                    </a:lnTo>
                    <a:lnTo>
                      <a:pt x="182" y="451"/>
                    </a:lnTo>
                    <a:lnTo>
                      <a:pt x="190" y="451"/>
                    </a:lnTo>
                    <a:lnTo>
                      <a:pt x="219" y="453"/>
                    </a:lnTo>
                    <a:lnTo>
                      <a:pt x="244" y="459"/>
                    </a:lnTo>
                    <a:lnTo>
                      <a:pt x="265" y="469"/>
                    </a:lnTo>
                    <a:lnTo>
                      <a:pt x="280" y="480"/>
                    </a:lnTo>
                    <a:lnTo>
                      <a:pt x="292" y="495"/>
                    </a:lnTo>
                    <a:lnTo>
                      <a:pt x="300" y="511"/>
                    </a:lnTo>
                    <a:lnTo>
                      <a:pt x="303" y="528"/>
                    </a:lnTo>
                    <a:lnTo>
                      <a:pt x="305" y="547"/>
                    </a:lnTo>
                    <a:lnTo>
                      <a:pt x="305" y="584"/>
                    </a:lnTo>
                    <a:lnTo>
                      <a:pt x="1080" y="724"/>
                    </a:lnTo>
                    <a:lnTo>
                      <a:pt x="1617" y="893"/>
                    </a:lnTo>
                    <a:lnTo>
                      <a:pt x="2161" y="952"/>
                    </a:lnTo>
                    <a:lnTo>
                      <a:pt x="2297" y="1156"/>
                    </a:lnTo>
                    <a:lnTo>
                      <a:pt x="2449" y="1167"/>
                    </a:lnTo>
                    <a:lnTo>
                      <a:pt x="2464" y="1215"/>
                    </a:lnTo>
                    <a:lnTo>
                      <a:pt x="2239" y="1192"/>
                    </a:lnTo>
                    <a:lnTo>
                      <a:pt x="2143" y="1023"/>
                    </a:lnTo>
                    <a:lnTo>
                      <a:pt x="2145" y="1000"/>
                    </a:lnTo>
                    <a:lnTo>
                      <a:pt x="342" y="810"/>
                    </a:lnTo>
                    <a:lnTo>
                      <a:pt x="363" y="630"/>
                    </a:lnTo>
                    <a:close/>
                  </a:path>
                </a:pathLst>
              </a:custGeom>
              <a:pattFill prst="lgConfetti">
                <a:fgClr>
                  <a:srgbClr val="996600"/>
                </a:fgClr>
                <a:bgClr>
                  <a:srgbClr val="FFCC99"/>
                </a:bgClr>
              </a:patt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85" name="Group 186"/>
              <p:cNvGrpSpPr>
                <a:grpSpLocks/>
              </p:cNvGrpSpPr>
              <p:nvPr/>
            </p:nvGrpSpPr>
            <p:grpSpPr bwMode="auto">
              <a:xfrm>
                <a:off x="1088" y="1839"/>
                <a:ext cx="2369" cy="298"/>
                <a:chOff x="1609" y="2073"/>
                <a:chExt cx="2218" cy="279"/>
              </a:xfrm>
            </p:grpSpPr>
            <p:sp>
              <p:nvSpPr>
                <p:cNvPr id="240" name="Freeform 187"/>
                <p:cNvSpPr>
                  <a:spLocks/>
                </p:cNvSpPr>
                <p:nvPr/>
              </p:nvSpPr>
              <p:spPr bwMode="auto">
                <a:xfrm>
                  <a:off x="1642" y="2077"/>
                  <a:ext cx="382" cy="63"/>
                </a:xfrm>
                <a:custGeom>
                  <a:avLst/>
                  <a:gdLst>
                    <a:gd name="T0" fmla="*/ 0 w 382"/>
                    <a:gd name="T1" fmla="*/ 0 h 63"/>
                    <a:gd name="T2" fmla="*/ 0 w 382"/>
                    <a:gd name="T3" fmla="*/ 23 h 63"/>
                    <a:gd name="T4" fmla="*/ 380 w 382"/>
                    <a:gd name="T5" fmla="*/ 63 h 63"/>
                    <a:gd name="T6" fmla="*/ 382 w 382"/>
                    <a:gd name="T7" fmla="*/ 40 h 63"/>
                    <a:gd name="T8" fmla="*/ 0 w 382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2"/>
                    <a:gd name="T16" fmla="*/ 0 h 63"/>
                    <a:gd name="T17" fmla="*/ 382 w 382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2" h="63">
                      <a:moveTo>
                        <a:pt x="0" y="0"/>
                      </a:moveTo>
                      <a:lnTo>
                        <a:pt x="0" y="23"/>
                      </a:lnTo>
                      <a:lnTo>
                        <a:pt x="380" y="63"/>
                      </a:lnTo>
                      <a:lnTo>
                        <a:pt x="382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3175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1" name="Freeform 188"/>
                <p:cNvSpPr>
                  <a:spLocks/>
                </p:cNvSpPr>
                <p:nvPr/>
              </p:nvSpPr>
              <p:spPr bwMode="auto">
                <a:xfrm>
                  <a:off x="1642" y="2100"/>
                  <a:ext cx="380" cy="63"/>
                </a:xfrm>
                <a:custGeom>
                  <a:avLst/>
                  <a:gdLst>
                    <a:gd name="T0" fmla="*/ 0 w 380"/>
                    <a:gd name="T1" fmla="*/ 0 h 63"/>
                    <a:gd name="T2" fmla="*/ 0 w 380"/>
                    <a:gd name="T3" fmla="*/ 23 h 63"/>
                    <a:gd name="T4" fmla="*/ 378 w 380"/>
                    <a:gd name="T5" fmla="*/ 63 h 63"/>
                    <a:gd name="T6" fmla="*/ 380 w 380"/>
                    <a:gd name="T7" fmla="*/ 40 h 63"/>
                    <a:gd name="T8" fmla="*/ 0 w 380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0"/>
                    <a:gd name="T16" fmla="*/ 0 h 63"/>
                    <a:gd name="T17" fmla="*/ 380 w 380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0" h="63">
                      <a:moveTo>
                        <a:pt x="0" y="0"/>
                      </a:moveTo>
                      <a:lnTo>
                        <a:pt x="0" y="23"/>
                      </a:lnTo>
                      <a:lnTo>
                        <a:pt x="378" y="63"/>
                      </a:lnTo>
                      <a:lnTo>
                        <a:pt x="38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3175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2" name="Freeform 189"/>
                <p:cNvSpPr>
                  <a:spLocks/>
                </p:cNvSpPr>
                <p:nvPr/>
              </p:nvSpPr>
              <p:spPr bwMode="auto">
                <a:xfrm>
                  <a:off x="1609" y="2073"/>
                  <a:ext cx="33" cy="37"/>
                </a:xfrm>
                <a:custGeom>
                  <a:avLst/>
                  <a:gdLst>
                    <a:gd name="T0" fmla="*/ 33 w 33"/>
                    <a:gd name="T1" fmla="*/ 4 h 37"/>
                    <a:gd name="T2" fmla="*/ 33 w 33"/>
                    <a:gd name="T3" fmla="*/ 37 h 37"/>
                    <a:gd name="T4" fmla="*/ 0 w 33"/>
                    <a:gd name="T5" fmla="*/ 0 h 37"/>
                    <a:gd name="T6" fmla="*/ 33 w 33"/>
                    <a:gd name="T7" fmla="*/ 4 h 3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3"/>
                    <a:gd name="T13" fmla="*/ 0 h 37"/>
                    <a:gd name="T14" fmla="*/ 33 w 33"/>
                    <a:gd name="T15" fmla="*/ 37 h 3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3" h="37">
                      <a:moveTo>
                        <a:pt x="33" y="4"/>
                      </a:moveTo>
                      <a:lnTo>
                        <a:pt x="33" y="37"/>
                      </a:lnTo>
                      <a:lnTo>
                        <a:pt x="0" y="0"/>
                      </a:lnTo>
                      <a:lnTo>
                        <a:pt x="33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sq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3" name="Line 190"/>
                <p:cNvSpPr>
                  <a:spLocks noChangeShapeType="1"/>
                </p:cNvSpPr>
                <p:nvPr/>
              </p:nvSpPr>
              <p:spPr bwMode="auto">
                <a:xfrm flipH="1" flipV="1">
                  <a:off x="1648" y="2103"/>
                  <a:ext cx="369" cy="40"/>
                </a:xfrm>
                <a:prstGeom prst="line">
                  <a:avLst/>
                </a:prstGeom>
                <a:noFill/>
                <a:ln w="28575" cap="sq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244" name="Group 191"/>
                <p:cNvGrpSpPr>
                  <a:grpSpLocks/>
                </p:cNvGrpSpPr>
                <p:nvPr/>
              </p:nvGrpSpPr>
              <p:grpSpPr bwMode="auto">
                <a:xfrm>
                  <a:off x="1999" y="2138"/>
                  <a:ext cx="1828" cy="214"/>
                  <a:chOff x="1999" y="2138"/>
                  <a:chExt cx="1828" cy="214"/>
                </a:xfrm>
              </p:grpSpPr>
              <p:sp>
                <p:nvSpPr>
                  <p:cNvPr id="245" name="Freeform 192"/>
                  <p:cNvSpPr>
                    <a:spLocks/>
                  </p:cNvSpPr>
                  <p:nvPr/>
                </p:nvSpPr>
                <p:spPr bwMode="auto">
                  <a:xfrm>
                    <a:off x="2020" y="2139"/>
                    <a:ext cx="1807" cy="212"/>
                  </a:xfrm>
                  <a:custGeom>
                    <a:avLst/>
                    <a:gdLst>
                      <a:gd name="T0" fmla="*/ 2 w 1807"/>
                      <a:gd name="T1" fmla="*/ 0 h 212"/>
                      <a:gd name="T2" fmla="*/ 0 w 1807"/>
                      <a:gd name="T3" fmla="*/ 23 h 212"/>
                      <a:gd name="T4" fmla="*/ 1805 w 1807"/>
                      <a:gd name="T5" fmla="*/ 212 h 212"/>
                      <a:gd name="T6" fmla="*/ 1807 w 1807"/>
                      <a:gd name="T7" fmla="*/ 190 h 212"/>
                      <a:gd name="T8" fmla="*/ 2 w 1807"/>
                      <a:gd name="T9" fmla="*/ 0 h 2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807"/>
                      <a:gd name="T16" fmla="*/ 0 h 212"/>
                      <a:gd name="T17" fmla="*/ 1807 w 1807"/>
                      <a:gd name="T18" fmla="*/ 212 h 21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807" h="212">
                        <a:moveTo>
                          <a:pt x="2" y="0"/>
                        </a:moveTo>
                        <a:lnTo>
                          <a:pt x="0" y="23"/>
                        </a:lnTo>
                        <a:lnTo>
                          <a:pt x="1805" y="212"/>
                        </a:lnTo>
                        <a:lnTo>
                          <a:pt x="1807" y="190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FFFF99"/>
                  </a:solidFill>
                  <a:ln w="9525" cap="sq" cmpd="sng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246" name="Group 193"/>
                  <p:cNvGrpSpPr>
                    <a:grpSpLocks/>
                  </p:cNvGrpSpPr>
                  <p:nvPr/>
                </p:nvGrpSpPr>
                <p:grpSpPr bwMode="auto">
                  <a:xfrm>
                    <a:off x="1999" y="2138"/>
                    <a:ext cx="1828" cy="214"/>
                    <a:chOff x="1999" y="2138"/>
                    <a:chExt cx="1828" cy="214"/>
                  </a:xfrm>
                </p:grpSpPr>
                <p:sp>
                  <p:nvSpPr>
                    <p:cNvPr id="247" name="Freeform 194"/>
                    <p:cNvSpPr>
                      <a:spLocks/>
                    </p:cNvSpPr>
                    <p:nvPr/>
                  </p:nvSpPr>
                  <p:spPr bwMode="auto">
                    <a:xfrm>
                      <a:off x="1999" y="2138"/>
                      <a:ext cx="23" cy="25"/>
                    </a:xfrm>
                    <a:custGeom>
                      <a:avLst/>
                      <a:gdLst>
                        <a:gd name="T0" fmla="*/ 23 w 23"/>
                        <a:gd name="T1" fmla="*/ 2 h 25"/>
                        <a:gd name="T2" fmla="*/ 21 w 23"/>
                        <a:gd name="T3" fmla="*/ 25 h 25"/>
                        <a:gd name="T4" fmla="*/ 0 w 23"/>
                        <a:gd name="T5" fmla="*/ 0 h 25"/>
                        <a:gd name="T6" fmla="*/ 23 w 23"/>
                        <a:gd name="T7" fmla="*/ 2 h 25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3"/>
                        <a:gd name="T13" fmla="*/ 0 h 25"/>
                        <a:gd name="T14" fmla="*/ 23 w 23"/>
                        <a:gd name="T15" fmla="*/ 25 h 25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3" h="25">
                          <a:moveTo>
                            <a:pt x="23" y="2"/>
                          </a:moveTo>
                          <a:lnTo>
                            <a:pt x="21" y="25"/>
                          </a:lnTo>
                          <a:lnTo>
                            <a:pt x="0" y="0"/>
                          </a:lnTo>
                          <a:lnTo>
                            <a:pt x="23" y="2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19050" cap="sq" cmpd="sng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48" name="Line 19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110" y="2150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49" name="Line 19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01" y="2160"/>
                      <a:ext cx="1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50" name="Line 19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91" y="2169"/>
                      <a:ext cx="2" cy="21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51" name="Line 19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81" y="2179"/>
                      <a:ext cx="2" cy="21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52" name="Line 1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71" y="2188"/>
                      <a:ext cx="2" cy="21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53" name="Line 2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2" y="2198"/>
                      <a:ext cx="2" cy="21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54" name="Line 2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52" y="2206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55" name="Line 20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42" y="2215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56" name="Line 20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32" y="2225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57" name="Line 2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23" y="2234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58" name="Line 20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13" y="2244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59" name="Line 2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03" y="2254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60" name="Line 2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94" y="2263"/>
                      <a:ext cx="1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61" name="Line 20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84" y="2273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62" name="Line 2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374" y="2282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63" name="Line 21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464" y="2292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64" name="Line 21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55" y="2302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65" name="Line 21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45" y="2311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66" name="Line 21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735" y="2321"/>
                      <a:ext cx="2" cy="21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67" name="Line 21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20" y="2140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68" name="Line 21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825" y="2330"/>
                      <a:ext cx="2" cy="22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69" name="Line 21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154" y="2154"/>
                      <a:ext cx="4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70" name="Line 21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45" y="2163"/>
                      <a:ext cx="4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71" name="Line 21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35" y="2173"/>
                      <a:ext cx="4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72" name="Line 21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25" y="2183"/>
                      <a:ext cx="4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73" name="Line 22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16" y="2192"/>
                      <a:ext cx="3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74" name="Line 22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06" y="2202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75" name="Line 22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96" y="2211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76" name="Line 22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86" y="2221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77" name="Line 22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7" y="2231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78" name="Line 22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67" y="2240"/>
                      <a:ext cx="2" cy="21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79" name="Line 22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57" y="2250"/>
                      <a:ext cx="2" cy="21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80" name="Line 22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47" y="2259"/>
                      <a:ext cx="2" cy="21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81" name="Line 22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38" y="2269"/>
                      <a:ext cx="2" cy="21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82" name="Line 22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328" y="2279"/>
                      <a:ext cx="2" cy="21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83" name="Line 23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418" y="2286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84" name="Line 23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09" y="2296"/>
                      <a:ext cx="1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85" name="Line 2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99" y="2305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86" name="Line 23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89" y="2315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87" name="Line 23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779" y="2325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88" name="Line 23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64" y="2144"/>
                      <a:ext cx="4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89" name="Line 23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133" y="2152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90" name="Line 23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24" y="2161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91" name="Line 23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14" y="2171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92" name="Line 23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04" y="2181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93" name="Line 24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94" y="2190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94" name="Line 24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85" y="2200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95" name="Line 24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73" y="2209"/>
                      <a:ext cx="4" cy="22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96" name="Line 24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63" y="2219"/>
                      <a:ext cx="4" cy="21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97" name="Line 24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54" y="2229"/>
                      <a:ext cx="3" cy="21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98" name="Line 24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44" y="2238"/>
                      <a:ext cx="4" cy="21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99" name="Line 24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4" y="2246"/>
                      <a:ext cx="4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00" name="Line 24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24" y="2256"/>
                      <a:ext cx="4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01" name="Line 24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15" y="2265"/>
                      <a:ext cx="3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02" name="Line 24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305" y="2275"/>
                      <a:ext cx="4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03" name="Line 25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395" y="2284"/>
                      <a:ext cx="4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04" name="Line 25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485" y="2294"/>
                      <a:ext cx="4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05" name="Line 25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76" y="2304"/>
                      <a:ext cx="4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06" name="Line 25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66" y="2313"/>
                      <a:ext cx="4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07" name="Line 2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756" y="2323"/>
                      <a:ext cx="4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08" name="Line 2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43" y="2142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09" name="Line 2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178" y="2158"/>
                      <a:ext cx="1" cy="21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10" name="Line 25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8" y="2165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11" name="Line 25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58" y="2175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12" name="Line 25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48" y="2184"/>
                      <a:ext cx="2" cy="24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13" name="Line 26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39" y="2194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14" name="Line 26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29" y="2204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15" name="Line 26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19" y="2213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16" name="Line 26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09" y="2223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17" name="Line 26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00" y="2232"/>
                      <a:ext cx="2" cy="24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18" name="Line 26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90" y="2242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19" name="Line 26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80" y="2252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20" name="Line 26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70" y="2261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21" name="Line 26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61" y="2271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22" name="Line 26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351" y="2280"/>
                      <a:ext cx="2" cy="22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23" name="Line 27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441" y="2290"/>
                      <a:ext cx="2" cy="21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24" name="Line 27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32" y="2300"/>
                      <a:ext cx="1" cy="21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25" name="Line 27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22" y="2309"/>
                      <a:ext cx="2" cy="21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26" name="Line 27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712" y="2317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27" name="Line 27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802" y="2327"/>
                      <a:ext cx="2" cy="23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28" name="Line 2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87" y="2148"/>
                      <a:ext cx="2" cy="21"/>
                    </a:xfrm>
                    <a:prstGeom prst="line">
                      <a:avLst/>
                    </a:prstGeom>
                    <a:noFill/>
                    <a:ln w="19050" cap="sq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</p:grpSp>
          <p:grpSp>
            <p:nvGrpSpPr>
              <p:cNvPr id="186" name="Group 276"/>
              <p:cNvGrpSpPr>
                <a:grpSpLocks/>
              </p:cNvGrpSpPr>
              <p:nvPr/>
            </p:nvGrpSpPr>
            <p:grpSpPr bwMode="auto">
              <a:xfrm>
                <a:off x="1088" y="1645"/>
                <a:ext cx="2394" cy="305"/>
                <a:chOff x="1274" y="1796"/>
                <a:chExt cx="2633" cy="336"/>
              </a:xfrm>
            </p:grpSpPr>
            <p:sp>
              <p:nvSpPr>
                <p:cNvPr id="192" name="Freeform 277"/>
                <p:cNvSpPr>
                  <a:spLocks/>
                </p:cNvSpPr>
                <p:nvPr/>
              </p:nvSpPr>
              <p:spPr bwMode="auto">
                <a:xfrm>
                  <a:off x="1313" y="1828"/>
                  <a:ext cx="469" cy="76"/>
                </a:xfrm>
                <a:custGeom>
                  <a:avLst/>
                  <a:gdLst>
                    <a:gd name="T0" fmla="*/ 0 w 399"/>
                    <a:gd name="T1" fmla="*/ 0 h 65"/>
                    <a:gd name="T2" fmla="*/ 0 w 399"/>
                    <a:gd name="T3" fmla="*/ 32 h 65"/>
                    <a:gd name="T4" fmla="*/ 549 w 399"/>
                    <a:gd name="T5" fmla="*/ 89 h 65"/>
                    <a:gd name="T6" fmla="*/ 551 w 399"/>
                    <a:gd name="T7" fmla="*/ 57 h 65"/>
                    <a:gd name="T8" fmla="*/ 0 w 399"/>
                    <a:gd name="T9" fmla="*/ 0 h 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99"/>
                    <a:gd name="T16" fmla="*/ 0 h 65"/>
                    <a:gd name="T17" fmla="*/ 399 w 399"/>
                    <a:gd name="T18" fmla="*/ 65 h 6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99" h="65">
                      <a:moveTo>
                        <a:pt x="0" y="0"/>
                      </a:moveTo>
                      <a:lnTo>
                        <a:pt x="0" y="23"/>
                      </a:lnTo>
                      <a:lnTo>
                        <a:pt x="397" y="65"/>
                      </a:lnTo>
                      <a:lnTo>
                        <a:pt x="399" y="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3175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93" name="Freeform 278"/>
                <p:cNvSpPr>
                  <a:spLocks/>
                </p:cNvSpPr>
                <p:nvPr/>
              </p:nvSpPr>
              <p:spPr bwMode="auto">
                <a:xfrm>
                  <a:off x="1310" y="1801"/>
                  <a:ext cx="474" cy="76"/>
                </a:xfrm>
                <a:custGeom>
                  <a:avLst/>
                  <a:gdLst>
                    <a:gd name="T0" fmla="*/ 2 w 403"/>
                    <a:gd name="T1" fmla="*/ 0 h 65"/>
                    <a:gd name="T2" fmla="*/ 0 w 403"/>
                    <a:gd name="T3" fmla="*/ 32 h 65"/>
                    <a:gd name="T4" fmla="*/ 555 w 403"/>
                    <a:gd name="T5" fmla="*/ 89 h 65"/>
                    <a:gd name="T6" fmla="*/ 558 w 403"/>
                    <a:gd name="T7" fmla="*/ 57 h 65"/>
                    <a:gd name="T8" fmla="*/ 2 w 403"/>
                    <a:gd name="T9" fmla="*/ 0 h 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3"/>
                    <a:gd name="T16" fmla="*/ 0 h 65"/>
                    <a:gd name="T17" fmla="*/ 403 w 403"/>
                    <a:gd name="T18" fmla="*/ 65 h 6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3" h="65">
                      <a:moveTo>
                        <a:pt x="2" y="0"/>
                      </a:moveTo>
                      <a:lnTo>
                        <a:pt x="0" y="23"/>
                      </a:lnTo>
                      <a:lnTo>
                        <a:pt x="401" y="65"/>
                      </a:lnTo>
                      <a:lnTo>
                        <a:pt x="403" y="4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3175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94" name="Freeform 279"/>
                <p:cNvSpPr>
                  <a:spLocks/>
                </p:cNvSpPr>
                <p:nvPr/>
              </p:nvSpPr>
              <p:spPr bwMode="auto">
                <a:xfrm>
                  <a:off x="1274" y="1796"/>
                  <a:ext cx="39" cy="42"/>
                </a:xfrm>
                <a:custGeom>
                  <a:avLst/>
                  <a:gdLst>
                    <a:gd name="T0" fmla="*/ 46 w 33"/>
                    <a:gd name="T1" fmla="*/ 6 h 36"/>
                    <a:gd name="T2" fmla="*/ 46 w 33"/>
                    <a:gd name="T3" fmla="*/ 49 h 36"/>
                    <a:gd name="T4" fmla="*/ 0 w 33"/>
                    <a:gd name="T5" fmla="*/ 0 h 36"/>
                    <a:gd name="T6" fmla="*/ 46 w 33"/>
                    <a:gd name="T7" fmla="*/ 6 h 3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3"/>
                    <a:gd name="T13" fmla="*/ 0 h 36"/>
                    <a:gd name="T14" fmla="*/ 33 w 33"/>
                    <a:gd name="T15" fmla="*/ 36 h 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3" h="36">
                      <a:moveTo>
                        <a:pt x="33" y="4"/>
                      </a:moveTo>
                      <a:lnTo>
                        <a:pt x="33" y="36"/>
                      </a:lnTo>
                      <a:lnTo>
                        <a:pt x="0" y="0"/>
                      </a:lnTo>
                      <a:lnTo>
                        <a:pt x="33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sq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95" name="Line 280"/>
                <p:cNvSpPr>
                  <a:spLocks noChangeShapeType="1"/>
                </p:cNvSpPr>
                <p:nvPr/>
              </p:nvSpPr>
              <p:spPr bwMode="auto">
                <a:xfrm flipH="1" flipV="1">
                  <a:off x="1316" y="1831"/>
                  <a:ext cx="460" cy="48"/>
                </a:xfrm>
                <a:prstGeom prst="line">
                  <a:avLst/>
                </a:prstGeom>
                <a:noFill/>
                <a:ln w="28575" cap="sq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196" name="Group 281"/>
                <p:cNvGrpSpPr>
                  <a:grpSpLocks/>
                </p:cNvGrpSpPr>
                <p:nvPr/>
              </p:nvGrpSpPr>
              <p:grpSpPr bwMode="auto">
                <a:xfrm rot="345428" flipV="1">
                  <a:off x="1772" y="1884"/>
                  <a:ext cx="2135" cy="248"/>
                  <a:chOff x="1680" y="599"/>
                  <a:chExt cx="4944" cy="574"/>
                </a:xfrm>
              </p:grpSpPr>
              <p:sp>
                <p:nvSpPr>
                  <p:cNvPr id="197" name="Freeform 282"/>
                  <p:cNvSpPr>
                    <a:spLocks/>
                  </p:cNvSpPr>
                  <p:nvPr/>
                </p:nvSpPr>
                <p:spPr bwMode="auto">
                  <a:xfrm rot="-359469">
                    <a:off x="1696" y="599"/>
                    <a:ext cx="4920" cy="574"/>
                  </a:xfrm>
                  <a:custGeom>
                    <a:avLst/>
                    <a:gdLst>
                      <a:gd name="T0" fmla="*/ 14 w 1808"/>
                      <a:gd name="T1" fmla="*/ 0 h 211"/>
                      <a:gd name="T2" fmla="*/ 0 w 1808"/>
                      <a:gd name="T3" fmla="*/ 171 h 211"/>
                      <a:gd name="T4" fmla="*/ 13359 w 1808"/>
                      <a:gd name="T5" fmla="*/ 1561 h 211"/>
                      <a:gd name="T6" fmla="*/ 13388 w 1808"/>
                      <a:gd name="T7" fmla="*/ 1406 h 211"/>
                      <a:gd name="T8" fmla="*/ 14 w 1808"/>
                      <a:gd name="T9" fmla="*/ 0 h 2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808"/>
                      <a:gd name="T16" fmla="*/ 0 h 211"/>
                      <a:gd name="T17" fmla="*/ 1808 w 1808"/>
                      <a:gd name="T18" fmla="*/ 211 h 2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808" h="211">
                        <a:moveTo>
                          <a:pt x="2" y="0"/>
                        </a:moveTo>
                        <a:lnTo>
                          <a:pt x="0" y="23"/>
                        </a:lnTo>
                        <a:lnTo>
                          <a:pt x="1804" y="211"/>
                        </a:lnTo>
                        <a:lnTo>
                          <a:pt x="1808" y="190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FFFF99"/>
                  </a:solidFill>
                  <a:ln w="9525" cap="sq" cmpd="sng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198" name="Group 283"/>
                  <p:cNvGrpSpPr>
                    <a:grpSpLocks/>
                  </p:cNvGrpSpPr>
                  <p:nvPr/>
                </p:nvGrpSpPr>
                <p:grpSpPr bwMode="auto">
                  <a:xfrm>
                    <a:off x="1680" y="864"/>
                    <a:ext cx="4944" cy="48"/>
                    <a:chOff x="2033" y="1726"/>
                    <a:chExt cx="1817" cy="23"/>
                  </a:xfrm>
                </p:grpSpPr>
                <p:sp>
                  <p:nvSpPr>
                    <p:cNvPr id="199" name="Line 284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2124" y="1727"/>
                      <a:ext cx="2" cy="21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0" name="Line 285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2215" y="1727"/>
                      <a:ext cx="2" cy="22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1" name="Line 286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2306" y="1727"/>
                      <a:ext cx="2" cy="19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2" name="Line 287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2396" y="1727"/>
                      <a:ext cx="2" cy="19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3" name="Line 288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2487" y="1727"/>
                      <a:ext cx="1" cy="19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4" name="Line 289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2578" y="1727"/>
                      <a:ext cx="2" cy="21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5" name="Line 290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2668" y="1727"/>
                      <a:ext cx="2" cy="21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6" name="Line 291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2759" y="1727"/>
                      <a:ext cx="2" cy="21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7" name="Line 292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2850" y="1727"/>
                      <a:ext cx="2" cy="21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8" name="Line 293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2941" y="1727"/>
                      <a:ext cx="2" cy="22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9" name="Line 294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3031" y="1727"/>
                      <a:ext cx="2" cy="22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10" name="Line 295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3121" y="1727"/>
                      <a:ext cx="2" cy="21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11" name="Line 296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3213" y="1727"/>
                      <a:ext cx="2" cy="21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12" name="Line 297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3303" y="1727"/>
                      <a:ext cx="2" cy="22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13" name="Line 298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3394" y="1727"/>
                      <a:ext cx="2" cy="21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14" name="Line 299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3483" y="1727"/>
                      <a:ext cx="3" cy="22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15" name="Line 300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3574" y="1727"/>
                      <a:ext cx="4" cy="21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16" name="Line 301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3664" y="1727"/>
                      <a:ext cx="4" cy="21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17" name="Line 302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3754" y="1727"/>
                      <a:ext cx="4" cy="22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18" name="Line 303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2033" y="1727"/>
                      <a:ext cx="2" cy="21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19" name="Line 304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3846" y="1727"/>
                      <a:ext cx="4" cy="19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0" name="Line 305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2078" y="1727"/>
                      <a:ext cx="2" cy="21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1" name="Line 306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2169" y="1727"/>
                      <a:ext cx="2" cy="21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2" name="Line 307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2259" y="1727"/>
                      <a:ext cx="2" cy="21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3" name="Line 308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2350" y="1727"/>
                      <a:ext cx="2" cy="22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4" name="Line 309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2440" y="1727"/>
                      <a:ext cx="2" cy="21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5" name="Line 310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2532" y="1727"/>
                      <a:ext cx="2" cy="21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6" name="Line 311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2622" y="1727"/>
                      <a:ext cx="2" cy="21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7" name="Line 312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2713" y="1727"/>
                      <a:ext cx="2" cy="21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8" name="Line 313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2804" y="1726"/>
                      <a:ext cx="1" cy="21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9" name="Line 314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2894" y="1727"/>
                      <a:ext cx="2" cy="21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30" name="Line 315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2985" y="1727"/>
                      <a:ext cx="2" cy="21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31" name="Line 316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3075" y="1727"/>
                      <a:ext cx="2" cy="20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32" name="Line 317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3167" y="1727"/>
                      <a:ext cx="2" cy="20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33" name="Line 318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3257" y="1727"/>
                      <a:ext cx="2" cy="20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34" name="Line 319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3347" y="1727"/>
                      <a:ext cx="2" cy="19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35" name="Line 320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3438" y="1727"/>
                      <a:ext cx="2" cy="21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36" name="Line 321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3529" y="1727"/>
                      <a:ext cx="2" cy="21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37" name="Line 322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3620" y="1727"/>
                      <a:ext cx="2" cy="21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38" name="Line 323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3710" y="1727"/>
                      <a:ext cx="2" cy="21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39" name="Line 324"/>
                    <p:cNvSpPr>
                      <a:spLocks noChangeShapeType="1"/>
                    </p:cNvSpPr>
                    <p:nvPr/>
                  </p:nvSpPr>
                  <p:spPr bwMode="auto">
                    <a:xfrm rot="21240531" flipH="1">
                      <a:off x="3801" y="1726"/>
                      <a:ext cx="1" cy="21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</p:grpSp>
          <p:grpSp>
            <p:nvGrpSpPr>
              <p:cNvPr id="187" name="Group 325"/>
              <p:cNvGrpSpPr>
                <a:grpSpLocks/>
              </p:cNvGrpSpPr>
              <p:nvPr/>
            </p:nvGrpSpPr>
            <p:grpSpPr bwMode="auto">
              <a:xfrm>
                <a:off x="1123" y="1358"/>
                <a:ext cx="2675" cy="1201"/>
                <a:chOff x="1123" y="1358"/>
                <a:chExt cx="2675" cy="1201"/>
              </a:xfrm>
            </p:grpSpPr>
            <p:sp>
              <p:nvSpPr>
                <p:cNvPr id="189" name="Line 326"/>
                <p:cNvSpPr>
                  <a:spLocks noChangeShapeType="1"/>
                </p:cNvSpPr>
                <p:nvPr/>
              </p:nvSpPr>
              <p:spPr bwMode="auto">
                <a:xfrm flipH="1">
                  <a:off x="3531" y="2319"/>
                  <a:ext cx="27" cy="240"/>
                </a:xfrm>
                <a:prstGeom prst="line">
                  <a:avLst/>
                </a:prstGeom>
                <a:noFill/>
                <a:ln w="19050" cap="sq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90" name="Freeform 327"/>
                <p:cNvSpPr>
                  <a:spLocks/>
                </p:cNvSpPr>
                <p:nvPr/>
              </p:nvSpPr>
              <p:spPr bwMode="auto">
                <a:xfrm>
                  <a:off x="1123" y="1358"/>
                  <a:ext cx="2314" cy="1189"/>
                </a:xfrm>
                <a:custGeom>
                  <a:avLst/>
                  <a:gdLst>
                    <a:gd name="T0" fmla="*/ 0 w 2167"/>
                    <a:gd name="T1" fmla="*/ 0 h 1113"/>
                    <a:gd name="T2" fmla="*/ 1 w 2167"/>
                    <a:gd name="T3" fmla="*/ 752 h 1113"/>
                    <a:gd name="T4" fmla="*/ 2471 w 2167"/>
                    <a:gd name="T5" fmla="*/ 1014 h 1113"/>
                    <a:gd name="T6" fmla="*/ 2444 w 2167"/>
                    <a:gd name="T7" fmla="*/ 1270 h 111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7"/>
                    <a:gd name="T13" fmla="*/ 0 h 1113"/>
                    <a:gd name="T14" fmla="*/ 2167 w 2167"/>
                    <a:gd name="T15" fmla="*/ 1113 h 111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7" h="1113">
                      <a:moveTo>
                        <a:pt x="0" y="0"/>
                      </a:moveTo>
                      <a:lnTo>
                        <a:pt x="1" y="659"/>
                      </a:lnTo>
                      <a:lnTo>
                        <a:pt x="2167" y="888"/>
                      </a:lnTo>
                      <a:lnTo>
                        <a:pt x="2144" y="1113"/>
                      </a:lnTo>
                    </a:path>
                  </a:pathLst>
                </a:custGeom>
                <a:noFill/>
                <a:ln w="19050" cap="sq" cmpd="sng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91" name="Freeform 328"/>
                <p:cNvSpPr>
                  <a:spLocks/>
                </p:cNvSpPr>
                <p:nvPr/>
              </p:nvSpPr>
              <p:spPr bwMode="auto">
                <a:xfrm>
                  <a:off x="3455" y="2137"/>
                  <a:ext cx="343" cy="206"/>
                </a:xfrm>
                <a:custGeom>
                  <a:avLst/>
                  <a:gdLst>
                    <a:gd name="T0" fmla="*/ 0 w 321"/>
                    <a:gd name="T1" fmla="*/ 0 h 193"/>
                    <a:gd name="T2" fmla="*/ 110 w 321"/>
                    <a:gd name="T3" fmla="*/ 193 h 193"/>
                    <a:gd name="T4" fmla="*/ 367 w 321"/>
                    <a:gd name="T5" fmla="*/ 220 h 193"/>
                    <a:gd name="T6" fmla="*/ 0 60000 65536"/>
                    <a:gd name="T7" fmla="*/ 0 60000 65536"/>
                    <a:gd name="T8" fmla="*/ 0 60000 65536"/>
                    <a:gd name="T9" fmla="*/ 0 w 321"/>
                    <a:gd name="T10" fmla="*/ 0 h 193"/>
                    <a:gd name="T11" fmla="*/ 321 w 321"/>
                    <a:gd name="T12" fmla="*/ 193 h 19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21" h="193">
                      <a:moveTo>
                        <a:pt x="0" y="0"/>
                      </a:moveTo>
                      <a:lnTo>
                        <a:pt x="96" y="170"/>
                      </a:lnTo>
                      <a:lnTo>
                        <a:pt x="321" y="193"/>
                      </a:lnTo>
                    </a:path>
                  </a:pathLst>
                </a:custGeom>
                <a:noFill/>
                <a:ln w="19050" cap="sq" cmpd="sng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188" name="AutoShape 329" descr="Große Schachfelder"/>
              <p:cNvSpPr>
                <a:spLocks noChangeArrowheads="1"/>
              </p:cNvSpPr>
              <p:nvPr/>
            </p:nvSpPr>
            <p:spPr bwMode="auto">
              <a:xfrm>
                <a:off x="3599" y="2125"/>
                <a:ext cx="93" cy="1379"/>
              </a:xfrm>
              <a:prstGeom prst="downArrow">
                <a:avLst>
                  <a:gd name="adj1" fmla="val 39787"/>
                  <a:gd name="adj2" fmla="val 103247"/>
                </a:avLst>
              </a:prstGeom>
              <a:pattFill prst="lgCheck">
                <a:fgClr>
                  <a:srgbClr val="669900"/>
                </a:fgClr>
                <a:bgClr>
                  <a:srgbClr val="FF99FF"/>
                </a:bgClr>
              </a:pattFill>
              <a:ln w="63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335" name="Group 330"/>
          <p:cNvGrpSpPr>
            <a:grpSpLocks/>
          </p:cNvGrpSpPr>
          <p:nvPr/>
        </p:nvGrpSpPr>
        <p:grpSpPr bwMode="auto">
          <a:xfrm>
            <a:off x="9982076" y="1102887"/>
            <a:ext cx="1385888" cy="4149725"/>
            <a:chOff x="3606" y="855"/>
            <a:chExt cx="999" cy="2760"/>
          </a:xfrm>
        </p:grpSpPr>
        <p:sp>
          <p:nvSpPr>
            <p:cNvPr id="336" name="Freeform 331"/>
            <p:cNvSpPr>
              <a:spLocks/>
            </p:cNvSpPr>
            <p:nvPr/>
          </p:nvSpPr>
          <p:spPr bwMode="auto">
            <a:xfrm>
              <a:off x="3772" y="1168"/>
              <a:ext cx="166" cy="1597"/>
            </a:xfrm>
            <a:custGeom>
              <a:avLst/>
              <a:gdLst>
                <a:gd name="T0" fmla="*/ 166 w 166"/>
                <a:gd name="T1" fmla="*/ 1597 h 1597"/>
                <a:gd name="T2" fmla="*/ 0 w 166"/>
                <a:gd name="T3" fmla="*/ 1597 h 1597"/>
                <a:gd name="T4" fmla="*/ 2 w 166"/>
                <a:gd name="T5" fmla="*/ 219 h 1597"/>
                <a:gd name="T6" fmla="*/ 77 w 166"/>
                <a:gd name="T7" fmla="*/ 157 h 1597"/>
                <a:gd name="T8" fmla="*/ 50 w 166"/>
                <a:gd name="T9" fmla="*/ 0 h 1597"/>
                <a:gd name="T10" fmla="*/ 119 w 166"/>
                <a:gd name="T11" fmla="*/ 0 h 1597"/>
                <a:gd name="T12" fmla="*/ 121 w 166"/>
                <a:gd name="T13" fmla="*/ 338 h 1597"/>
                <a:gd name="T14" fmla="*/ 166 w 166"/>
                <a:gd name="T15" fmla="*/ 1597 h 159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597"/>
                <a:gd name="T26" fmla="*/ 166 w 166"/>
                <a:gd name="T27" fmla="*/ 1597 h 159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597">
                  <a:moveTo>
                    <a:pt x="166" y="1597"/>
                  </a:moveTo>
                  <a:lnTo>
                    <a:pt x="0" y="1597"/>
                  </a:lnTo>
                  <a:lnTo>
                    <a:pt x="2" y="219"/>
                  </a:lnTo>
                  <a:lnTo>
                    <a:pt x="77" y="157"/>
                  </a:lnTo>
                  <a:lnTo>
                    <a:pt x="50" y="0"/>
                  </a:lnTo>
                  <a:lnTo>
                    <a:pt x="119" y="0"/>
                  </a:lnTo>
                  <a:lnTo>
                    <a:pt x="121" y="338"/>
                  </a:lnTo>
                  <a:lnTo>
                    <a:pt x="166" y="159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FFCC99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337" name="Group 332"/>
            <p:cNvGrpSpPr>
              <a:grpSpLocks/>
            </p:cNvGrpSpPr>
            <p:nvPr/>
          </p:nvGrpSpPr>
          <p:grpSpPr bwMode="auto">
            <a:xfrm>
              <a:off x="3606" y="855"/>
              <a:ext cx="999" cy="2760"/>
              <a:chOff x="3606" y="855"/>
              <a:chExt cx="999" cy="2760"/>
            </a:xfrm>
          </p:grpSpPr>
          <p:sp>
            <p:nvSpPr>
              <p:cNvPr id="340" name="Rectangle 333"/>
              <p:cNvSpPr>
                <a:spLocks noChangeArrowheads="1"/>
              </p:cNvSpPr>
              <p:nvPr/>
            </p:nvSpPr>
            <p:spPr bwMode="auto">
              <a:xfrm>
                <a:off x="4130" y="2767"/>
                <a:ext cx="475" cy="139"/>
              </a:xfrm>
              <a:prstGeom prst="rect">
                <a:avLst/>
              </a:prstGeom>
              <a:gradFill rotWithShape="0">
                <a:gsLst>
                  <a:gs pos="0">
                    <a:schemeClr val="bg2">
                      <a:gamma/>
                      <a:shade val="66275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sz="1600"/>
              </a:p>
            </p:txBody>
          </p:sp>
          <p:grpSp>
            <p:nvGrpSpPr>
              <p:cNvPr id="341" name="Group 334"/>
              <p:cNvGrpSpPr>
                <a:grpSpLocks/>
              </p:cNvGrpSpPr>
              <p:nvPr/>
            </p:nvGrpSpPr>
            <p:grpSpPr bwMode="auto">
              <a:xfrm>
                <a:off x="3606" y="855"/>
                <a:ext cx="628" cy="2760"/>
                <a:chOff x="3606" y="855"/>
                <a:chExt cx="628" cy="2760"/>
              </a:xfrm>
            </p:grpSpPr>
            <p:grpSp>
              <p:nvGrpSpPr>
                <p:cNvPr id="342" name="Group 335"/>
                <p:cNvGrpSpPr>
                  <a:grpSpLocks/>
                </p:cNvGrpSpPr>
                <p:nvPr/>
              </p:nvGrpSpPr>
              <p:grpSpPr bwMode="auto">
                <a:xfrm>
                  <a:off x="3675" y="2767"/>
                  <a:ext cx="436" cy="505"/>
                  <a:chOff x="3669" y="2819"/>
                  <a:chExt cx="436" cy="505"/>
                </a:xfrm>
              </p:grpSpPr>
              <p:sp>
                <p:nvSpPr>
                  <p:cNvPr id="384" name="Freeform 336"/>
                  <p:cNvSpPr>
                    <a:spLocks/>
                  </p:cNvSpPr>
                  <p:nvPr/>
                </p:nvSpPr>
                <p:spPr bwMode="auto">
                  <a:xfrm>
                    <a:off x="3694" y="2819"/>
                    <a:ext cx="386" cy="484"/>
                  </a:xfrm>
                  <a:custGeom>
                    <a:avLst/>
                    <a:gdLst>
                      <a:gd name="T0" fmla="*/ 0 w 363"/>
                      <a:gd name="T1" fmla="*/ 0 h 453"/>
                      <a:gd name="T2" fmla="*/ 137 w 363"/>
                      <a:gd name="T3" fmla="*/ 489 h 453"/>
                      <a:gd name="T4" fmla="*/ 137 w 363"/>
                      <a:gd name="T5" fmla="*/ 517 h 453"/>
                      <a:gd name="T6" fmla="*/ 300 w 363"/>
                      <a:gd name="T7" fmla="*/ 517 h 453"/>
                      <a:gd name="T8" fmla="*/ 300 w 363"/>
                      <a:gd name="T9" fmla="*/ 489 h 453"/>
                      <a:gd name="T10" fmla="*/ 410 w 363"/>
                      <a:gd name="T11" fmla="*/ 0 h 453"/>
                      <a:gd name="T12" fmla="*/ 0 w 363"/>
                      <a:gd name="T13" fmla="*/ 0 h 45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363"/>
                      <a:gd name="T22" fmla="*/ 0 h 453"/>
                      <a:gd name="T23" fmla="*/ 363 w 363"/>
                      <a:gd name="T24" fmla="*/ 453 h 453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363" h="453">
                        <a:moveTo>
                          <a:pt x="0" y="0"/>
                        </a:moveTo>
                        <a:lnTo>
                          <a:pt x="121" y="429"/>
                        </a:lnTo>
                        <a:lnTo>
                          <a:pt x="121" y="453"/>
                        </a:lnTo>
                        <a:lnTo>
                          <a:pt x="265" y="453"/>
                        </a:lnTo>
                        <a:lnTo>
                          <a:pt x="265" y="429"/>
                        </a:lnTo>
                        <a:lnTo>
                          <a:pt x="36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6E6E6"/>
                  </a:solidFill>
                  <a:ln w="3175" cmpd="sng">
                    <a:solidFill>
                      <a:srgbClr val="5F5F5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85" name="Freeform 337"/>
                  <p:cNvSpPr>
                    <a:spLocks/>
                  </p:cNvSpPr>
                  <p:nvPr/>
                </p:nvSpPr>
                <p:spPr bwMode="auto">
                  <a:xfrm>
                    <a:off x="3695" y="2819"/>
                    <a:ext cx="195" cy="455"/>
                  </a:xfrm>
                  <a:custGeom>
                    <a:avLst/>
                    <a:gdLst>
                      <a:gd name="T0" fmla="*/ 0 w 183"/>
                      <a:gd name="T1" fmla="*/ 0 h 426"/>
                      <a:gd name="T2" fmla="*/ 208 w 183"/>
                      <a:gd name="T3" fmla="*/ 486 h 426"/>
                      <a:gd name="T4" fmla="*/ 0 60000 65536"/>
                      <a:gd name="T5" fmla="*/ 0 60000 65536"/>
                      <a:gd name="T6" fmla="*/ 0 w 183"/>
                      <a:gd name="T7" fmla="*/ 0 h 426"/>
                      <a:gd name="T8" fmla="*/ 183 w 183"/>
                      <a:gd name="T9" fmla="*/ 426 h 42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83" h="426">
                        <a:moveTo>
                          <a:pt x="0" y="0"/>
                        </a:moveTo>
                        <a:lnTo>
                          <a:pt x="183" y="426"/>
                        </a:lnTo>
                      </a:path>
                    </a:pathLst>
                  </a:custGeom>
                  <a:noFill/>
                  <a:ln w="0" cap="flat" cmpd="sng">
                    <a:solidFill>
                      <a:srgbClr val="5F5F5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grpSp>
                <p:nvGrpSpPr>
                  <p:cNvPr id="386" name="Group 338"/>
                  <p:cNvGrpSpPr>
                    <a:grpSpLocks/>
                  </p:cNvGrpSpPr>
                  <p:nvPr/>
                </p:nvGrpSpPr>
                <p:grpSpPr bwMode="auto">
                  <a:xfrm>
                    <a:off x="3669" y="2820"/>
                    <a:ext cx="436" cy="504"/>
                    <a:chOff x="4025" y="2991"/>
                    <a:chExt cx="409" cy="472"/>
                  </a:xfrm>
                </p:grpSpPr>
                <p:sp>
                  <p:nvSpPr>
                    <p:cNvPr id="387" name="Line 3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25" y="2991"/>
                      <a:ext cx="409" cy="0"/>
                    </a:xfrm>
                    <a:prstGeom prst="line">
                      <a:avLst/>
                    </a:prstGeom>
                    <a:noFill/>
                    <a:ln w="6350" cap="sq">
                      <a:solidFill>
                        <a:srgbClr val="5F5F5F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8" name="Rectangle 3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9" y="3416"/>
                      <a:ext cx="144" cy="47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666666"/>
                        </a:gs>
                        <a:gs pos="50000">
                          <a:srgbClr val="DDDDDD"/>
                        </a:gs>
                        <a:gs pos="100000">
                          <a:srgbClr val="666666"/>
                        </a:gs>
                      </a:gsLst>
                      <a:lin ang="0" scaled="1"/>
                    </a:gradFill>
                    <a:ln w="3175">
                      <a:solidFill>
                        <a:srgbClr val="777777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pt-BR" sz="1600"/>
                    </a:p>
                  </p:txBody>
                </p:sp>
                <p:sp>
                  <p:nvSpPr>
                    <p:cNvPr id="389" name="Freeform 341"/>
                    <p:cNvSpPr>
                      <a:spLocks/>
                    </p:cNvSpPr>
                    <p:nvPr/>
                  </p:nvSpPr>
                  <p:spPr bwMode="auto">
                    <a:xfrm>
                      <a:off x="4049" y="2993"/>
                      <a:ext cx="192" cy="423"/>
                    </a:xfrm>
                    <a:custGeom>
                      <a:avLst/>
                      <a:gdLst>
                        <a:gd name="T0" fmla="*/ 0 w 192"/>
                        <a:gd name="T1" fmla="*/ 0 h 423"/>
                        <a:gd name="T2" fmla="*/ 120 w 192"/>
                        <a:gd name="T3" fmla="*/ 423 h 423"/>
                        <a:gd name="T4" fmla="*/ 192 w 192"/>
                        <a:gd name="T5" fmla="*/ 423 h 423"/>
                        <a:gd name="T6" fmla="*/ 0 w 192"/>
                        <a:gd name="T7" fmla="*/ 0 h 423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92"/>
                        <a:gd name="T13" fmla="*/ 0 h 423"/>
                        <a:gd name="T14" fmla="*/ 192 w 192"/>
                        <a:gd name="T15" fmla="*/ 423 h 423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92" h="423">
                          <a:moveTo>
                            <a:pt x="0" y="0"/>
                          </a:moveTo>
                          <a:lnTo>
                            <a:pt x="120" y="423"/>
                          </a:lnTo>
                          <a:lnTo>
                            <a:pt x="192" y="42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666666"/>
                        </a:gs>
                        <a:gs pos="100000">
                          <a:srgbClr val="DDDDDD"/>
                        </a:gs>
                      </a:gsLst>
                      <a:lin ang="0" scaled="1"/>
                    </a:gradFill>
                    <a:ln w="3175" cap="flat" cmpd="sng">
                      <a:solidFill>
                        <a:srgbClr val="777777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0" name="Freeform 342"/>
                    <p:cNvSpPr>
                      <a:spLocks/>
                    </p:cNvSpPr>
                    <p:nvPr/>
                  </p:nvSpPr>
                  <p:spPr bwMode="auto">
                    <a:xfrm>
                      <a:off x="4242" y="2993"/>
                      <a:ext cx="170" cy="423"/>
                    </a:xfrm>
                    <a:custGeom>
                      <a:avLst/>
                      <a:gdLst>
                        <a:gd name="T0" fmla="*/ 170 w 170"/>
                        <a:gd name="T1" fmla="*/ 0 h 423"/>
                        <a:gd name="T2" fmla="*/ 71 w 170"/>
                        <a:gd name="T3" fmla="*/ 423 h 423"/>
                        <a:gd name="T4" fmla="*/ 0 w 170"/>
                        <a:gd name="T5" fmla="*/ 423 h 423"/>
                        <a:gd name="T6" fmla="*/ 170 w 170"/>
                        <a:gd name="T7" fmla="*/ 0 h 423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70"/>
                        <a:gd name="T13" fmla="*/ 0 h 423"/>
                        <a:gd name="T14" fmla="*/ 170 w 170"/>
                        <a:gd name="T15" fmla="*/ 423 h 423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70" h="423">
                          <a:moveTo>
                            <a:pt x="170" y="0"/>
                          </a:moveTo>
                          <a:lnTo>
                            <a:pt x="71" y="423"/>
                          </a:lnTo>
                          <a:lnTo>
                            <a:pt x="0" y="423"/>
                          </a:lnTo>
                          <a:lnTo>
                            <a:pt x="170" y="0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DDDDDD"/>
                        </a:gs>
                        <a:gs pos="100000">
                          <a:srgbClr val="666666"/>
                        </a:gs>
                      </a:gsLst>
                      <a:lin ang="0" scaled="1"/>
                    </a:gradFill>
                    <a:ln w="3175" cap="flat" cmpd="sng">
                      <a:solidFill>
                        <a:srgbClr val="777777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</p:grpSp>
            </p:grpSp>
            <p:sp>
              <p:nvSpPr>
                <p:cNvPr id="343" name="AutoShape 343" descr="Großes Konfetti"/>
                <p:cNvSpPr>
                  <a:spLocks noChangeArrowheads="1"/>
                </p:cNvSpPr>
                <p:nvPr/>
              </p:nvSpPr>
              <p:spPr bwMode="auto">
                <a:xfrm>
                  <a:off x="3810" y="3307"/>
                  <a:ext cx="190" cy="308"/>
                </a:xfrm>
                <a:prstGeom prst="downArrow">
                  <a:avLst>
                    <a:gd name="adj1" fmla="val 43750"/>
                    <a:gd name="adj2" fmla="val 64167"/>
                  </a:avLst>
                </a:prstGeom>
                <a:pattFill prst="lgConfetti">
                  <a:fgClr>
                    <a:srgbClr val="996633"/>
                  </a:fgClr>
                  <a:bgClr>
                    <a:srgbClr val="FFCC99"/>
                  </a:bgClr>
                </a:pattFill>
                <a:ln w="9525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pt-BR" sz="1600"/>
                </a:p>
              </p:txBody>
            </p:sp>
            <p:sp>
              <p:nvSpPr>
                <p:cNvPr id="344" name="AutoShape 344"/>
                <p:cNvSpPr>
                  <a:spLocks noChangeArrowheads="1"/>
                </p:cNvSpPr>
                <p:nvPr/>
              </p:nvSpPr>
              <p:spPr bwMode="auto">
                <a:xfrm flipV="1">
                  <a:off x="3790" y="855"/>
                  <a:ext cx="140" cy="228"/>
                </a:xfrm>
                <a:prstGeom prst="downArrow">
                  <a:avLst>
                    <a:gd name="adj1" fmla="val 43750"/>
                    <a:gd name="adj2" fmla="val 64464"/>
                  </a:avLst>
                </a:prstGeom>
                <a:solidFill>
                  <a:schemeClr val="accent1"/>
                </a:solidFill>
                <a:ln w="63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endParaRPr lang="pt-BR" sz="1600"/>
                </a:p>
              </p:txBody>
            </p:sp>
            <p:grpSp>
              <p:nvGrpSpPr>
                <p:cNvPr id="345" name="Group 345"/>
                <p:cNvGrpSpPr>
                  <a:grpSpLocks/>
                </p:cNvGrpSpPr>
                <p:nvPr/>
              </p:nvGrpSpPr>
              <p:grpSpPr bwMode="auto">
                <a:xfrm>
                  <a:off x="3606" y="1167"/>
                  <a:ext cx="628" cy="2101"/>
                  <a:chOff x="3600" y="1219"/>
                  <a:chExt cx="628" cy="2101"/>
                </a:xfrm>
              </p:grpSpPr>
              <p:sp>
                <p:nvSpPr>
                  <p:cNvPr id="346" name="Freeform 346"/>
                  <p:cNvSpPr>
                    <a:spLocks/>
                  </p:cNvSpPr>
                  <p:nvPr/>
                </p:nvSpPr>
                <p:spPr bwMode="auto">
                  <a:xfrm>
                    <a:off x="3620" y="1219"/>
                    <a:ext cx="557" cy="1600"/>
                  </a:xfrm>
                  <a:custGeom>
                    <a:avLst/>
                    <a:gdLst>
                      <a:gd name="T0" fmla="*/ 104 w 521"/>
                      <a:gd name="T1" fmla="*/ 1709 h 1498"/>
                      <a:gd name="T2" fmla="*/ 104 w 521"/>
                      <a:gd name="T3" fmla="*/ 1657 h 1498"/>
                      <a:gd name="T4" fmla="*/ 0 w 521"/>
                      <a:gd name="T5" fmla="*/ 1447 h 1498"/>
                      <a:gd name="T6" fmla="*/ 0 w 521"/>
                      <a:gd name="T7" fmla="*/ 1295 h 1498"/>
                      <a:gd name="T8" fmla="*/ 233 w 521"/>
                      <a:gd name="T9" fmla="*/ 1295 h 1498"/>
                      <a:gd name="T10" fmla="*/ 233 w 521"/>
                      <a:gd name="T11" fmla="*/ 1034 h 1498"/>
                      <a:gd name="T12" fmla="*/ 156 w 521"/>
                      <a:gd name="T13" fmla="*/ 1034 h 1498"/>
                      <a:gd name="T14" fmla="*/ 156 w 521"/>
                      <a:gd name="T15" fmla="*/ 0 h 1498"/>
                      <a:gd name="T16" fmla="*/ 595 w 521"/>
                      <a:gd name="T17" fmla="*/ 0 h 1498"/>
                      <a:gd name="T18" fmla="*/ 595 w 521"/>
                      <a:gd name="T19" fmla="*/ 1709 h 1498"/>
                      <a:gd name="T20" fmla="*/ 104 w 521"/>
                      <a:gd name="T21" fmla="*/ 1709 h 149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521"/>
                      <a:gd name="T34" fmla="*/ 0 h 1498"/>
                      <a:gd name="T35" fmla="*/ 521 w 521"/>
                      <a:gd name="T36" fmla="*/ 1498 h 1498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521" h="1498">
                        <a:moveTo>
                          <a:pt x="91" y="1498"/>
                        </a:moveTo>
                        <a:lnTo>
                          <a:pt x="91" y="1452"/>
                        </a:lnTo>
                        <a:lnTo>
                          <a:pt x="0" y="1269"/>
                        </a:lnTo>
                        <a:lnTo>
                          <a:pt x="0" y="1135"/>
                        </a:lnTo>
                        <a:lnTo>
                          <a:pt x="204" y="1135"/>
                        </a:lnTo>
                        <a:lnTo>
                          <a:pt x="204" y="906"/>
                        </a:lnTo>
                        <a:lnTo>
                          <a:pt x="137" y="906"/>
                        </a:lnTo>
                        <a:lnTo>
                          <a:pt x="137" y="0"/>
                        </a:lnTo>
                        <a:lnTo>
                          <a:pt x="521" y="0"/>
                        </a:lnTo>
                        <a:lnTo>
                          <a:pt x="521" y="1498"/>
                        </a:lnTo>
                        <a:lnTo>
                          <a:pt x="91" y="1498"/>
                        </a:lnTo>
                        <a:close/>
                      </a:path>
                    </a:pathLst>
                  </a:custGeom>
                  <a:solidFill>
                    <a:srgbClr val="CCCCCC"/>
                  </a:solidFill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47" name="Freeform 347"/>
                  <p:cNvSpPr>
                    <a:spLocks/>
                  </p:cNvSpPr>
                  <p:nvPr/>
                </p:nvSpPr>
                <p:spPr bwMode="auto">
                  <a:xfrm>
                    <a:off x="3764" y="1219"/>
                    <a:ext cx="168" cy="1598"/>
                  </a:xfrm>
                  <a:custGeom>
                    <a:avLst/>
                    <a:gdLst>
                      <a:gd name="T0" fmla="*/ 168 w 168"/>
                      <a:gd name="T1" fmla="*/ 1598 h 1598"/>
                      <a:gd name="T2" fmla="*/ 2 w 168"/>
                      <a:gd name="T3" fmla="*/ 1598 h 1598"/>
                      <a:gd name="T4" fmla="*/ 0 w 168"/>
                      <a:gd name="T5" fmla="*/ 1 h 1598"/>
                      <a:gd name="T6" fmla="*/ 119 w 168"/>
                      <a:gd name="T7" fmla="*/ 0 h 1598"/>
                      <a:gd name="T8" fmla="*/ 123 w 168"/>
                      <a:gd name="T9" fmla="*/ 121 h 1598"/>
                      <a:gd name="T10" fmla="*/ 123 w 168"/>
                      <a:gd name="T11" fmla="*/ 339 h 1598"/>
                      <a:gd name="T12" fmla="*/ 168 w 168"/>
                      <a:gd name="T13" fmla="*/ 1598 h 159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8"/>
                      <a:gd name="T22" fmla="*/ 0 h 1598"/>
                      <a:gd name="T23" fmla="*/ 168 w 168"/>
                      <a:gd name="T24" fmla="*/ 1598 h 159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8" h="1598">
                        <a:moveTo>
                          <a:pt x="168" y="1598"/>
                        </a:moveTo>
                        <a:lnTo>
                          <a:pt x="2" y="1598"/>
                        </a:lnTo>
                        <a:lnTo>
                          <a:pt x="0" y="1"/>
                        </a:lnTo>
                        <a:lnTo>
                          <a:pt x="119" y="0"/>
                        </a:lnTo>
                        <a:lnTo>
                          <a:pt x="123" y="121"/>
                        </a:lnTo>
                        <a:lnTo>
                          <a:pt x="123" y="339"/>
                        </a:lnTo>
                        <a:lnTo>
                          <a:pt x="168" y="159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CC99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48" name="Oval 348"/>
                  <p:cNvSpPr>
                    <a:spLocks noChangeArrowheads="1"/>
                  </p:cNvSpPr>
                  <p:nvPr/>
                </p:nvSpPr>
                <p:spPr bwMode="auto">
                  <a:xfrm>
                    <a:off x="4120" y="1511"/>
                    <a:ext cx="49" cy="49"/>
                  </a:xfrm>
                  <a:prstGeom prst="ellipse">
                    <a:avLst/>
                  </a:prstGeom>
                  <a:solidFill>
                    <a:srgbClr val="FFFF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 sz="1600"/>
                  </a:p>
                </p:txBody>
              </p:sp>
              <p:grpSp>
                <p:nvGrpSpPr>
                  <p:cNvPr id="349" name="Group 349"/>
                  <p:cNvGrpSpPr>
                    <a:grpSpLocks/>
                  </p:cNvGrpSpPr>
                  <p:nvPr/>
                </p:nvGrpSpPr>
                <p:grpSpPr bwMode="auto">
                  <a:xfrm>
                    <a:off x="4056" y="1281"/>
                    <a:ext cx="172" cy="73"/>
                    <a:chOff x="4388" y="1550"/>
                    <a:chExt cx="161" cy="69"/>
                  </a:xfrm>
                </p:grpSpPr>
                <p:sp>
                  <p:nvSpPr>
                    <p:cNvPr id="381" name="Rectangle 3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01" y="1567"/>
                      <a:ext cx="25" cy="33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 sz="1600"/>
                    </a:p>
                  </p:txBody>
                </p:sp>
                <p:sp>
                  <p:nvSpPr>
                    <p:cNvPr id="382" name="AutoShape 3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4" y="1550"/>
                      <a:ext cx="25" cy="69"/>
                    </a:xfrm>
                    <a:prstGeom prst="roundRect">
                      <a:avLst>
                        <a:gd name="adj" fmla="val 42306"/>
                      </a:avLst>
                    </a:pr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 sz="1600"/>
                    </a:p>
                  </p:txBody>
                </p:sp>
                <p:sp>
                  <p:nvSpPr>
                    <p:cNvPr id="383" name="Line 3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88" y="1582"/>
                      <a:ext cx="113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5F5F5F"/>
                      </a:solidFill>
                      <a:prstDash val="lgDashDot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50" name="Group 353"/>
                  <p:cNvGrpSpPr>
                    <a:grpSpLocks/>
                  </p:cNvGrpSpPr>
                  <p:nvPr/>
                </p:nvGrpSpPr>
                <p:grpSpPr bwMode="auto">
                  <a:xfrm>
                    <a:off x="4056" y="1572"/>
                    <a:ext cx="172" cy="73"/>
                    <a:chOff x="4388" y="1550"/>
                    <a:chExt cx="161" cy="69"/>
                  </a:xfrm>
                </p:grpSpPr>
                <p:sp>
                  <p:nvSpPr>
                    <p:cNvPr id="378" name="Rectangle 3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01" y="1567"/>
                      <a:ext cx="25" cy="33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 sz="1600"/>
                    </a:p>
                  </p:txBody>
                </p:sp>
                <p:sp>
                  <p:nvSpPr>
                    <p:cNvPr id="379" name="AutoShape 3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4" y="1550"/>
                      <a:ext cx="25" cy="69"/>
                    </a:xfrm>
                    <a:prstGeom prst="roundRect">
                      <a:avLst>
                        <a:gd name="adj" fmla="val 42306"/>
                      </a:avLst>
                    </a:pr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 sz="1600"/>
                    </a:p>
                  </p:txBody>
                </p:sp>
                <p:sp>
                  <p:nvSpPr>
                    <p:cNvPr id="380" name="Line 3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88" y="1582"/>
                      <a:ext cx="113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5F5F5F"/>
                      </a:solidFill>
                      <a:prstDash val="lgDashDot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51" name="Group 357"/>
                  <p:cNvGrpSpPr>
                    <a:grpSpLocks/>
                  </p:cNvGrpSpPr>
                  <p:nvPr/>
                </p:nvGrpSpPr>
                <p:grpSpPr bwMode="auto">
                  <a:xfrm>
                    <a:off x="4056" y="2576"/>
                    <a:ext cx="172" cy="74"/>
                    <a:chOff x="4388" y="1550"/>
                    <a:chExt cx="161" cy="69"/>
                  </a:xfrm>
                </p:grpSpPr>
                <p:sp>
                  <p:nvSpPr>
                    <p:cNvPr id="375" name="Rectangle 3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01" y="1567"/>
                      <a:ext cx="25" cy="33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 sz="1600"/>
                    </a:p>
                  </p:txBody>
                </p:sp>
                <p:sp>
                  <p:nvSpPr>
                    <p:cNvPr id="376" name="AutoShape 3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4" y="1550"/>
                      <a:ext cx="25" cy="69"/>
                    </a:xfrm>
                    <a:prstGeom prst="roundRect">
                      <a:avLst>
                        <a:gd name="adj" fmla="val 42306"/>
                      </a:avLst>
                    </a:pr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 sz="1600"/>
                    </a:p>
                  </p:txBody>
                </p:sp>
                <p:sp>
                  <p:nvSpPr>
                    <p:cNvPr id="377" name="Line 3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88" y="1582"/>
                      <a:ext cx="113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5F5F5F"/>
                      </a:solidFill>
                      <a:prstDash val="lgDashDot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352" name="Freeform 361"/>
                  <p:cNvSpPr>
                    <a:spLocks/>
                  </p:cNvSpPr>
                  <p:nvPr/>
                </p:nvSpPr>
                <p:spPr bwMode="auto">
                  <a:xfrm>
                    <a:off x="3618" y="2164"/>
                    <a:ext cx="245" cy="290"/>
                  </a:xfrm>
                  <a:custGeom>
                    <a:avLst/>
                    <a:gdLst>
                      <a:gd name="T0" fmla="*/ 0 w 227"/>
                      <a:gd name="T1" fmla="*/ 287 h 271"/>
                      <a:gd name="T2" fmla="*/ 0 w 227"/>
                      <a:gd name="T3" fmla="*/ 310 h 271"/>
                      <a:gd name="T4" fmla="*/ 264 w 227"/>
                      <a:gd name="T5" fmla="*/ 310 h 271"/>
                      <a:gd name="T6" fmla="*/ 264 w 227"/>
                      <a:gd name="T7" fmla="*/ 0 h 271"/>
                      <a:gd name="T8" fmla="*/ 79 w 227"/>
                      <a:gd name="T9" fmla="*/ 0 h 271"/>
                      <a:gd name="T10" fmla="*/ 0 w 227"/>
                      <a:gd name="T11" fmla="*/ 287 h 27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27"/>
                      <a:gd name="T19" fmla="*/ 0 h 271"/>
                      <a:gd name="T20" fmla="*/ 227 w 227"/>
                      <a:gd name="T21" fmla="*/ 271 h 27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27" h="271">
                        <a:moveTo>
                          <a:pt x="0" y="250"/>
                        </a:moveTo>
                        <a:lnTo>
                          <a:pt x="0" y="271"/>
                        </a:lnTo>
                        <a:lnTo>
                          <a:pt x="227" y="271"/>
                        </a:lnTo>
                        <a:lnTo>
                          <a:pt x="227" y="0"/>
                        </a:lnTo>
                        <a:lnTo>
                          <a:pt x="68" y="0"/>
                        </a:lnTo>
                        <a:lnTo>
                          <a:pt x="0" y="250"/>
                        </a:lnTo>
                        <a:close/>
                      </a:path>
                    </a:pathLst>
                  </a:custGeom>
                  <a:solidFill>
                    <a:srgbClr val="B3B3B3"/>
                  </a:solidFill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3" name="Freeform 362"/>
                  <p:cNvSpPr>
                    <a:spLocks/>
                  </p:cNvSpPr>
                  <p:nvPr/>
                </p:nvSpPr>
                <p:spPr bwMode="auto">
                  <a:xfrm>
                    <a:off x="3887" y="1557"/>
                    <a:ext cx="92" cy="1262"/>
                  </a:xfrm>
                  <a:custGeom>
                    <a:avLst/>
                    <a:gdLst>
                      <a:gd name="T0" fmla="*/ 0 w 86"/>
                      <a:gd name="T1" fmla="*/ 2 h 1181"/>
                      <a:gd name="T2" fmla="*/ 46 w 86"/>
                      <a:gd name="T3" fmla="*/ 1349 h 1181"/>
                      <a:gd name="T4" fmla="*/ 98 w 86"/>
                      <a:gd name="T5" fmla="*/ 1346 h 1181"/>
                      <a:gd name="T6" fmla="*/ 50 w 86"/>
                      <a:gd name="T7" fmla="*/ 0 h 1181"/>
                      <a:gd name="T8" fmla="*/ 0 w 86"/>
                      <a:gd name="T9" fmla="*/ 2 h 118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6"/>
                      <a:gd name="T16" fmla="*/ 0 h 1181"/>
                      <a:gd name="T17" fmla="*/ 86 w 86"/>
                      <a:gd name="T18" fmla="*/ 1181 h 118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6" h="1181">
                        <a:moveTo>
                          <a:pt x="0" y="2"/>
                        </a:moveTo>
                        <a:lnTo>
                          <a:pt x="40" y="1181"/>
                        </a:lnTo>
                        <a:lnTo>
                          <a:pt x="86" y="1179"/>
                        </a:lnTo>
                        <a:lnTo>
                          <a:pt x="44" y="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003399">
                      <a:alpha val="50195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4" name="Freeform 363"/>
                  <p:cNvSpPr>
                    <a:spLocks/>
                  </p:cNvSpPr>
                  <p:nvPr/>
                </p:nvSpPr>
                <p:spPr bwMode="auto">
                  <a:xfrm>
                    <a:off x="3887" y="1560"/>
                    <a:ext cx="92" cy="1259"/>
                  </a:xfrm>
                  <a:custGeom>
                    <a:avLst/>
                    <a:gdLst>
                      <a:gd name="T0" fmla="*/ 0 w 86"/>
                      <a:gd name="T1" fmla="*/ 0 h 1179"/>
                      <a:gd name="T2" fmla="*/ 46 w 86"/>
                      <a:gd name="T3" fmla="*/ 1344 h 1179"/>
                      <a:gd name="T4" fmla="*/ 98 w 86"/>
                      <a:gd name="T5" fmla="*/ 1342 h 1179"/>
                      <a:gd name="T6" fmla="*/ 0 60000 65536"/>
                      <a:gd name="T7" fmla="*/ 0 60000 65536"/>
                      <a:gd name="T8" fmla="*/ 0 60000 65536"/>
                      <a:gd name="T9" fmla="*/ 0 w 86"/>
                      <a:gd name="T10" fmla="*/ 0 h 1179"/>
                      <a:gd name="T11" fmla="*/ 86 w 86"/>
                      <a:gd name="T12" fmla="*/ 1179 h 117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86" h="1179">
                        <a:moveTo>
                          <a:pt x="0" y="0"/>
                        </a:moveTo>
                        <a:lnTo>
                          <a:pt x="40" y="1179"/>
                        </a:lnTo>
                        <a:lnTo>
                          <a:pt x="86" y="1177"/>
                        </a:lnTo>
                      </a:path>
                    </a:pathLst>
                  </a:custGeom>
                  <a:noFill/>
                  <a:ln w="12700" cap="sq" cmpd="sng">
                    <a:solidFill>
                      <a:srgbClr val="003399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5" name="Freeform 364" descr="Großes Konfetti"/>
                  <p:cNvSpPr>
                    <a:spLocks/>
                  </p:cNvSpPr>
                  <p:nvPr/>
                </p:nvSpPr>
                <p:spPr bwMode="auto">
                  <a:xfrm>
                    <a:off x="3762" y="2294"/>
                    <a:ext cx="240" cy="1026"/>
                  </a:xfrm>
                  <a:custGeom>
                    <a:avLst/>
                    <a:gdLst>
                      <a:gd name="T0" fmla="*/ 42 w 240"/>
                      <a:gd name="T1" fmla="*/ 523 h 1026"/>
                      <a:gd name="T2" fmla="*/ 0 w 240"/>
                      <a:gd name="T3" fmla="*/ 753 h 1026"/>
                      <a:gd name="T4" fmla="*/ 66 w 240"/>
                      <a:gd name="T5" fmla="*/ 985 h 1026"/>
                      <a:gd name="T6" fmla="*/ 66 w 240"/>
                      <a:gd name="T7" fmla="*/ 1026 h 1026"/>
                      <a:gd name="T8" fmla="*/ 209 w 240"/>
                      <a:gd name="T9" fmla="*/ 1026 h 1026"/>
                      <a:gd name="T10" fmla="*/ 210 w 240"/>
                      <a:gd name="T11" fmla="*/ 985 h 1026"/>
                      <a:gd name="T12" fmla="*/ 240 w 240"/>
                      <a:gd name="T13" fmla="*/ 852 h 1026"/>
                      <a:gd name="T14" fmla="*/ 154 w 240"/>
                      <a:gd name="T15" fmla="*/ 521 h 1026"/>
                      <a:gd name="T16" fmla="*/ 105 w 240"/>
                      <a:gd name="T17" fmla="*/ 138 h 1026"/>
                      <a:gd name="T18" fmla="*/ 74 w 240"/>
                      <a:gd name="T19" fmla="*/ 27 h 1026"/>
                      <a:gd name="T20" fmla="*/ 23 w 240"/>
                      <a:gd name="T21" fmla="*/ 0 h 1026"/>
                      <a:gd name="T22" fmla="*/ 41 w 240"/>
                      <a:gd name="T23" fmla="*/ 58 h 1026"/>
                      <a:gd name="T24" fmla="*/ 42 w 240"/>
                      <a:gd name="T25" fmla="*/ 523 h 102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40"/>
                      <a:gd name="T40" fmla="*/ 0 h 1026"/>
                      <a:gd name="T41" fmla="*/ 240 w 240"/>
                      <a:gd name="T42" fmla="*/ 1026 h 102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40" h="1026">
                        <a:moveTo>
                          <a:pt x="42" y="523"/>
                        </a:moveTo>
                        <a:lnTo>
                          <a:pt x="0" y="753"/>
                        </a:lnTo>
                        <a:lnTo>
                          <a:pt x="66" y="985"/>
                        </a:lnTo>
                        <a:lnTo>
                          <a:pt x="66" y="1026"/>
                        </a:lnTo>
                        <a:lnTo>
                          <a:pt x="209" y="1026"/>
                        </a:lnTo>
                        <a:lnTo>
                          <a:pt x="210" y="985"/>
                        </a:lnTo>
                        <a:lnTo>
                          <a:pt x="240" y="852"/>
                        </a:lnTo>
                        <a:lnTo>
                          <a:pt x="154" y="521"/>
                        </a:lnTo>
                        <a:lnTo>
                          <a:pt x="105" y="138"/>
                        </a:lnTo>
                        <a:lnTo>
                          <a:pt x="74" y="27"/>
                        </a:lnTo>
                        <a:lnTo>
                          <a:pt x="23" y="0"/>
                        </a:lnTo>
                        <a:lnTo>
                          <a:pt x="41" y="58"/>
                        </a:lnTo>
                        <a:lnTo>
                          <a:pt x="42" y="523"/>
                        </a:lnTo>
                        <a:close/>
                      </a:path>
                    </a:pathLst>
                  </a:custGeom>
                  <a:pattFill prst="lgConfetti">
                    <a:fgClr>
                      <a:srgbClr val="996633"/>
                    </a:fgClr>
                    <a:bgClr>
                      <a:srgbClr val="FFCC99"/>
                    </a:bgClr>
                  </a:patt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6" name="Freeform 365"/>
                  <p:cNvSpPr>
                    <a:spLocks/>
                  </p:cNvSpPr>
                  <p:nvPr/>
                </p:nvSpPr>
                <p:spPr bwMode="auto">
                  <a:xfrm>
                    <a:off x="3726" y="2429"/>
                    <a:ext cx="42" cy="386"/>
                  </a:xfrm>
                  <a:custGeom>
                    <a:avLst/>
                    <a:gdLst>
                      <a:gd name="T0" fmla="*/ 45 w 39"/>
                      <a:gd name="T1" fmla="*/ 0 h 362"/>
                      <a:gd name="T2" fmla="*/ 45 w 39"/>
                      <a:gd name="T3" fmla="*/ 412 h 362"/>
                      <a:gd name="T4" fmla="*/ 0 w 39"/>
                      <a:gd name="T5" fmla="*/ 412 h 362"/>
                      <a:gd name="T6" fmla="*/ 0 60000 65536"/>
                      <a:gd name="T7" fmla="*/ 0 60000 65536"/>
                      <a:gd name="T8" fmla="*/ 0 60000 65536"/>
                      <a:gd name="T9" fmla="*/ 0 w 39"/>
                      <a:gd name="T10" fmla="*/ 0 h 362"/>
                      <a:gd name="T11" fmla="*/ 39 w 39"/>
                      <a:gd name="T12" fmla="*/ 362 h 36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9" h="362">
                        <a:moveTo>
                          <a:pt x="39" y="0"/>
                        </a:moveTo>
                        <a:lnTo>
                          <a:pt x="39" y="362"/>
                        </a:lnTo>
                        <a:lnTo>
                          <a:pt x="0" y="362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57" name="Arc 366"/>
                  <p:cNvSpPr>
                    <a:spLocks/>
                  </p:cNvSpPr>
                  <p:nvPr/>
                </p:nvSpPr>
                <p:spPr bwMode="auto">
                  <a:xfrm>
                    <a:off x="3631" y="2333"/>
                    <a:ext cx="132" cy="110"/>
                  </a:xfrm>
                  <a:custGeom>
                    <a:avLst/>
                    <a:gdLst>
                      <a:gd name="T0" fmla="*/ 0 w 21600"/>
                      <a:gd name="T1" fmla="*/ 0 h 24688"/>
                      <a:gd name="T2" fmla="*/ 0 w 21600"/>
                      <a:gd name="T3" fmla="*/ 0 h 24688"/>
                      <a:gd name="T4" fmla="*/ 0 w 21600"/>
                      <a:gd name="T5" fmla="*/ 0 h 24688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4688"/>
                      <a:gd name="T11" fmla="*/ 21600 w 21600"/>
                      <a:gd name="T12" fmla="*/ 24688 h 246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4688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cubicBezTo>
                          <a:pt x="21600" y="22633"/>
                          <a:pt x="21525" y="23665"/>
                          <a:pt x="21378" y="24688"/>
                        </a:cubicBezTo>
                      </a:path>
                      <a:path w="21600" h="24688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cubicBezTo>
                          <a:pt x="21600" y="22633"/>
                          <a:pt x="21525" y="23665"/>
                          <a:pt x="21378" y="24688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58" name="Arc 367"/>
                  <p:cNvSpPr>
                    <a:spLocks/>
                  </p:cNvSpPr>
                  <p:nvPr/>
                </p:nvSpPr>
                <p:spPr bwMode="auto">
                  <a:xfrm flipV="1">
                    <a:off x="3631" y="2149"/>
                    <a:ext cx="132" cy="59"/>
                  </a:xfrm>
                  <a:custGeom>
                    <a:avLst/>
                    <a:gdLst>
                      <a:gd name="T0" fmla="*/ 0 w 21600"/>
                      <a:gd name="T1" fmla="*/ 0 h 21391"/>
                      <a:gd name="T2" fmla="*/ 0 w 21600"/>
                      <a:gd name="T3" fmla="*/ 0 h 21391"/>
                      <a:gd name="T4" fmla="*/ 0 w 21600"/>
                      <a:gd name="T5" fmla="*/ 0 h 21391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391"/>
                      <a:gd name="T11" fmla="*/ 21600 w 21600"/>
                      <a:gd name="T12" fmla="*/ 21391 h 2139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391" fill="none" extrusionOk="0">
                        <a:moveTo>
                          <a:pt x="11469" y="0"/>
                        </a:moveTo>
                        <a:cubicBezTo>
                          <a:pt x="17772" y="3949"/>
                          <a:pt x="21600" y="10864"/>
                          <a:pt x="21600" y="18303"/>
                        </a:cubicBezTo>
                        <a:cubicBezTo>
                          <a:pt x="21600" y="19336"/>
                          <a:pt x="21525" y="20368"/>
                          <a:pt x="21378" y="21391"/>
                        </a:cubicBezTo>
                      </a:path>
                      <a:path w="21600" h="21391" stroke="0" extrusionOk="0">
                        <a:moveTo>
                          <a:pt x="11469" y="0"/>
                        </a:moveTo>
                        <a:cubicBezTo>
                          <a:pt x="17772" y="3949"/>
                          <a:pt x="21600" y="10864"/>
                          <a:pt x="21600" y="18303"/>
                        </a:cubicBezTo>
                        <a:cubicBezTo>
                          <a:pt x="21600" y="19336"/>
                          <a:pt x="21525" y="20368"/>
                          <a:pt x="21378" y="21391"/>
                        </a:cubicBezTo>
                        <a:lnTo>
                          <a:pt x="0" y="18303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59" name="Freeform 368"/>
                  <p:cNvSpPr>
                    <a:spLocks/>
                  </p:cNvSpPr>
                  <p:nvPr/>
                </p:nvSpPr>
                <p:spPr bwMode="auto">
                  <a:xfrm>
                    <a:off x="3827" y="2099"/>
                    <a:ext cx="51" cy="115"/>
                  </a:xfrm>
                  <a:custGeom>
                    <a:avLst/>
                    <a:gdLst>
                      <a:gd name="T0" fmla="*/ 12 w 84"/>
                      <a:gd name="T1" fmla="*/ 0 h 144"/>
                      <a:gd name="T2" fmla="*/ 10 w 84"/>
                      <a:gd name="T3" fmla="*/ 11 h 144"/>
                      <a:gd name="T4" fmla="*/ 3 w 84"/>
                      <a:gd name="T5" fmla="*/ 19 h 144"/>
                      <a:gd name="T6" fmla="*/ 12 w 84"/>
                      <a:gd name="T7" fmla="*/ 54 h 144"/>
                      <a:gd name="T8" fmla="*/ 22 w 84"/>
                      <a:gd name="T9" fmla="*/ 44 h 144"/>
                      <a:gd name="T10" fmla="*/ 25 w 84"/>
                      <a:gd name="T11" fmla="*/ 73 h 144"/>
                      <a:gd name="T12" fmla="*/ 31 w 84"/>
                      <a:gd name="T13" fmla="*/ 92 h 14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84"/>
                      <a:gd name="T22" fmla="*/ 0 h 144"/>
                      <a:gd name="T23" fmla="*/ 84 w 84"/>
                      <a:gd name="T24" fmla="*/ 144 h 14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84" h="144">
                        <a:moveTo>
                          <a:pt x="33" y="0"/>
                        </a:moveTo>
                        <a:cubicBezTo>
                          <a:pt x="31" y="6"/>
                          <a:pt x="32" y="14"/>
                          <a:pt x="27" y="18"/>
                        </a:cubicBezTo>
                        <a:cubicBezTo>
                          <a:pt x="21" y="22"/>
                          <a:pt x="9" y="30"/>
                          <a:pt x="9" y="30"/>
                        </a:cubicBezTo>
                        <a:cubicBezTo>
                          <a:pt x="0" y="57"/>
                          <a:pt x="9" y="68"/>
                          <a:pt x="33" y="84"/>
                        </a:cubicBezTo>
                        <a:cubicBezTo>
                          <a:pt x="47" y="80"/>
                          <a:pt x="47" y="73"/>
                          <a:pt x="60" y="69"/>
                        </a:cubicBezTo>
                        <a:cubicBezTo>
                          <a:pt x="79" y="82"/>
                          <a:pt x="74" y="93"/>
                          <a:pt x="69" y="114"/>
                        </a:cubicBezTo>
                        <a:cubicBezTo>
                          <a:pt x="71" y="134"/>
                          <a:pt x="65" y="144"/>
                          <a:pt x="84" y="144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9966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60" name="Freeform 369"/>
                  <p:cNvSpPr>
                    <a:spLocks/>
                  </p:cNvSpPr>
                  <p:nvPr/>
                </p:nvSpPr>
                <p:spPr bwMode="auto">
                  <a:xfrm>
                    <a:off x="3797" y="1977"/>
                    <a:ext cx="14" cy="48"/>
                  </a:xfrm>
                  <a:custGeom>
                    <a:avLst/>
                    <a:gdLst>
                      <a:gd name="T0" fmla="*/ 0 w 12"/>
                      <a:gd name="T1" fmla="*/ 0 h 45"/>
                      <a:gd name="T2" fmla="*/ 16 w 12"/>
                      <a:gd name="T3" fmla="*/ 51 h 45"/>
                      <a:gd name="T4" fmla="*/ 0 60000 65536"/>
                      <a:gd name="T5" fmla="*/ 0 60000 65536"/>
                      <a:gd name="T6" fmla="*/ 0 w 12"/>
                      <a:gd name="T7" fmla="*/ 0 h 45"/>
                      <a:gd name="T8" fmla="*/ 12 w 12"/>
                      <a:gd name="T9" fmla="*/ 45 h 45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2" h="45">
                        <a:moveTo>
                          <a:pt x="0" y="0"/>
                        </a:moveTo>
                        <a:cubicBezTo>
                          <a:pt x="6" y="18"/>
                          <a:pt x="12" y="26"/>
                          <a:pt x="12" y="45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9966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61" name="Freeform 370"/>
                  <p:cNvSpPr>
                    <a:spLocks/>
                  </p:cNvSpPr>
                  <p:nvPr/>
                </p:nvSpPr>
                <p:spPr bwMode="auto">
                  <a:xfrm>
                    <a:off x="3833" y="1753"/>
                    <a:ext cx="22" cy="106"/>
                  </a:xfrm>
                  <a:custGeom>
                    <a:avLst/>
                    <a:gdLst>
                      <a:gd name="T0" fmla="*/ 14 w 21"/>
                      <a:gd name="T1" fmla="*/ 0 h 99"/>
                      <a:gd name="T2" fmla="*/ 6 w 21"/>
                      <a:gd name="T3" fmla="*/ 42 h 99"/>
                      <a:gd name="T4" fmla="*/ 0 w 21"/>
                      <a:gd name="T5" fmla="*/ 113 h 99"/>
                      <a:gd name="T6" fmla="*/ 0 60000 65536"/>
                      <a:gd name="T7" fmla="*/ 0 60000 65536"/>
                      <a:gd name="T8" fmla="*/ 0 60000 65536"/>
                      <a:gd name="T9" fmla="*/ 0 w 21"/>
                      <a:gd name="T10" fmla="*/ 0 h 99"/>
                      <a:gd name="T11" fmla="*/ 21 w 21"/>
                      <a:gd name="T12" fmla="*/ 99 h 9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" h="99">
                        <a:moveTo>
                          <a:pt x="12" y="0"/>
                        </a:moveTo>
                        <a:cubicBezTo>
                          <a:pt x="21" y="14"/>
                          <a:pt x="14" y="24"/>
                          <a:pt x="6" y="36"/>
                        </a:cubicBezTo>
                        <a:cubicBezTo>
                          <a:pt x="10" y="63"/>
                          <a:pt x="12" y="74"/>
                          <a:pt x="0" y="99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9966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62" name="Freeform 371"/>
                  <p:cNvSpPr>
                    <a:spLocks/>
                  </p:cNvSpPr>
                  <p:nvPr/>
                </p:nvSpPr>
                <p:spPr bwMode="auto">
                  <a:xfrm flipH="1">
                    <a:off x="3824" y="1603"/>
                    <a:ext cx="12" cy="48"/>
                  </a:xfrm>
                  <a:custGeom>
                    <a:avLst/>
                    <a:gdLst>
                      <a:gd name="T0" fmla="*/ 0 w 12"/>
                      <a:gd name="T1" fmla="*/ 0 h 45"/>
                      <a:gd name="T2" fmla="*/ 12 w 12"/>
                      <a:gd name="T3" fmla="*/ 51 h 45"/>
                      <a:gd name="T4" fmla="*/ 0 60000 65536"/>
                      <a:gd name="T5" fmla="*/ 0 60000 65536"/>
                      <a:gd name="T6" fmla="*/ 0 w 12"/>
                      <a:gd name="T7" fmla="*/ 0 h 45"/>
                      <a:gd name="T8" fmla="*/ 12 w 12"/>
                      <a:gd name="T9" fmla="*/ 45 h 45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2" h="45">
                        <a:moveTo>
                          <a:pt x="0" y="0"/>
                        </a:moveTo>
                        <a:cubicBezTo>
                          <a:pt x="6" y="18"/>
                          <a:pt x="12" y="26"/>
                          <a:pt x="12" y="45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9966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63" name="Freeform 372"/>
                  <p:cNvSpPr>
                    <a:spLocks/>
                  </p:cNvSpPr>
                  <p:nvPr/>
                </p:nvSpPr>
                <p:spPr bwMode="auto">
                  <a:xfrm>
                    <a:off x="3826" y="1920"/>
                    <a:ext cx="50" cy="64"/>
                  </a:xfrm>
                  <a:custGeom>
                    <a:avLst/>
                    <a:gdLst>
                      <a:gd name="T0" fmla="*/ 22 w 45"/>
                      <a:gd name="T1" fmla="*/ 0 h 57"/>
                      <a:gd name="T2" fmla="*/ 0 w 45"/>
                      <a:gd name="T3" fmla="*/ 61 h 57"/>
                      <a:gd name="T4" fmla="*/ 22 w 45"/>
                      <a:gd name="T5" fmla="*/ 68 h 57"/>
                      <a:gd name="T6" fmla="*/ 33 w 45"/>
                      <a:gd name="T7" fmla="*/ 72 h 57"/>
                      <a:gd name="T8" fmla="*/ 56 w 45"/>
                      <a:gd name="T9" fmla="*/ 68 h 57"/>
                      <a:gd name="T10" fmla="*/ 30 w 45"/>
                      <a:gd name="T11" fmla="*/ 30 h 57"/>
                      <a:gd name="T12" fmla="*/ 22 w 45"/>
                      <a:gd name="T13" fmla="*/ 0 h 5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5"/>
                      <a:gd name="T22" fmla="*/ 0 h 57"/>
                      <a:gd name="T23" fmla="*/ 45 w 45"/>
                      <a:gd name="T24" fmla="*/ 57 h 5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5" h="57">
                        <a:moveTo>
                          <a:pt x="18" y="0"/>
                        </a:moveTo>
                        <a:cubicBezTo>
                          <a:pt x="14" y="16"/>
                          <a:pt x="12" y="36"/>
                          <a:pt x="0" y="48"/>
                        </a:cubicBezTo>
                        <a:cubicBezTo>
                          <a:pt x="6" y="50"/>
                          <a:pt x="12" y="52"/>
                          <a:pt x="18" y="54"/>
                        </a:cubicBezTo>
                        <a:cubicBezTo>
                          <a:pt x="21" y="55"/>
                          <a:pt x="27" y="57"/>
                          <a:pt x="27" y="57"/>
                        </a:cubicBezTo>
                        <a:cubicBezTo>
                          <a:pt x="33" y="56"/>
                          <a:pt x="45" y="54"/>
                          <a:pt x="45" y="54"/>
                        </a:cubicBezTo>
                        <a:cubicBezTo>
                          <a:pt x="40" y="39"/>
                          <a:pt x="40" y="29"/>
                          <a:pt x="24" y="24"/>
                        </a:cubicBezTo>
                        <a:cubicBezTo>
                          <a:pt x="21" y="16"/>
                          <a:pt x="18" y="8"/>
                          <a:pt x="18" y="0"/>
                        </a:cubicBezTo>
                        <a:close/>
                      </a:path>
                    </a:pathLst>
                  </a:custGeom>
                  <a:solidFill>
                    <a:srgbClr val="996633">
                      <a:alpha val="50195"/>
                    </a:srgbClr>
                  </a:solidFill>
                  <a:ln w="3175" cap="flat" cmpd="sng">
                    <a:noFill/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64" name="Freeform 373"/>
                  <p:cNvSpPr>
                    <a:spLocks/>
                  </p:cNvSpPr>
                  <p:nvPr/>
                </p:nvSpPr>
                <p:spPr bwMode="auto">
                  <a:xfrm rot="10800000">
                    <a:off x="3782" y="1676"/>
                    <a:ext cx="50" cy="64"/>
                  </a:xfrm>
                  <a:custGeom>
                    <a:avLst/>
                    <a:gdLst>
                      <a:gd name="T0" fmla="*/ 22 w 45"/>
                      <a:gd name="T1" fmla="*/ 0 h 57"/>
                      <a:gd name="T2" fmla="*/ 0 w 45"/>
                      <a:gd name="T3" fmla="*/ 61 h 57"/>
                      <a:gd name="T4" fmla="*/ 22 w 45"/>
                      <a:gd name="T5" fmla="*/ 68 h 57"/>
                      <a:gd name="T6" fmla="*/ 33 w 45"/>
                      <a:gd name="T7" fmla="*/ 72 h 57"/>
                      <a:gd name="T8" fmla="*/ 56 w 45"/>
                      <a:gd name="T9" fmla="*/ 68 h 57"/>
                      <a:gd name="T10" fmla="*/ 30 w 45"/>
                      <a:gd name="T11" fmla="*/ 30 h 57"/>
                      <a:gd name="T12" fmla="*/ 22 w 45"/>
                      <a:gd name="T13" fmla="*/ 0 h 5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5"/>
                      <a:gd name="T22" fmla="*/ 0 h 57"/>
                      <a:gd name="T23" fmla="*/ 45 w 45"/>
                      <a:gd name="T24" fmla="*/ 57 h 5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5" h="57">
                        <a:moveTo>
                          <a:pt x="18" y="0"/>
                        </a:moveTo>
                        <a:cubicBezTo>
                          <a:pt x="14" y="16"/>
                          <a:pt x="12" y="36"/>
                          <a:pt x="0" y="48"/>
                        </a:cubicBezTo>
                        <a:cubicBezTo>
                          <a:pt x="6" y="50"/>
                          <a:pt x="12" y="52"/>
                          <a:pt x="18" y="54"/>
                        </a:cubicBezTo>
                        <a:cubicBezTo>
                          <a:pt x="21" y="55"/>
                          <a:pt x="27" y="57"/>
                          <a:pt x="27" y="57"/>
                        </a:cubicBezTo>
                        <a:cubicBezTo>
                          <a:pt x="33" y="56"/>
                          <a:pt x="45" y="54"/>
                          <a:pt x="45" y="54"/>
                        </a:cubicBezTo>
                        <a:cubicBezTo>
                          <a:pt x="40" y="39"/>
                          <a:pt x="40" y="29"/>
                          <a:pt x="24" y="24"/>
                        </a:cubicBezTo>
                        <a:cubicBezTo>
                          <a:pt x="21" y="16"/>
                          <a:pt x="18" y="8"/>
                          <a:pt x="18" y="0"/>
                        </a:cubicBezTo>
                        <a:close/>
                      </a:path>
                    </a:pathLst>
                  </a:custGeom>
                  <a:solidFill>
                    <a:srgbClr val="996633">
                      <a:alpha val="50195"/>
                    </a:srgbClr>
                  </a:solidFill>
                  <a:ln w="3175" cap="flat" cmpd="sng">
                    <a:noFill/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65" name="Freeform 374"/>
                  <p:cNvSpPr>
                    <a:spLocks/>
                  </p:cNvSpPr>
                  <p:nvPr/>
                </p:nvSpPr>
                <p:spPr bwMode="auto">
                  <a:xfrm rot="-6120862">
                    <a:off x="3820" y="1459"/>
                    <a:ext cx="50" cy="64"/>
                  </a:xfrm>
                  <a:custGeom>
                    <a:avLst/>
                    <a:gdLst>
                      <a:gd name="T0" fmla="*/ 22 w 45"/>
                      <a:gd name="T1" fmla="*/ 0 h 57"/>
                      <a:gd name="T2" fmla="*/ 0 w 45"/>
                      <a:gd name="T3" fmla="*/ 61 h 57"/>
                      <a:gd name="T4" fmla="*/ 22 w 45"/>
                      <a:gd name="T5" fmla="*/ 68 h 57"/>
                      <a:gd name="T6" fmla="*/ 33 w 45"/>
                      <a:gd name="T7" fmla="*/ 72 h 57"/>
                      <a:gd name="T8" fmla="*/ 56 w 45"/>
                      <a:gd name="T9" fmla="*/ 68 h 57"/>
                      <a:gd name="T10" fmla="*/ 30 w 45"/>
                      <a:gd name="T11" fmla="*/ 30 h 57"/>
                      <a:gd name="T12" fmla="*/ 22 w 45"/>
                      <a:gd name="T13" fmla="*/ 0 h 5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5"/>
                      <a:gd name="T22" fmla="*/ 0 h 57"/>
                      <a:gd name="T23" fmla="*/ 45 w 45"/>
                      <a:gd name="T24" fmla="*/ 57 h 5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5" h="57">
                        <a:moveTo>
                          <a:pt x="18" y="0"/>
                        </a:moveTo>
                        <a:cubicBezTo>
                          <a:pt x="14" y="16"/>
                          <a:pt x="12" y="36"/>
                          <a:pt x="0" y="48"/>
                        </a:cubicBezTo>
                        <a:cubicBezTo>
                          <a:pt x="6" y="50"/>
                          <a:pt x="12" y="52"/>
                          <a:pt x="18" y="54"/>
                        </a:cubicBezTo>
                        <a:cubicBezTo>
                          <a:pt x="21" y="55"/>
                          <a:pt x="27" y="57"/>
                          <a:pt x="27" y="57"/>
                        </a:cubicBezTo>
                        <a:cubicBezTo>
                          <a:pt x="33" y="56"/>
                          <a:pt x="45" y="54"/>
                          <a:pt x="45" y="54"/>
                        </a:cubicBezTo>
                        <a:cubicBezTo>
                          <a:pt x="40" y="39"/>
                          <a:pt x="40" y="29"/>
                          <a:pt x="24" y="24"/>
                        </a:cubicBezTo>
                        <a:cubicBezTo>
                          <a:pt x="21" y="16"/>
                          <a:pt x="18" y="8"/>
                          <a:pt x="18" y="0"/>
                        </a:cubicBezTo>
                        <a:close/>
                      </a:path>
                    </a:pathLst>
                  </a:custGeom>
                  <a:solidFill>
                    <a:srgbClr val="996633">
                      <a:alpha val="50195"/>
                    </a:srgbClr>
                  </a:solidFill>
                  <a:ln w="3175" cap="flat" cmpd="sng">
                    <a:noFill/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66" name="Freeform 375"/>
                  <p:cNvSpPr>
                    <a:spLocks/>
                  </p:cNvSpPr>
                  <p:nvPr/>
                </p:nvSpPr>
                <p:spPr bwMode="auto">
                  <a:xfrm>
                    <a:off x="3887" y="1397"/>
                    <a:ext cx="43" cy="160"/>
                  </a:xfrm>
                  <a:custGeom>
                    <a:avLst/>
                    <a:gdLst>
                      <a:gd name="T0" fmla="*/ 43 w 43"/>
                      <a:gd name="T1" fmla="*/ 160 h 160"/>
                      <a:gd name="T2" fmla="*/ 0 w 43"/>
                      <a:gd name="T3" fmla="*/ 160 h 160"/>
                      <a:gd name="T4" fmla="*/ 0 w 43"/>
                      <a:gd name="T5" fmla="*/ 0 h 160"/>
                      <a:gd name="T6" fmla="*/ 0 60000 65536"/>
                      <a:gd name="T7" fmla="*/ 0 60000 65536"/>
                      <a:gd name="T8" fmla="*/ 0 60000 65536"/>
                      <a:gd name="T9" fmla="*/ 0 w 43"/>
                      <a:gd name="T10" fmla="*/ 0 h 160"/>
                      <a:gd name="T11" fmla="*/ 43 w 43"/>
                      <a:gd name="T12" fmla="*/ 160 h 16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3" h="160">
                        <a:moveTo>
                          <a:pt x="43" y="160"/>
                        </a:moveTo>
                        <a:lnTo>
                          <a:pt x="0" y="16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50" cap="sq" cmpd="sng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67" name="Group 376"/>
                  <p:cNvGrpSpPr>
                    <a:grpSpLocks/>
                  </p:cNvGrpSpPr>
                  <p:nvPr/>
                </p:nvGrpSpPr>
                <p:grpSpPr bwMode="auto">
                  <a:xfrm>
                    <a:off x="3600" y="2432"/>
                    <a:ext cx="571" cy="381"/>
                    <a:chOff x="3957" y="2627"/>
                    <a:chExt cx="544" cy="363"/>
                  </a:xfrm>
                </p:grpSpPr>
                <p:sp>
                  <p:nvSpPr>
                    <p:cNvPr id="373" name="Freeform 377"/>
                    <p:cNvSpPr>
                      <a:spLocks/>
                    </p:cNvSpPr>
                    <p:nvPr/>
                  </p:nvSpPr>
                  <p:spPr bwMode="auto">
                    <a:xfrm>
                      <a:off x="3957" y="2627"/>
                      <a:ext cx="114" cy="363"/>
                    </a:xfrm>
                    <a:custGeom>
                      <a:avLst/>
                      <a:gdLst>
                        <a:gd name="T0" fmla="*/ 23 w 114"/>
                        <a:gd name="T1" fmla="*/ 0 h 363"/>
                        <a:gd name="T2" fmla="*/ 23 w 114"/>
                        <a:gd name="T3" fmla="*/ 134 h 363"/>
                        <a:gd name="T4" fmla="*/ 114 w 114"/>
                        <a:gd name="T5" fmla="*/ 317 h 363"/>
                        <a:gd name="T6" fmla="*/ 114 w 114"/>
                        <a:gd name="T7" fmla="*/ 363 h 363"/>
                        <a:gd name="T8" fmla="*/ 0 w 114"/>
                        <a:gd name="T9" fmla="*/ 363 h 3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4"/>
                        <a:gd name="T16" fmla="*/ 0 h 363"/>
                        <a:gd name="T17" fmla="*/ 114 w 114"/>
                        <a:gd name="T18" fmla="*/ 363 h 3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4" h="363">
                          <a:moveTo>
                            <a:pt x="23" y="0"/>
                          </a:moveTo>
                          <a:lnTo>
                            <a:pt x="23" y="134"/>
                          </a:lnTo>
                          <a:lnTo>
                            <a:pt x="114" y="317"/>
                          </a:lnTo>
                          <a:lnTo>
                            <a:pt x="114" y="363"/>
                          </a:lnTo>
                          <a:lnTo>
                            <a:pt x="0" y="363"/>
                          </a:lnTo>
                        </a:path>
                      </a:pathLst>
                    </a:custGeom>
                    <a:noFill/>
                    <a:ln w="19050" cap="sq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4" name="Freeform 378"/>
                    <p:cNvSpPr>
                      <a:spLocks/>
                    </p:cNvSpPr>
                    <p:nvPr/>
                  </p:nvSpPr>
                  <p:spPr bwMode="auto">
                    <a:xfrm>
                      <a:off x="4411" y="2854"/>
                      <a:ext cx="90" cy="136"/>
                    </a:xfrm>
                    <a:custGeom>
                      <a:avLst/>
                      <a:gdLst>
                        <a:gd name="T0" fmla="*/ 0 w 90"/>
                        <a:gd name="T1" fmla="*/ 136 h 136"/>
                        <a:gd name="T2" fmla="*/ 90 w 90"/>
                        <a:gd name="T3" fmla="*/ 136 h 136"/>
                        <a:gd name="T4" fmla="*/ 90 w 90"/>
                        <a:gd name="T5" fmla="*/ 0 h 136"/>
                        <a:gd name="T6" fmla="*/ 0 60000 65536"/>
                        <a:gd name="T7" fmla="*/ 0 60000 65536"/>
                        <a:gd name="T8" fmla="*/ 0 60000 65536"/>
                        <a:gd name="T9" fmla="*/ 0 w 90"/>
                        <a:gd name="T10" fmla="*/ 0 h 136"/>
                        <a:gd name="T11" fmla="*/ 90 w 90"/>
                        <a:gd name="T12" fmla="*/ 136 h 1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90" h="136">
                          <a:moveTo>
                            <a:pt x="0" y="136"/>
                          </a:moveTo>
                          <a:lnTo>
                            <a:pt x="90" y="136"/>
                          </a:lnTo>
                          <a:lnTo>
                            <a:pt x="90" y="0"/>
                          </a:lnTo>
                        </a:path>
                      </a:pathLst>
                    </a:custGeom>
                    <a:noFill/>
                    <a:ln w="19050" cap="sq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368" name="Line 379"/>
                  <p:cNvSpPr>
                    <a:spLocks noChangeShapeType="1"/>
                  </p:cNvSpPr>
                  <p:nvPr/>
                </p:nvSpPr>
                <p:spPr bwMode="auto">
                  <a:xfrm>
                    <a:off x="3798" y="1257"/>
                    <a:ext cx="45" cy="113"/>
                  </a:xfrm>
                  <a:prstGeom prst="line">
                    <a:avLst/>
                  </a:prstGeom>
                  <a:noFill/>
                  <a:ln w="19050" cap="sq">
                    <a:solidFill>
                      <a:schemeClr val="tx1"/>
                    </a:solidFill>
                    <a:miter lim="800000"/>
                    <a:headEnd type="oval" w="sm" len="sm"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9" name="Freeform 380"/>
                  <p:cNvSpPr>
                    <a:spLocks/>
                  </p:cNvSpPr>
                  <p:nvPr/>
                </p:nvSpPr>
                <p:spPr bwMode="auto">
                  <a:xfrm rot="529036">
                    <a:off x="3840" y="1344"/>
                    <a:ext cx="22" cy="106"/>
                  </a:xfrm>
                  <a:custGeom>
                    <a:avLst/>
                    <a:gdLst>
                      <a:gd name="T0" fmla="*/ 14 w 21"/>
                      <a:gd name="T1" fmla="*/ 0 h 99"/>
                      <a:gd name="T2" fmla="*/ 6 w 21"/>
                      <a:gd name="T3" fmla="*/ 42 h 99"/>
                      <a:gd name="T4" fmla="*/ 0 w 21"/>
                      <a:gd name="T5" fmla="*/ 113 h 99"/>
                      <a:gd name="T6" fmla="*/ 0 60000 65536"/>
                      <a:gd name="T7" fmla="*/ 0 60000 65536"/>
                      <a:gd name="T8" fmla="*/ 0 60000 65536"/>
                      <a:gd name="T9" fmla="*/ 0 w 21"/>
                      <a:gd name="T10" fmla="*/ 0 h 99"/>
                      <a:gd name="T11" fmla="*/ 21 w 21"/>
                      <a:gd name="T12" fmla="*/ 99 h 9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" h="99">
                        <a:moveTo>
                          <a:pt x="12" y="0"/>
                        </a:moveTo>
                        <a:cubicBezTo>
                          <a:pt x="21" y="14"/>
                          <a:pt x="14" y="24"/>
                          <a:pt x="6" y="36"/>
                        </a:cubicBezTo>
                        <a:cubicBezTo>
                          <a:pt x="10" y="63"/>
                          <a:pt x="12" y="74"/>
                          <a:pt x="0" y="99"/>
                        </a:cubicBezTo>
                      </a:path>
                    </a:pathLst>
                  </a:custGeom>
                  <a:noFill/>
                  <a:ln w="6350" cap="flat" cmpd="sng">
                    <a:solidFill>
                      <a:srgbClr val="9966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grpSp>
                <p:nvGrpSpPr>
                  <p:cNvPr id="370" name="Group 381"/>
                  <p:cNvGrpSpPr>
                    <a:grpSpLocks/>
                  </p:cNvGrpSpPr>
                  <p:nvPr/>
                </p:nvGrpSpPr>
                <p:grpSpPr bwMode="auto">
                  <a:xfrm>
                    <a:off x="3766" y="1224"/>
                    <a:ext cx="407" cy="940"/>
                    <a:chOff x="4117" y="1492"/>
                    <a:chExt cx="384" cy="885"/>
                  </a:xfrm>
                </p:grpSpPr>
                <p:sp>
                  <p:nvSpPr>
                    <p:cNvPr id="371" name="Freeform 382"/>
                    <p:cNvSpPr>
                      <a:spLocks/>
                    </p:cNvSpPr>
                    <p:nvPr/>
                  </p:nvSpPr>
                  <p:spPr bwMode="auto">
                    <a:xfrm>
                      <a:off x="4230" y="1492"/>
                      <a:ext cx="271" cy="317"/>
                    </a:xfrm>
                    <a:custGeom>
                      <a:avLst/>
                      <a:gdLst>
                        <a:gd name="T0" fmla="*/ 0 w 271"/>
                        <a:gd name="T1" fmla="*/ 0 h 317"/>
                        <a:gd name="T2" fmla="*/ 271 w 271"/>
                        <a:gd name="T3" fmla="*/ 0 h 317"/>
                        <a:gd name="T4" fmla="*/ 271 w 271"/>
                        <a:gd name="T5" fmla="*/ 317 h 317"/>
                        <a:gd name="T6" fmla="*/ 0 60000 65536"/>
                        <a:gd name="T7" fmla="*/ 0 60000 65536"/>
                        <a:gd name="T8" fmla="*/ 0 60000 65536"/>
                        <a:gd name="T9" fmla="*/ 0 w 271"/>
                        <a:gd name="T10" fmla="*/ 0 h 317"/>
                        <a:gd name="T11" fmla="*/ 271 w 271"/>
                        <a:gd name="T12" fmla="*/ 317 h 31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71" h="317">
                          <a:moveTo>
                            <a:pt x="0" y="0"/>
                          </a:moveTo>
                          <a:lnTo>
                            <a:pt x="271" y="0"/>
                          </a:lnTo>
                          <a:lnTo>
                            <a:pt x="271" y="317"/>
                          </a:lnTo>
                        </a:path>
                      </a:pathLst>
                    </a:custGeom>
                    <a:noFill/>
                    <a:ln w="19050" cap="sq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2" name="Freeform 383"/>
                    <p:cNvSpPr>
                      <a:spLocks/>
                    </p:cNvSpPr>
                    <p:nvPr/>
                  </p:nvSpPr>
                  <p:spPr bwMode="auto">
                    <a:xfrm>
                      <a:off x="4117" y="1492"/>
                      <a:ext cx="44" cy="885"/>
                    </a:xfrm>
                    <a:custGeom>
                      <a:avLst/>
                      <a:gdLst>
                        <a:gd name="T0" fmla="*/ 44 w 44"/>
                        <a:gd name="T1" fmla="*/ 0 h 885"/>
                        <a:gd name="T2" fmla="*/ 0 w 44"/>
                        <a:gd name="T3" fmla="*/ 0 h 885"/>
                        <a:gd name="T4" fmla="*/ 0 w 44"/>
                        <a:gd name="T5" fmla="*/ 885 h 885"/>
                        <a:gd name="T6" fmla="*/ 0 60000 65536"/>
                        <a:gd name="T7" fmla="*/ 0 60000 65536"/>
                        <a:gd name="T8" fmla="*/ 0 60000 65536"/>
                        <a:gd name="T9" fmla="*/ 0 w 44"/>
                        <a:gd name="T10" fmla="*/ 0 h 885"/>
                        <a:gd name="T11" fmla="*/ 44 w 44"/>
                        <a:gd name="T12" fmla="*/ 885 h 885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4" h="885">
                          <a:moveTo>
                            <a:pt x="44" y="0"/>
                          </a:moveTo>
                          <a:lnTo>
                            <a:pt x="0" y="0"/>
                          </a:lnTo>
                          <a:lnTo>
                            <a:pt x="0" y="885"/>
                          </a:lnTo>
                        </a:path>
                      </a:pathLst>
                    </a:custGeom>
                    <a:noFill/>
                    <a:ln w="19050" cap="sq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</p:grpSp>
        </p:grpSp>
        <p:sp>
          <p:nvSpPr>
            <p:cNvPr id="338" name="Freeform 384"/>
            <p:cNvSpPr>
              <a:spLocks/>
            </p:cNvSpPr>
            <p:nvPr/>
          </p:nvSpPr>
          <p:spPr bwMode="auto">
            <a:xfrm rot="1681710">
              <a:off x="3847" y="1193"/>
              <a:ext cx="14" cy="48"/>
            </a:xfrm>
            <a:custGeom>
              <a:avLst/>
              <a:gdLst>
                <a:gd name="T0" fmla="*/ 0 w 12"/>
                <a:gd name="T1" fmla="*/ 0 h 45"/>
                <a:gd name="T2" fmla="*/ 16 w 12"/>
                <a:gd name="T3" fmla="*/ 51 h 45"/>
                <a:gd name="T4" fmla="*/ 0 60000 65536"/>
                <a:gd name="T5" fmla="*/ 0 60000 65536"/>
                <a:gd name="T6" fmla="*/ 0 w 12"/>
                <a:gd name="T7" fmla="*/ 0 h 45"/>
                <a:gd name="T8" fmla="*/ 12 w 12"/>
                <a:gd name="T9" fmla="*/ 45 h 4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" h="45">
                  <a:moveTo>
                    <a:pt x="0" y="0"/>
                  </a:moveTo>
                  <a:cubicBezTo>
                    <a:pt x="6" y="18"/>
                    <a:pt x="12" y="26"/>
                    <a:pt x="12" y="45"/>
                  </a:cubicBezTo>
                </a:path>
              </a:pathLst>
            </a:custGeom>
            <a:noFill/>
            <a:ln w="6350" cap="flat" cmpd="sng">
              <a:solidFill>
                <a:srgbClr val="99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39" name="Freeform 385"/>
            <p:cNvSpPr>
              <a:spLocks/>
            </p:cNvSpPr>
            <p:nvPr/>
          </p:nvSpPr>
          <p:spPr bwMode="auto">
            <a:xfrm>
              <a:off x="3893" y="1174"/>
              <a:ext cx="1" cy="157"/>
            </a:xfrm>
            <a:custGeom>
              <a:avLst/>
              <a:gdLst>
                <a:gd name="T0" fmla="*/ 0 w 1"/>
                <a:gd name="T1" fmla="*/ 157 h 157"/>
                <a:gd name="T2" fmla="*/ 0 w 1"/>
                <a:gd name="T3" fmla="*/ 0 h 157"/>
                <a:gd name="T4" fmla="*/ 0 60000 65536"/>
                <a:gd name="T5" fmla="*/ 0 60000 65536"/>
                <a:gd name="T6" fmla="*/ 0 w 1"/>
                <a:gd name="T7" fmla="*/ 0 h 157"/>
                <a:gd name="T8" fmla="*/ 1 w 1"/>
                <a:gd name="T9" fmla="*/ 157 h 15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7">
                  <a:moveTo>
                    <a:pt x="0" y="157"/>
                  </a:moveTo>
                  <a:lnTo>
                    <a:pt x="0" y="0"/>
                  </a:lnTo>
                </a:path>
              </a:pathLst>
            </a:custGeom>
            <a:noFill/>
            <a:ln w="19050" cap="sq" cmpd="sng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91" name="Freeform 391"/>
          <p:cNvSpPr>
            <a:spLocks/>
          </p:cNvSpPr>
          <p:nvPr/>
        </p:nvSpPr>
        <p:spPr bwMode="auto">
          <a:xfrm>
            <a:off x="10212264" y="1572787"/>
            <a:ext cx="230187" cy="2400300"/>
          </a:xfrm>
          <a:custGeom>
            <a:avLst/>
            <a:gdLst>
              <a:gd name="T0" fmla="*/ 319193072 w 166"/>
              <a:gd name="T1" fmla="*/ 2147483647 h 1597"/>
              <a:gd name="T2" fmla="*/ 0 w 166"/>
              <a:gd name="T3" fmla="*/ 2147483647 h 1597"/>
              <a:gd name="T4" fmla="*/ 3845232 w 166"/>
              <a:gd name="T5" fmla="*/ 494726366 h 1597"/>
              <a:gd name="T6" fmla="*/ 148058763 w 166"/>
              <a:gd name="T7" fmla="*/ 354667231 h 1597"/>
              <a:gd name="T8" fmla="*/ 96141907 w 166"/>
              <a:gd name="T9" fmla="*/ 0 h 1597"/>
              <a:gd name="T10" fmla="*/ 228819747 w 166"/>
              <a:gd name="T11" fmla="*/ 0 h 1597"/>
              <a:gd name="T12" fmla="*/ 232664978 w 166"/>
              <a:gd name="T13" fmla="*/ 763550865 h 1597"/>
              <a:gd name="T14" fmla="*/ 319193072 w 166"/>
              <a:gd name="T15" fmla="*/ 2147483647 h 159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6"/>
              <a:gd name="T25" fmla="*/ 0 h 1597"/>
              <a:gd name="T26" fmla="*/ 166 w 166"/>
              <a:gd name="T27" fmla="*/ 1597 h 159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6" h="1597">
                <a:moveTo>
                  <a:pt x="166" y="1597"/>
                </a:moveTo>
                <a:lnTo>
                  <a:pt x="0" y="1597"/>
                </a:lnTo>
                <a:lnTo>
                  <a:pt x="2" y="219"/>
                </a:lnTo>
                <a:lnTo>
                  <a:pt x="77" y="157"/>
                </a:lnTo>
                <a:lnTo>
                  <a:pt x="50" y="0"/>
                </a:lnTo>
                <a:lnTo>
                  <a:pt x="119" y="0"/>
                </a:lnTo>
                <a:lnTo>
                  <a:pt x="121" y="338"/>
                </a:lnTo>
                <a:lnTo>
                  <a:pt x="166" y="1597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rgbClr val="FFCC99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2" name="Rectangle 392"/>
          <p:cNvSpPr>
            <a:spLocks noChangeArrowheads="1"/>
          </p:cNvSpPr>
          <p:nvPr/>
        </p:nvSpPr>
        <p:spPr bwMode="auto">
          <a:xfrm>
            <a:off x="10710739" y="3976262"/>
            <a:ext cx="657225" cy="212725"/>
          </a:xfrm>
          <a:prstGeom prst="rect">
            <a:avLst/>
          </a:prstGeom>
          <a:gradFill rotWithShape="0">
            <a:gsLst>
              <a:gs pos="0">
                <a:schemeClr val="bg2">
                  <a:gamma/>
                  <a:shade val="66275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600"/>
          </a:p>
        </p:txBody>
      </p:sp>
      <p:grpSp>
        <p:nvGrpSpPr>
          <p:cNvPr id="393" name="Group 393"/>
          <p:cNvGrpSpPr>
            <a:grpSpLocks/>
          </p:cNvGrpSpPr>
          <p:nvPr/>
        </p:nvGrpSpPr>
        <p:grpSpPr bwMode="auto">
          <a:xfrm>
            <a:off x="9982076" y="1102887"/>
            <a:ext cx="873125" cy="4149725"/>
            <a:chOff x="3606" y="855"/>
            <a:chExt cx="628" cy="2760"/>
          </a:xfrm>
        </p:grpSpPr>
        <p:grpSp>
          <p:nvGrpSpPr>
            <p:cNvPr id="394" name="Group 394"/>
            <p:cNvGrpSpPr>
              <a:grpSpLocks/>
            </p:cNvGrpSpPr>
            <p:nvPr/>
          </p:nvGrpSpPr>
          <p:grpSpPr bwMode="auto">
            <a:xfrm>
              <a:off x="3675" y="2767"/>
              <a:ext cx="436" cy="505"/>
              <a:chOff x="3669" y="2819"/>
              <a:chExt cx="436" cy="505"/>
            </a:xfrm>
          </p:grpSpPr>
          <p:sp>
            <p:nvSpPr>
              <p:cNvPr id="436" name="Freeform 395"/>
              <p:cNvSpPr>
                <a:spLocks/>
              </p:cNvSpPr>
              <p:nvPr/>
            </p:nvSpPr>
            <p:spPr bwMode="auto">
              <a:xfrm>
                <a:off x="3694" y="2819"/>
                <a:ext cx="386" cy="484"/>
              </a:xfrm>
              <a:custGeom>
                <a:avLst/>
                <a:gdLst>
                  <a:gd name="T0" fmla="*/ 0 w 363"/>
                  <a:gd name="T1" fmla="*/ 0 h 453"/>
                  <a:gd name="T2" fmla="*/ 137 w 363"/>
                  <a:gd name="T3" fmla="*/ 489 h 453"/>
                  <a:gd name="T4" fmla="*/ 137 w 363"/>
                  <a:gd name="T5" fmla="*/ 517 h 453"/>
                  <a:gd name="T6" fmla="*/ 300 w 363"/>
                  <a:gd name="T7" fmla="*/ 517 h 453"/>
                  <a:gd name="T8" fmla="*/ 300 w 363"/>
                  <a:gd name="T9" fmla="*/ 489 h 453"/>
                  <a:gd name="T10" fmla="*/ 410 w 363"/>
                  <a:gd name="T11" fmla="*/ 0 h 453"/>
                  <a:gd name="T12" fmla="*/ 0 w 363"/>
                  <a:gd name="T13" fmla="*/ 0 h 45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3"/>
                  <a:gd name="T22" fmla="*/ 0 h 453"/>
                  <a:gd name="T23" fmla="*/ 363 w 363"/>
                  <a:gd name="T24" fmla="*/ 453 h 45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3" h="453">
                    <a:moveTo>
                      <a:pt x="0" y="0"/>
                    </a:moveTo>
                    <a:lnTo>
                      <a:pt x="121" y="429"/>
                    </a:lnTo>
                    <a:lnTo>
                      <a:pt x="121" y="453"/>
                    </a:lnTo>
                    <a:lnTo>
                      <a:pt x="265" y="453"/>
                    </a:lnTo>
                    <a:lnTo>
                      <a:pt x="265" y="429"/>
                    </a:lnTo>
                    <a:lnTo>
                      <a:pt x="36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6E6"/>
              </a:soli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37" name="Freeform 396"/>
              <p:cNvSpPr>
                <a:spLocks/>
              </p:cNvSpPr>
              <p:nvPr/>
            </p:nvSpPr>
            <p:spPr bwMode="auto">
              <a:xfrm>
                <a:off x="3695" y="2819"/>
                <a:ext cx="195" cy="455"/>
              </a:xfrm>
              <a:custGeom>
                <a:avLst/>
                <a:gdLst>
                  <a:gd name="T0" fmla="*/ 0 w 183"/>
                  <a:gd name="T1" fmla="*/ 0 h 426"/>
                  <a:gd name="T2" fmla="*/ 208 w 183"/>
                  <a:gd name="T3" fmla="*/ 486 h 426"/>
                  <a:gd name="T4" fmla="*/ 0 60000 65536"/>
                  <a:gd name="T5" fmla="*/ 0 60000 65536"/>
                  <a:gd name="T6" fmla="*/ 0 w 183"/>
                  <a:gd name="T7" fmla="*/ 0 h 426"/>
                  <a:gd name="T8" fmla="*/ 183 w 183"/>
                  <a:gd name="T9" fmla="*/ 426 h 42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83" h="426">
                    <a:moveTo>
                      <a:pt x="0" y="0"/>
                    </a:moveTo>
                    <a:lnTo>
                      <a:pt x="183" y="426"/>
                    </a:lnTo>
                  </a:path>
                </a:pathLst>
              </a:custGeom>
              <a:noFill/>
              <a:ln w="0" cap="flat" cmpd="sng">
                <a:solidFill>
                  <a:srgbClr val="5F5F5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438" name="Group 397"/>
              <p:cNvGrpSpPr>
                <a:grpSpLocks/>
              </p:cNvGrpSpPr>
              <p:nvPr/>
            </p:nvGrpSpPr>
            <p:grpSpPr bwMode="auto">
              <a:xfrm>
                <a:off x="3669" y="2820"/>
                <a:ext cx="436" cy="504"/>
                <a:chOff x="4025" y="2991"/>
                <a:chExt cx="409" cy="472"/>
              </a:xfrm>
            </p:grpSpPr>
            <p:sp>
              <p:nvSpPr>
                <p:cNvPr id="439" name="Line 398"/>
                <p:cNvSpPr>
                  <a:spLocks noChangeShapeType="1"/>
                </p:cNvSpPr>
                <p:nvPr/>
              </p:nvSpPr>
              <p:spPr bwMode="auto">
                <a:xfrm flipV="1">
                  <a:off x="4025" y="2991"/>
                  <a:ext cx="409" cy="0"/>
                </a:xfrm>
                <a:prstGeom prst="line">
                  <a:avLst/>
                </a:prstGeom>
                <a:noFill/>
                <a:ln w="6350" cap="sq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440" name="Rectangle 399"/>
                <p:cNvSpPr>
                  <a:spLocks noChangeArrowheads="1"/>
                </p:cNvSpPr>
                <p:nvPr/>
              </p:nvSpPr>
              <p:spPr bwMode="auto">
                <a:xfrm>
                  <a:off x="4169" y="3416"/>
                  <a:ext cx="144" cy="47"/>
                </a:xfrm>
                <a:prstGeom prst="rect">
                  <a:avLst/>
                </a:prstGeom>
                <a:gradFill rotWithShape="0">
                  <a:gsLst>
                    <a:gs pos="0">
                      <a:srgbClr val="666666"/>
                    </a:gs>
                    <a:gs pos="50000">
                      <a:srgbClr val="DDDDDD"/>
                    </a:gs>
                    <a:gs pos="100000">
                      <a:srgbClr val="666666"/>
                    </a:gs>
                  </a:gsLst>
                  <a:lin ang="0" scaled="1"/>
                </a:gradFill>
                <a:ln w="3175">
                  <a:solidFill>
                    <a:srgbClr val="777777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pt-BR" sz="1600"/>
                </a:p>
              </p:txBody>
            </p:sp>
            <p:sp>
              <p:nvSpPr>
                <p:cNvPr id="441" name="Freeform 400"/>
                <p:cNvSpPr>
                  <a:spLocks/>
                </p:cNvSpPr>
                <p:nvPr/>
              </p:nvSpPr>
              <p:spPr bwMode="auto">
                <a:xfrm>
                  <a:off x="4049" y="2993"/>
                  <a:ext cx="192" cy="423"/>
                </a:xfrm>
                <a:custGeom>
                  <a:avLst/>
                  <a:gdLst>
                    <a:gd name="T0" fmla="*/ 0 w 192"/>
                    <a:gd name="T1" fmla="*/ 0 h 423"/>
                    <a:gd name="T2" fmla="*/ 120 w 192"/>
                    <a:gd name="T3" fmla="*/ 423 h 423"/>
                    <a:gd name="T4" fmla="*/ 192 w 192"/>
                    <a:gd name="T5" fmla="*/ 423 h 423"/>
                    <a:gd name="T6" fmla="*/ 0 w 192"/>
                    <a:gd name="T7" fmla="*/ 0 h 42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92"/>
                    <a:gd name="T13" fmla="*/ 0 h 423"/>
                    <a:gd name="T14" fmla="*/ 192 w 192"/>
                    <a:gd name="T15" fmla="*/ 423 h 42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92" h="423">
                      <a:moveTo>
                        <a:pt x="0" y="0"/>
                      </a:moveTo>
                      <a:lnTo>
                        <a:pt x="120" y="423"/>
                      </a:lnTo>
                      <a:lnTo>
                        <a:pt x="192" y="4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66666"/>
                    </a:gs>
                    <a:gs pos="100000">
                      <a:srgbClr val="DDDDDD"/>
                    </a:gs>
                  </a:gsLst>
                  <a:lin ang="0" scaled="1"/>
                </a:gradFill>
                <a:ln w="3175" cap="flat" cmpd="sng">
                  <a:solidFill>
                    <a:srgbClr val="77777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42" name="Freeform 401"/>
                <p:cNvSpPr>
                  <a:spLocks/>
                </p:cNvSpPr>
                <p:nvPr/>
              </p:nvSpPr>
              <p:spPr bwMode="auto">
                <a:xfrm>
                  <a:off x="4242" y="2993"/>
                  <a:ext cx="170" cy="423"/>
                </a:xfrm>
                <a:custGeom>
                  <a:avLst/>
                  <a:gdLst>
                    <a:gd name="T0" fmla="*/ 170 w 170"/>
                    <a:gd name="T1" fmla="*/ 0 h 423"/>
                    <a:gd name="T2" fmla="*/ 71 w 170"/>
                    <a:gd name="T3" fmla="*/ 423 h 423"/>
                    <a:gd name="T4" fmla="*/ 0 w 170"/>
                    <a:gd name="T5" fmla="*/ 423 h 423"/>
                    <a:gd name="T6" fmla="*/ 170 w 170"/>
                    <a:gd name="T7" fmla="*/ 0 h 42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0"/>
                    <a:gd name="T13" fmla="*/ 0 h 423"/>
                    <a:gd name="T14" fmla="*/ 170 w 170"/>
                    <a:gd name="T15" fmla="*/ 423 h 42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0" h="423">
                      <a:moveTo>
                        <a:pt x="170" y="0"/>
                      </a:moveTo>
                      <a:lnTo>
                        <a:pt x="71" y="423"/>
                      </a:lnTo>
                      <a:lnTo>
                        <a:pt x="0" y="423"/>
                      </a:lnTo>
                      <a:lnTo>
                        <a:pt x="17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DDDDDD"/>
                    </a:gs>
                    <a:gs pos="100000">
                      <a:srgbClr val="666666"/>
                    </a:gs>
                  </a:gsLst>
                  <a:lin ang="0" scaled="1"/>
                </a:gradFill>
                <a:ln w="3175" cap="flat" cmpd="sng">
                  <a:solidFill>
                    <a:srgbClr val="77777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</p:grpSp>
        <p:sp>
          <p:nvSpPr>
            <p:cNvPr id="395" name="AutoShape 402" descr="Großes Konfetti"/>
            <p:cNvSpPr>
              <a:spLocks noChangeArrowheads="1"/>
            </p:cNvSpPr>
            <p:nvPr/>
          </p:nvSpPr>
          <p:spPr bwMode="auto">
            <a:xfrm>
              <a:off x="3810" y="3307"/>
              <a:ext cx="190" cy="308"/>
            </a:xfrm>
            <a:prstGeom prst="downArrow">
              <a:avLst>
                <a:gd name="adj1" fmla="val 43750"/>
                <a:gd name="adj2" fmla="val 64167"/>
              </a:avLst>
            </a:prstGeom>
            <a:pattFill prst="lgConfetti">
              <a:fgClr>
                <a:srgbClr val="996633"/>
              </a:fgClr>
              <a:bgClr>
                <a:srgbClr val="FFCC99"/>
              </a:bgClr>
            </a:pattFill>
            <a:ln w="952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 sz="1600"/>
            </a:p>
          </p:txBody>
        </p:sp>
        <p:sp>
          <p:nvSpPr>
            <p:cNvPr id="396" name="AutoShape 403"/>
            <p:cNvSpPr>
              <a:spLocks noChangeArrowheads="1"/>
            </p:cNvSpPr>
            <p:nvPr/>
          </p:nvSpPr>
          <p:spPr bwMode="auto">
            <a:xfrm flipV="1">
              <a:off x="3790" y="855"/>
              <a:ext cx="140" cy="228"/>
            </a:xfrm>
            <a:prstGeom prst="downArrow">
              <a:avLst>
                <a:gd name="adj1" fmla="val 43750"/>
                <a:gd name="adj2" fmla="val 64464"/>
              </a:avLst>
            </a:prstGeom>
            <a:solidFill>
              <a:schemeClr val="accent1"/>
            </a:solidFill>
            <a:ln w="63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rot="10800000" wrap="none" anchor="ctr"/>
            <a:lstStyle/>
            <a:p>
              <a:endParaRPr lang="pt-BR" sz="1600"/>
            </a:p>
          </p:txBody>
        </p:sp>
        <p:grpSp>
          <p:nvGrpSpPr>
            <p:cNvPr id="397" name="Group 404"/>
            <p:cNvGrpSpPr>
              <a:grpSpLocks/>
            </p:cNvGrpSpPr>
            <p:nvPr/>
          </p:nvGrpSpPr>
          <p:grpSpPr bwMode="auto">
            <a:xfrm>
              <a:off x="3606" y="1167"/>
              <a:ext cx="628" cy="2101"/>
              <a:chOff x="3600" y="1219"/>
              <a:chExt cx="628" cy="2101"/>
            </a:xfrm>
          </p:grpSpPr>
          <p:sp>
            <p:nvSpPr>
              <p:cNvPr id="398" name="Freeform 405"/>
              <p:cNvSpPr>
                <a:spLocks/>
              </p:cNvSpPr>
              <p:nvPr/>
            </p:nvSpPr>
            <p:spPr bwMode="auto">
              <a:xfrm>
                <a:off x="3620" y="1219"/>
                <a:ext cx="557" cy="1600"/>
              </a:xfrm>
              <a:custGeom>
                <a:avLst/>
                <a:gdLst>
                  <a:gd name="T0" fmla="*/ 104 w 521"/>
                  <a:gd name="T1" fmla="*/ 1709 h 1498"/>
                  <a:gd name="T2" fmla="*/ 104 w 521"/>
                  <a:gd name="T3" fmla="*/ 1657 h 1498"/>
                  <a:gd name="T4" fmla="*/ 0 w 521"/>
                  <a:gd name="T5" fmla="*/ 1447 h 1498"/>
                  <a:gd name="T6" fmla="*/ 0 w 521"/>
                  <a:gd name="T7" fmla="*/ 1295 h 1498"/>
                  <a:gd name="T8" fmla="*/ 233 w 521"/>
                  <a:gd name="T9" fmla="*/ 1295 h 1498"/>
                  <a:gd name="T10" fmla="*/ 233 w 521"/>
                  <a:gd name="T11" fmla="*/ 1034 h 1498"/>
                  <a:gd name="T12" fmla="*/ 156 w 521"/>
                  <a:gd name="T13" fmla="*/ 1034 h 1498"/>
                  <a:gd name="T14" fmla="*/ 156 w 521"/>
                  <a:gd name="T15" fmla="*/ 0 h 1498"/>
                  <a:gd name="T16" fmla="*/ 595 w 521"/>
                  <a:gd name="T17" fmla="*/ 0 h 1498"/>
                  <a:gd name="T18" fmla="*/ 595 w 521"/>
                  <a:gd name="T19" fmla="*/ 1709 h 1498"/>
                  <a:gd name="T20" fmla="*/ 104 w 521"/>
                  <a:gd name="T21" fmla="*/ 1709 h 14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21"/>
                  <a:gd name="T34" fmla="*/ 0 h 1498"/>
                  <a:gd name="T35" fmla="*/ 521 w 521"/>
                  <a:gd name="T36" fmla="*/ 1498 h 149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21" h="1498">
                    <a:moveTo>
                      <a:pt x="91" y="1498"/>
                    </a:moveTo>
                    <a:lnTo>
                      <a:pt x="91" y="1452"/>
                    </a:lnTo>
                    <a:lnTo>
                      <a:pt x="0" y="1269"/>
                    </a:lnTo>
                    <a:lnTo>
                      <a:pt x="0" y="1135"/>
                    </a:lnTo>
                    <a:lnTo>
                      <a:pt x="204" y="1135"/>
                    </a:lnTo>
                    <a:lnTo>
                      <a:pt x="204" y="906"/>
                    </a:lnTo>
                    <a:lnTo>
                      <a:pt x="137" y="906"/>
                    </a:lnTo>
                    <a:lnTo>
                      <a:pt x="137" y="0"/>
                    </a:lnTo>
                    <a:lnTo>
                      <a:pt x="521" y="0"/>
                    </a:lnTo>
                    <a:lnTo>
                      <a:pt x="521" y="1498"/>
                    </a:lnTo>
                    <a:lnTo>
                      <a:pt x="91" y="1498"/>
                    </a:lnTo>
                    <a:close/>
                  </a:path>
                </a:pathLst>
              </a:custGeom>
              <a:solidFill>
                <a:srgbClr val="CCCCCC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9" name="Freeform 406"/>
              <p:cNvSpPr>
                <a:spLocks/>
              </p:cNvSpPr>
              <p:nvPr/>
            </p:nvSpPr>
            <p:spPr bwMode="auto">
              <a:xfrm>
                <a:off x="3764" y="1219"/>
                <a:ext cx="168" cy="1598"/>
              </a:xfrm>
              <a:custGeom>
                <a:avLst/>
                <a:gdLst>
                  <a:gd name="T0" fmla="*/ 168 w 168"/>
                  <a:gd name="T1" fmla="*/ 1598 h 1598"/>
                  <a:gd name="T2" fmla="*/ 2 w 168"/>
                  <a:gd name="T3" fmla="*/ 1598 h 1598"/>
                  <a:gd name="T4" fmla="*/ 0 w 168"/>
                  <a:gd name="T5" fmla="*/ 1 h 1598"/>
                  <a:gd name="T6" fmla="*/ 119 w 168"/>
                  <a:gd name="T7" fmla="*/ 0 h 1598"/>
                  <a:gd name="T8" fmla="*/ 123 w 168"/>
                  <a:gd name="T9" fmla="*/ 121 h 1598"/>
                  <a:gd name="T10" fmla="*/ 123 w 168"/>
                  <a:gd name="T11" fmla="*/ 339 h 1598"/>
                  <a:gd name="T12" fmla="*/ 168 w 168"/>
                  <a:gd name="T13" fmla="*/ 1598 h 15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8"/>
                  <a:gd name="T22" fmla="*/ 0 h 1598"/>
                  <a:gd name="T23" fmla="*/ 168 w 168"/>
                  <a:gd name="T24" fmla="*/ 1598 h 159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8" h="1598">
                    <a:moveTo>
                      <a:pt x="168" y="1598"/>
                    </a:moveTo>
                    <a:lnTo>
                      <a:pt x="2" y="1598"/>
                    </a:lnTo>
                    <a:lnTo>
                      <a:pt x="0" y="1"/>
                    </a:lnTo>
                    <a:lnTo>
                      <a:pt x="119" y="0"/>
                    </a:lnTo>
                    <a:lnTo>
                      <a:pt x="123" y="121"/>
                    </a:lnTo>
                    <a:lnTo>
                      <a:pt x="123" y="339"/>
                    </a:lnTo>
                    <a:lnTo>
                      <a:pt x="168" y="15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rgbClr val="FFCC99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0" name="Oval 407"/>
              <p:cNvSpPr>
                <a:spLocks noChangeArrowheads="1"/>
              </p:cNvSpPr>
              <p:nvPr/>
            </p:nvSpPr>
            <p:spPr bwMode="auto">
              <a:xfrm>
                <a:off x="4120" y="1511"/>
                <a:ext cx="49" cy="49"/>
              </a:xfrm>
              <a:prstGeom prst="ellipse">
                <a:avLst/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 sz="1600"/>
              </a:p>
            </p:txBody>
          </p:sp>
          <p:grpSp>
            <p:nvGrpSpPr>
              <p:cNvPr id="401" name="Group 408"/>
              <p:cNvGrpSpPr>
                <a:grpSpLocks/>
              </p:cNvGrpSpPr>
              <p:nvPr/>
            </p:nvGrpSpPr>
            <p:grpSpPr bwMode="auto">
              <a:xfrm>
                <a:off x="4056" y="1281"/>
                <a:ext cx="172" cy="73"/>
                <a:chOff x="4388" y="1550"/>
                <a:chExt cx="161" cy="69"/>
              </a:xfrm>
            </p:grpSpPr>
            <p:sp>
              <p:nvSpPr>
                <p:cNvPr id="433" name="Rectangle 409"/>
                <p:cNvSpPr>
                  <a:spLocks noChangeArrowheads="1"/>
                </p:cNvSpPr>
                <p:nvPr/>
              </p:nvSpPr>
              <p:spPr bwMode="auto">
                <a:xfrm>
                  <a:off x="4501" y="1567"/>
                  <a:ext cx="25" cy="33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 sz="1600"/>
                </a:p>
              </p:txBody>
            </p:sp>
            <p:sp>
              <p:nvSpPr>
                <p:cNvPr id="434" name="AutoShape 410"/>
                <p:cNvSpPr>
                  <a:spLocks noChangeArrowheads="1"/>
                </p:cNvSpPr>
                <p:nvPr/>
              </p:nvSpPr>
              <p:spPr bwMode="auto">
                <a:xfrm>
                  <a:off x="4524" y="1550"/>
                  <a:ext cx="25" cy="69"/>
                </a:xfrm>
                <a:prstGeom prst="roundRect">
                  <a:avLst>
                    <a:gd name="adj" fmla="val 42306"/>
                  </a:avLst>
                </a:pr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 sz="1600"/>
                </a:p>
              </p:txBody>
            </p:sp>
            <p:sp>
              <p:nvSpPr>
                <p:cNvPr id="435" name="Line 411"/>
                <p:cNvSpPr>
                  <a:spLocks noChangeShapeType="1"/>
                </p:cNvSpPr>
                <p:nvPr/>
              </p:nvSpPr>
              <p:spPr bwMode="auto">
                <a:xfrm>
                  <a:off x="4388" y="1582"/>
                  <a:ext cx="113" cy="1"/>
                </a:xfrm>
                <a:prstGeom prst="line">
                  <a:avLst/>
                </a:prstGeom>
                <a:noFill/>
                <a:ln w="6350">
                  <a:solidFill>
                    <a:srgbClr val="5F5F5F"/>
                  </a:solidFill>
                  <a:prstDash val="lgDashDot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402" name="Group 412"/>
              <p:cNvGrpSpPr>
                <a:grpSpLocks/>
              </p:cNvGrpSpPr>
              <p:nvPr/>
            </p:nvGrpSpPr>
            <p:grpSpPr bwMode="auto">
              <a:xfrm>
                <a:off x="4056" y="1572"/>
                <a:ext cx="172" cy="73"/>
                <a:chOff x="4388" y="1550"/>
                <a:chExt cx="161" cy="69"/>
              </a:xfrm>
            </p:grpSpPr>
            <p:sp>
              <p:nvSpPr>
                <p:cNvPr id="430" name="Rectangle 413"/>
                <p:cNvSpPr>
                  <a:spLocks noChangeArrowheads="1"/>
                </p:cNvSpPr>
                <p:nvPr/>
              </p:nvSpPr>
              <p:spPr bwMode="auto">
                <a:xfrm>
                  <a:off x="4501" y="1567"/>
                  <a:ext cx="25" cy="33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 sz="1600"/>
                </a:p>
              </p:txBody>
            </p:sp>
            <p:sp>
              <p:nvSpPr>
                <p:cNvPr id="431" name="AutoShape 414"/>
                <p:cNvSpPr>
                  <a:spLocks noChangeArrowheads="1"/>
                </p:cNvSpPr>
                <p:nvPr/>
              </p:nvSpPr>
              <p:spPr bwMode="auto">
                <a:xfrm>
                  <a:off x="4524" y="1550"/>
                  <a:ext cx="25" cy="69"/>
                </a:xfrm>
                <a:prstGeom prst="roundRect">
                  <a:avLst>
                    <a:gd name="adj" fmla="val 42306"/>
                  </a:avLst>
                </a:pr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 sz="1600"/>
                </a:p>
              </p:txBody>
            </p:sp>
            <p:sp>
              <p:nvSpPr>
                <p:cNvPr id="432" name="Line 415"/>
                <p:cNvSpPr>
                  <a:spLocks noChangeShapeType="1"/>
                </p:cNvSpPr>
                <p:nvPr/>
              </p:nvSpPr>
              <p:spPr bwMode="auto">
                <a:xfrm>
                  <a:off x="4388" y="1582"/>
                  <a:ext cx="113" cy="1"/>
                </a:xfrm>
                <a:prstGeom prst="line">
                  <a:avLst/>
                </a:prstGeom>
                <a:noFill/>
                <a:ln w="6350">
                  <a:solidFill>
                    <a:srgbClr val="5F5F5F"/>
                  </a:solidFill>
                  <a:prstDash val="lgDashDot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403" name="Group 416"/>
              <p:cNvGrpSpPr>
                <a:grpSpLocks/>
              </p:cNvGrpSpPr>
              <p:nvPr/>
            </p:nvGrpSpPr>
            <p:grpSpPr bwMode="auto">
              <a:xfrm>
                <a:off x="4056" y="2576"/>
                <a:ext cx="172" cy="74"/>
                <a:chOff x="4388" y="1550"/>
                <a:chExt cx="161" cy="69"/>
              </a:xfrm>
            </p:grpSpPr>
            <p:sp>
              <p:nvSpPr>
                <p:cNvPr id="427" name="Rectangle 417"/>
                <p:cNvSpPr>
                  <a:spLocks noChangeArrowheads="1"/>
                </p:cNvSpPr>
                <p:nvPr/>
              </p:nvSpPr>
              <p:spPr bwMode="auto">
                <a:xfrm>
                  <a:off x="4501" y="1567"/>
                  <a:ext cx="25" cy="33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 sz="1600"/>
                </a:p>
              </p:txBody>
            </p:sp>
            <p:sp>
              <p:nvSpPr>
                <p:cNvPr id="428" name="AutoShape 418"/>
                <p:cNvSpPr>
                  <a:spLocks noChangeArrowheads="1"/>
                </p:cNvSpPr>
                <p:nvPr/>
              </p:nvSpPr>
              <p:spPr bwMode="auto">
                <a:xfrm>
                  <a:off x="4524" y="1550"/>
                  <a:ext cx="25" cy="69"/>
                </a:xfrm>
                <a:prstGeom prst="roundRect">
                  <a:avLst>
                    <a:gd name="adj" fmla="val 42306"/>
                  </a:avLst>
                </a:pr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 sz="1600"/>
                </a:p>
              </p:txBody>
            </p:sp>
            <p:sp>
              <p:nvSpPr>
                <p:cNvPr id="429" name="Line 419"/>
                <p:cNvSpPr>
                  <a:spLocks noChangeShapeType="1"/>
                </p:cNvSpPr>
                <p:nvPr/>
              </p:nvSpPr>
              <p:spPr bwMode="auto">
                <a:xfrm>
                  <a:off x="4388" y="1582"/>
                  <a:ext cx="113" cy="1"/>
                </a:xfrm>
                <a:prstGeom prst="line">
                  <a:avLst/>
                </a:prstGeom>
                <a:noFill/>
                <a:ln w="6350">
                  <a:solidFill>
                    <a:srgbClr val="5F5F5F"/>
                  </a:solidFill>
                  <a:prstDash val="lgDashDot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404" name="Freeform 420"/>
              <p:cNvSpPr>
                <a:spLocks/>
              </p:cNvSpPr>
              <p:nvPr/>
            </p:nvSpPr>
            <p:spPr bwMode="auto">
              <a:xfrm>
                <a:off x="3618" y="2164"/>
                <a:ext cx="245" cy="290"/>
              </a:xfrm>
              <a:custGeom>
                <a:avLst/>
                <a:gdLst>
                  <a:gd name="T0" fmla="*/ 0 w 227"/>
                  <a:gd name="T1" fmla="*/ 287 h 271"/>
                  <a:gd name="T2" fmla="*/ 0 w 227"/>
                  <a:gd name="T3" fmla="*/ 310 h 271"/>
                  <a:gd name="T4" fmla="*/ 264 w 227"/>
                  <a:gd name="T5" fmla="*/ 310 h 271"/>
                  <a:gd name="T6" fmla="*/ 264 w 227"/>
                  <a:gd name="T7" fmla="*/ 0 h 271"/>
                  <a:gd name="T8" fmla="*/ 79 w 227"/>
                  <a:gd name="T9" fmla="*/ 0 h 271"/>
                  <a:gd name="T10" fmla="*/ 0 w 227"/>
                  <a:gd name="T11" fmla="*/ 287 h 2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7"/>
                  <a:gd name="T19" fmla="*/ 0 h 271"/>
                  <a:gd name="T20" fmla="*/ 227 w 227"/>
                  <a:gd name="T21" fmla="*/ 271 h 27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7" h="271">
                    <a:moveTo>
                      <a:pt x="0" y="250"/>
                    </a:moveTo>
                    <a:lnTo>
                      <a:pt x="0" y="271"/>
                    </a:lnTo>
                    <a:lnTo>
                      <a:pt x="227" y="271"/>
                    </a:lnTo>
                    <a:lnTo>
                      <a:pt x="227" y="0"/>
                    </a:lnTo>
                    <a:lnTo>
                      <a:pt x="68" y="0"/>
                    </a:lnTo>
                    <a:lnTo>
                      <a:pt x="0" y="250"/>
                    </a:lnTo>
                    <a:close/>
                  </a:path>
                </a:pathLst>
              </a:custGeom>
              <a:solidFill>
                <a:srgbClr val="B3B3B3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5" name="Freeform 421"/>
              <p:cNvSpPr>
                <a:spLocks/>
              </p:cNvSpPr>
              <p:nvPr/>
            </p:nvSpPr>
            <p:spPr bwMode="auto">
              <a:xfrm>
                <a:off x="3887" y="1557"/>
                <a:ext cx="92" cy="1262"/>
              </a:xfrm>
              <a:custGeom>
                <a:avLst/>
                <a:gdLst>
                  <a:gd name="T0" fmla="*/ 0 w 86"/>
                  <a:gd name="T1" fmla="*/ 2 h 1181"/>
                  <a:gd name="T2" fmla="*/ 46 w 86"/>
                  <a:gd name="T3" fmla="*/ 1349 h 1181"/>
                  <a:gd name="T4" fmla="*/ 98 w 86"/>
                  <a:gd name="T5" fmla="*/ 1346 h 1181"/>
                  <a:gd name="T6" fmla="*/ 50 w 86"/>
                  <a:gd name="T7" fmla="*/ 0 h 1181"/>
                  <a:gd name="T8" fmla="*/ 0 w 86"/>
                  <a:gd name="T9" fmla="*/ 2 h 11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"/>
                  <a:gd name="T16" fmla="*/ 0 h 1181"/>
                  <a:gd name="T17" fmla="*/ 86 w 86"/>
                  <a:gd name="T18" fmla="*/ 1181 h 11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" h="1181">
                    <a:moveTo>
                      <a:pt x="0" y="2"/>
                    </a:moveTo>
                    <a:lnTo>
                      <a:pt x="40" y="1181"/>
                    </a:lnTo>
                    <a:lnTo>
                      <a:pt x="86" y="1179"/>
                    </a:lnTo>
                    <a:lnTo>
                      <a:pt x="44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3399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6" name="Freeform 422"/>
              <p:cNvSpPr>
                <a:spLocks/>
              </p:cNvSpPr>
              <p:nvPr/>
            </p:nvSpPr>
            <p:spPr bwMode="auto">
              <a:xfrm>
                <a:off x="3887" y="1560"/>
                <a:ext cx="92" cy="1259"/>
              </a:xfrm>
              <a:custGeom>
                <a:avLst/>
                <a:gdLst>
                  <a:gd name="T0" fmla="*/ 0 w 86"/>
                  <a:gd name="T1" fmla="*/ 0 h 1179"/>
                  <a:gd name="T2" fmla="*/ 46 w 86"/>
                  <a:gd name="T3" fmla="*/ 1344 h 1179"/>
                  <a:gd name="T4" fmla="*/ 98 w 86"/>
                  <a:gd name="T5" fmla="*/ 1342 h 1179"/>
                  <a:gd name="T6" fmla="*/ 0 60000 65536"/>
                  <a:gd name="T7" fmla="*/ 0 60000 65536"/>
                  <a:gd name="T8" fmla="*/ 0 60000 65536"/>
                  <a:gd name="T9" fmla="*/ 0 w 86"/>
                  <a:gd name="T10" fmla="*/ 0 h 1179"/>
                  <a:gd name="T11" fmla="*/ 86 w 86"/>
                  <a:gd name="T12" fmla="*/ 1179 h 117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6" h="1179">
                    <a:moveTo>
                      <a:pt x="0" y="0"/>
                    </a:moveTo>
                    <a:lnTo>
                      <a:pt x="40" y="1179"/>
                    </a:lnTo>
                    <a:lnTo>
                      <a:pt x="86" y="1177"/>
                    </a:lnTo>
                  </a:path>
                </a:pathLst>
              </a:custGeom>
              <a:noFill/>
              <a:ln w="12700" cap="sq" cmpd="sng">
                <a:solidFill>
                  <a:srgbClr val="003399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7" name="Freeform 423" descr="Großes Konfetti"/>
              <p:cNvSpPr>
                <a:spLocks/>
              </p:cNvSpPr>
              <p:nvPr/>
            </p:nvSpPr>
            <p:spPr bwMode="auto">
              <a:xfrm>
                <a:off x="3762" y="2294"/>
                <a:ext cx="240" cy="1026"/>
              </a:xfrm>
              <a:custGeom>
                <a:avLst/>
                <a:gdLst>
                  <a:gd name="T0" fmla="*/ 42 w 240"/>
                  <a:gd name="T1" fmla="*/ 523 h 1026"/>
                  <a:gd name="T2" fmla="*/ 0 w 240"/>
                  <a:gd name="T3" fmla="*/ 753 h 1026"/>
                  <a:gd name="T4" fmla="*/ 66 w 240"/>
                  <a:gd name="T5" fmla="*/ 985 h 1026"/>
                  <a:gd name="T6" fmla="*/ 66 w 240"/>
                  <a:gd name="T7" fmla="*/ 1026 h 1026"/>
                  <a:gd name="T8" fmla="*/ 209 w 240"/>
                  <a:gd name="T9" fmla="*/ 1026 h 1026"/>
                  <a:gd name="T10" fmla="*/ 210 w 240"/>
                  <a:gd name="T11" fmla="*/ 985 h 1026"/>
                  <a:gd name="T12" fmla="*/ 240 w 240"/>
                  <a:gd name="T13" fmla="*/ 852 h 1026"/>
                  <a:gd name="T14" fmla="*/ 154 w 240"/>
                  <a:gd name="T15" fmla="*/ 521 h 1026"/>
                  <a:gd name="T16" fmla="*/ 105 w 240"/>
                  <a:gd name="T17" fmla="*/ 138 h 1026"/>
                  <a:gd name="T18" fmla="*/ 74 w 240"/>
                  <a:gd name="T19" fmla="*/ 27 h 1026"/>
                  <a:gd name="T20" fmla="*/ 23 w 240"/>
                  <a:gd name="T21" fmla="*/ 0 h 1026"/>
                  <a:gd name="T22" fmla="*/ 41 w 240"/>
                  <a:gd name="T23" fmla="*/ 58 h 1026"/>
                  <a:gd name="T24" fmla="*/ 42 w 240"/>
                  <a:gd name="T25" fmla="*/ 523 h 10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0"/>
                  <a:gd name="T40" fmla="*/ 0 h 1026"/>
                  <a:gd name="T41" fmla="*/ 240 w 240"/>
                  <a:gd name="T42" fmla="*/ 1026 h 102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0" h="1026">
                    <a:moveTo>
                      <a:pt x="42" y="523"/>
                    </a:moveTo>
                    <a:lnTo>
                      <a:pt x="0" y="753"/>
                    </a:lnTo>
                    <a:lnTo>
                      <a:pt x="66" y="985"/>
                    </a:lnTo>
                    <a:lnTo>
                      <a:pt x="66" y="1026"/>
                    </a:lnTo>
                    <a:lnTo>
                      <a:pt x="209" y="1026"/>
                    </a:lnTo>
                    <a:lnTo>
                      <a:pt x="210" y="985"/>
                    </a:lnTo>
                    <a:lnTo>
                      <a:pt x="240" y="852"/>
                    </a:lnTo>
                    <a:lnTo>
                      <a:pt x="154" y="521"/>
                    </a:lnTo>
                    <a:lnTo>
                      <a:pt x="105" y="138"/>
                    </a:lnTo>
                    <a:lnTo>
                      <a:pt x="74" y="27"/>
                    </a:lnTo>
                    <a:lnTo>
                      <a:pt x="23" y="0"/>
                    </a:lnTo>
                    <a:lnTo>
                      <a:pt x="41" y="58"/>
                    </a:lnTo>
                    <a:lnTo>
                      <a:pt x="42" y="523"/>
                    </a:lnTo>
                    <a:close/>
                  </a:path>
                </a:pathLst>
              </a:custGeom>
              <a:pattFill prst="lgConfetti">
                <a:fgClr>
                  <a:srgbClr val="996633"/>
                </a:fgClr>
                <a:bgClr>
                  <a:srgbClr val="FFCC99"/>
                </a:bgClr>
              </a:patt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8" name="Freeform 424"/>
              <p:cNvSpPr>
                <a:spLocks/>
              </p:cNvSpPr>
              <p:nvPr/>
            </p:nvSpPr>
            <p:spPr bwMode="auto">
              <a:xfrm>
                <a:off x="3726" y="2429"/>
                <a:ext cx="42" cy="386"/>
              </a:xfrm>
              <a:custGeom>
                <a:avLst/>
                <a:gdLst>
                  <a:gd name="T0" fmla="*/ 45 w 39"/>
                  <a:gd name="T1" fmla="*/ 0 h 362"/>
                  <a:gd name="T2" fmla="*/ 45 w 39"/>
                  <a:gd name="T3" fmla="*/ 412 h 362"/>
                  <a:gd name="T4" fmla="*/ 0 w 39"/>
                  <a:gd name="T5" fmla="*/ 412 h 362"/>
                  <a:gd name="T6" fmla="*/ 0 60000 65536"/>
                  <a:gd name="T7" fmla="*/ 0 60000 65536"/>
                  <a:gd name="T8" fmla="*/ 0 60000 65536"/>
                  <a:gd name="T9" fmla="*/ 0 w 39"/>
                  <a:gd name="T10" fmla="*/ 0 h 362"/>
                  <a:gd name="T11" fmla="*/ 39 w 39"/>
                  <a:gd name="T12" fmla="*/ 362 h 36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9" h="362">
                    <a:moveTo>
                      <a:pt x="39" y="0"/>
                    </a:moveTo>
                    <a:lnTo>
                      <a:pt x="39" y="362"/>
                    </a:lnTo>
                    <a:lnTo>
                      <a:pt x="0" y="362"/>
                    </a:ln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09" name="Arc 425"/>
              <p:cNvSpPr>
                <a:spLocks/>
              </p:cNvSpPr>
              <p:nvPr/>
            </p:nvSpPr>
            <p:spPr bwMode="auto">
              <a:xfrm>
                <a:off x="3631" y="2333"/>
                <a:ext cx="132" cy="110"/>
              </a:xfrm>
              <a:custGeom>
                <a:avLst/>
                <a:gdLst>
                  <a:gd name="T0" fmla="*/ 0 w 21600"/>
                  <a:gd name="T1" fmla="*/ 0 h 24688"/>
                  <a:gd name="T2" fmla="*/ 0 w 21600"/>
                  <a:gd name="T3" fmla="*/ 0 h 24688"/>
                  <a:gd name="T4" fmla="*/ 0 w 21600"/>
                  <a:gd name="T5" fmla="*/ 0 h 2468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4688"/>
                  <a:gd name="T11" fmla="*/ 21600 w 21600"/>
                  <a:gd name="T12" fmla="*/ 24688 h 246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4688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633"/>
                      <a:pt x="21525" y="23665"/>
                      <a:pt x="21378" y="24688"/>
                    </a:cubicBezTo>
                  </a:path>
                  <a:path w="21600" h="24688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633"/>
                      <a:pt x="21525" y="23665"/>
                      <a:pt x="21378" y="24688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0" name="Arc 426"/>
              <p:cNvSpPr>
                <a:spLocks/>
              </p:cNvSpPr>
              <p:nvPr/>
            </p:nvSpPr>
            <p:spPr bwMode="auto">
              <a:xfrm flipV="1">
                <a:off x="3631" y="2149"/>
                <a:ext cx="132" cy="59"/>
              </a:xfrm>
              <a:custGeom>
                <a:avLst/>
                <a:gdLst>
                  <a:gd name="T0" fmla="*/ 0 w 21600"/>
                  <a:gd name="T1" fmla="*/ 0 h 21391"/>
                  <a:gd name="T2" fmla="*/ 0 w 21600"/>
                  <a:gd name="T3" fmla="*/ 0 h 21391"/>
                  <a:gd name="T4" fmla="*/ 0 w 21600"/>
                  <a:gd name="T5" fmla="*/ 0 h 2139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391"/>
                  <a:gd name="T11" fmla="*/ 21600 w 21600"/>
                  <a:gd name="T12" fmla="*/ 21391 h 213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391" fill="none" extrusionOk="0">
                    <a:moveTo>
                      <a:pt x="11469" y="0"/>
                    </a:moveTo>
                    <a:cubicBezTo>
                      <a:pt x="17772" y="3949"/>
                      <a:pt x="21600" y="10864"/>
                      <a:pt x="21600" y="18303"/>
                    </a:cubicBezTo>
                    <a:cubicBezTo>
                      <a:pt x="21600" y="19336"/>
                      <a:pt x="21525" y="20368"/>
                      <a:pt x="21378" y="21391"/>
                    </a:cubicBezTo>
                  </a:path>
                  <a:path w="21600" h="21391" stroke="0" extrusionOk="0">
                    <a:moveTo>
                      <a:pt x="11469" y="0"/>
                    </a:moveTo>
                    <a:cubicBezTo>
                      <a:pt x="17772" y="3949"/>
                      <a:pt x="21600" y="10864"/>
                      <a:pt x="21600" y="18303"/>
                    </a:cubicBezTo>
                    <a:cubicBezTo>
                      <a:pt x="21600" y="19336"/>
                      <a:pt x="21525" y="20368"/>
                      <a:pt x="21378" y="21391"/>
                    </a:cubicBezTo>
                    <a:lnTo>
                      <a:pt x="0" y="183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1" name="Freeform 427"/>
              <p:cNvSpPr>
                <a:spLocks/>
              </p:cNvSpPr>
              <p:nvPr/>
            </p:nvSpPr>
            <p:spPr bwMode="auto">
              <a:xfrm>
                <a:off x="3827" y="2099"/>
                <a:ext cx="51" cy="115"/>
              </a:xfrm>
              <a:custGeom>
                <a:avLst/>
                <a:gdLst>
                  <a:gd name="T0" fmla="*/ 12 w 84"/>
                  <a:gd name="T1" fmla="*/ 0 h 144"/>
                  <a:gd name="T2" fmla="*/ 10 w 84"/>
                  <a:gd name="T3" fmla="*/ 11 h 144"/>
                  <a:gd name="T4" fmla="*/ 3 w 84"/>
                  <a:gd name="T5" fmla="*/ 19 h 144"/>
                  <a:gd name="T6" fmla="*/ 12 w 84"/>
                  <a:gd name="T7" fmla="*/ 54 h 144"/>
                  <a:gd name="T8" fmla="*/ 22 w 84"/>
                  <a:gd name="T9" fmla="*/ 44 h 144"/>
                  <a:gd name="T10" fmla="*/ 25 w 84"/>
                  <a:gd name="T11" fmla="*/ 73 h 144"/>
                  <a:gd name="T12" fmla="*/ 31 w 84"/>
                  <a:gd name="T13" fmla="*/ 92 h 1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144"/>
                  <a:gd name="T23" fmla="*/ 84 w 84"/>
                  <a:gd name="T24" fmla="*/ 144 h 1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144">
                    <a:moveTo>
                      <a:pt x="33" y="0"/>
                    </a:moveTo>
                    <a:cubicBezTo>
                      <a:pt x="31" y="6"/>
                      <a:pt x="32" y="14"/>
                      <a:pt x="27" y="18"/>
                    </a:cubicBezTo>
                    <a:cubicBezTo>
                      <a:pt x="21" y="22"/>
                      <a:pt x="9" y="30"/>
                      <a:pt x="9" y="30"/>
                    </a:cubicBezTo>
                    <a:cubicBezTo>
                      <a:pt x="0" y="57"/>
                      <a:pt x="9" y="68"/>
                      <a:pt x="33" y="84"/>
                    </a:cubicBezTo>
                    <a:cubicBezTo>
                      <a:pt x="47" y="80"/>
                      <a:pt x="47" y="73"/>
                      <a:pt x="60" y="69"/>
                    </a:cubicBezTo>
                    <a:cubicBezTo>
                      <a:pt x="79" y="82"/>
                      <a:pt x="74" y="93"/>
                      <a:pt x="69" y="114"/>
                    </a:cubicBezTo>
                    <a:cubicBezTo>
                      <a:pt x="71" y="134"/>
                      <a:pt x="65" y="144"/>
                      <a:pt x="84" y="144"/>
                    </a:cubicBezTo>
                  </a:path>
                </a:pathLst>
              </a:custGeom>
              <a:noFill/>
              <a:ln w="6350" cap="flat" cmpd="sng">
                <a:solidFill>
                  <a:srgbClr val="99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2" name="Freeform 428"/>
              <p:cNvSpPr>
                <a:spLocks/>
              </p:cNvSpPr>
              <p:nvPr/>
            </p:nvSpPr>
            <p:spPr bwMode="auto">
              <a:xfrm>
                <a:off x="3797" y="1977"/>
                <a:ext cx="14" cy="48"/>
              </a:xfrm>
              <a:custGeom>
                <a:avLst/>
                <a:gdLst>
                  <a:gd name="T0" fmla="*/ 0 w 12"/>
                  <a:gd name="T1" fmla="*/ 0 h 45"/>
                  <a:gd name="T2" fmla="*/ 16 w 12"/>
                  <a:gd name="T3" fmla="*/ 51 h 45"/>
                  <a:gd name="T4" fmla="*/ 0 60000 65536"/>
                  <a:gd name="T5" fmla="*/ 0 60000 65536"/>
                  <a:gd name="T6" fmla="*/ 0 w 12"/>
                  <a:gd name="T7" fmla="*/ 0 h 45"/>
                  <a:gd name="T8" fmla="*/ 12 w 12"/>
                  <a:gd name="T9" fmla="*/ 45 h 4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" h="45">
                    <a:moveTo>
                      <a:pt x="0" y="0"/>
                    </a:moveTo>
                    <a:cubicBezTo>
                      <a:pt x="6" y="18"/>
                      <a:pt x="12" y="26"/>
                      <a:pt x="12" y="45"/>
                    </a:cubicBezTo>
                  </a:path>
                </a:pathLst>
              </a:custGeom>
              <a:noFill/>
              <a:ln w="6350" cap="flat" cmpd="sng">
                <a:solidFill>
                  <a:srgbClr val="99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3" name="Freeform 429"/>
              <p:cNvSpPr>
                <a:spLocks/>
              </p:cNvSpPr>
              <p:nvPr/>
            </p:nvSpPr>
            <p:spPr bwMode="auto">
              <a:xfrm>
                <a:off x="3833" y="1753"/>
                <a:ext cx="22" cy="106"/>
              </a:xfrm>
              <a:custGeom>
                <a:avLst/>
                <a:gdLst>
                  <a:gd name="T0" fmla="*/ 14 w 21"/>
                  <a:gd name="T1" fmla="*/ 0 h 99"/>
                  <a:gd name="T2" fmla="*/ 6 w 21"/>
                  <a:gd name="T3" fmla="*/ 42 h 99"/>
                  <a:gd name="T4" fmla="*/ 0 w 21"/>
                  <a:gd name="T5" fmla="*/ 113 h 99"/>
                  <a:gd name="T6" fmla="*/ 0 60000 65536"/>
                  <a:gd name="T7" fmla="*/ 0 60000 65536"/>
                  <a:gd name="T8" fmla="*/ 0 60000 65536"/>
                  <a:gd name="T9" fmla="*/ 0 w 21"/>
                  <a:gd name="T10" fmla="*/ 0 h 99"/>
                  <a:gd name="T11" fmla="*/ 21 w 21"/>
                  <a:gd name="T12" fmla="*/ 99 h 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" h="99">
                    <a:moveTo>
                      <a:pt x="12" y="0"/>
                    </a:moveTo>
                    <a:cubicBezTo>
                      <a:pt x="21" y="14"/>
                      <a:pt x="14" y="24"/>
                      <a:pt x="6" y="36"/>
                    </a:cubicBezTo>
                    <a:cubicBezTo>
                      <a:pt x="10" y="63"/>
                      <a:pt x="12" y="74"/>
                      <a:pt x="0" y="99"/>
                    </a:cubicBezTo>
                  </a:path>
                </a:pathLst>
              </a:custGeom>
              <a:noFill/>
              <a:ln w="6350" cap="flat" cmpd="sng">
                <a:solidFill>
                  <a:srgbClr val="99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4" name="Freeform 430"/>
              <p:cNvSpPr>
                <a:spLocks/>
              </p:cNvSpPr>
              <p:nvPr/>
            </p:nvSpPr>
            <p:spPr bwMode="auto">
              <a:xfrm flipH="1">
                <a:off x="3824" y="1603"/>
                <a:ext cx="12" cy="48"/>
              </a:xfrm>
              <a:custGeom>
                <a:avLst/>
                <a:gdLst>
                  <a:gd name="T0" fmla="*/ 0 w 12"/>
                  <a:gd name="T1" fmla="*/ 0 h 45"/>
                  <a:gd name="T2" fmla="*/ 12 w 12"/>
                  <a:gd name="T3" fmla="*/ 51 h 45"/>
                  <a:gd name="T4" fmla="*/ 0 60000 65536"/>
                  <a:gd name="T5" fmla="*/ 0 60000 65536"/>
                  <a:gd name="T6" fmla="*/ 0 w 12"/>
                  <a:gd name="T7" fmla="*/ 0 h 45"/>
                  <a:gd name="T8" fmla="*/ 12 w 12"/>
                  <a:gd name="T9" fmla="*/ 45 h 4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" h="45">
                    <a:moveTo>
                      <a:pt x="0" y="0"/>
                    </a:moveTo>
                    <a:cubicBezTo>
                      <a:pt x="6" y="18"/>
                      <a:pt x="12" y="26"/>
                      <a:pt x="12" y="45"/>
                    </a:cubicBezTo>
                  </a:path>
                </a:pathLst>
              </a:custGeom>
              <a:noFill/>
              <a:ln w="6350" cap="flat" cmpd="sng">
                <a:solidFill>
                  <a:srgbClr val="99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5" name="Freeform 431"/>
              <p:cNvSpPr>
                <a:spLocks/>
              </p:cNvSpPr>
              <p:nvPr/>
            </p:nvSpPr>
            <p:spPr bwMode="auto">
              <a:xfrm>
                <a:off x="3826" y="1920"/>
                <a:ext cx="50" cy="64"/>
              </a:xfrm>
              <a:custGeom>
                <a:avLst/>
                <a:gdLst>
                  <a:gd name="T0" fmla="*/ 22 w 45"/>
                  <a:gd name="T1" fmla="*/ 0 h 57"/>
                  <a:gd name="T2" fmla="*/ 0 w 45"/>
                  <a:gd name="T3" fmla="*/ 61 h 57"/>
                  <a:gd name="T4" fmla="*/ 22 w 45"/>
                  <a:gd name="T5" fmla="*/ 68 h 57"/>
                  <a:gd name="T6" fmla="*/ 33 w 45"/>
                  <a:gd name="T7" fmla="*/ 72 h 57"/>
                  <a:gd name="T8" fmla="*/ 56 w 45"/>
                  <a:gd name="T9" fmla="*/ 68 h 57"/>
                  <a:gd name="T10" fmla="*/ 30 w 45"/>
                  <a:gd name="T11" fmla="*/ 30 h 57"/>
                  <a:gd name="T12" fmla="*/ 22 w 45"/>
                  <a:gd name="T13" fmla="*/ 0 h 5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5"/>
                  <a:gd name="T22" fmla="*/ 0 h 57"/>
                  <a:gd name="T23" fmla="*/ 45 w 45"/>
                  <a:gd name="T24" fmla="*/ 57 h 5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5" h="57">
                    <a:moveTo>
                      <a:pt x="18" y="0"/>
                    </a:moveTo>
                    <a:cubicBezTo>
                      <a:pt x="14" y="16"/>
                      <a:pt x="12" y="36"/>
                      <a:pt x="0" y="48"/>
                    </a:cubicBezTo>
                    <a:cubicBezTo>
                      <a:pt x="6" y="50"/>
                      <a:pt x="12" y="52"/>
                      <a:pt x="18" y="54"/>
                    </a:cubicBezTo>
                    <a:cubicBezTo>
                      <a:pt x="21" y="55"/>
                      <a:pt x="27" y="57"/>
                      <a:pt x="27" y="57"/>
                    </a:cubicBezTo>
                    <a:cubicBezTo>
                      <a:pt x="33" y="56"/>
                      <a:pt x="45" y="54"/>
                      <a:pt x="45" y="54"/>
                    </a:cubicBezTo>
                    <a:cubicBezTo>
                      <a:pt x="40" y="39"/>
                      <a:pt x="40" y="29"/>
                      <a:pt x="24" y="24"/>
                    </a:cubicBezTo>
                    <a:cubicBezTo>
                      <a:pt x="21" y="16"/>
                      <a:pt x="18" y="8"/>
                      <a:pt x="18" y="0"/>
                    </a:cubicBezTo>
                    <a:close/>
                  </a:path>
                </a:pathLst>
              </a:custGeom>
              <a:solidFill>
                <a:srgbClr val="996633">
                  <a:alpha val="50195"/>
                </a:srgbClr>
              </a:solidFill>
              <a:ln w="317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6" name="Freeform 432"/>
              <p:cNvSpPr>
                <a:spLocks/>
              </p:cNvSpPr>
              <p:nvPr/>
            </p:nvSpPr>
            <p:spPr bwMode="auto">
              <a:xfrm rot="10800000">
                <a:off x="3782" y="1676"/>
                <a:ext cx="50" cy="64"/>
              </a:xfrm>
              <a:custGeom>
                <a:avLst/>
                <a:gdLst>
                  <a:gd name="T0" fmla="*/ 22 w 45"/>
                  <a:gd name="T1" fmla="*/ 0 h 57"/>
                  <a:gd name="T2" fmla="*/ 0 w 45"/>
                  <a:gd name="T3" fmla="*/ 61 h 57"/>
                  <a:gd name="T4" fmla="*/ 22 w 45"/>
                  <a:gd name="T5" fmla="*/ 68 h 57"/>
                  <a:gd name="T6" fmla="*/ 33 w 45"/>
                  <a:gd name="T7" fmla="*/ 72 h 57"/>
                  <a:gd name="T8" fmla="*/ 56 w 45"/>
                  <a:gd name="T9" fmla="*/ 68 h 57"/>
                  <a:gd name="T10" fmla="*/ 30 w 45"/>
                  <a:gd name="T11" fmla="*/ 30 h 57"/>
                  <a:gd name="T12" fmla="*/ 22 w 45"/>
                  <a:gd name="T13" fmla="*/ 0 h 5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5"/>
                  <a:gd name="T22" fmla="*/ 0 h 57"/>
                  <a:gd name="T23" fmla="*/ 45 w 45"/>
                  <a:gd name="T24" fmla="*/ 57 h 5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5" h="57">
                    <a:moveTo>
                      <a:pt x="18" y="0"/>
                    </a:moveTo>
                    <a:cubicBezTo>
                      <a:pt x="14" y="16"/>
                      <a:pt x="12" y="36"/>
                      <a:pt x="0" y="48"/>
                    </a:cubicBezTo>
                    <a:cubicBezTo>
                      <a:pt x="6" y="50"/>
                      <a:pt x="12" y="52"/>
                      <a:pt x="18" y="54"/>
                    </a:cubicBezTo>
                    <a:cubicBezTo>
                      <a:pt x="21" y="55"/>
                      <a:pt x="27" y="57"/>
                      <a:pt x="27" y="57"/>
                    </a:cubicBezTo>
                    <a:cubicBezTo>
                      <a:pt x="33" y="56"/>
                      <a:pt x="45" y="54"/>
                      <a:pt x="45" y="54"/>
                    </a:cubicBezTo>
                    <a:cubicBezTo>
                      <a:pt x="40" y="39"/>
                      <a:pt x="40" y="29"/>
                      <a:pt x="24" y="24"/>
                    </a:cubicBezTo>
                    <a:cubicBezTo>
                      <a:pt x="21" y="16"/>
                      <a:pt x="18" y="8"/>
                      <a:pt x="18" y="0"/>
                    </a:cubicBezTo>
                    <a:close/>
                  </a:path>
                </a:pathLst>
              </a:custGeom>
              <a:solidFill>
                <a:srgbClr val="996633">
                  <a:alpha val="50195"/>
                </a:srgbClr>
              </a:solidFill>
              <a:ln w="317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7" name="Freeform 433"/>
              <p:cNvSpPr>
                <a:spLocks/>
              </p:cNvSpPr>
              <p:nvPr/>
            </p:nvSpPr>
            <p:spPr bwMode="auto">
              <a:xfrm rot="-6120862">
                <a:off x="3820" y="1459"/>
                <a:ext cx="50" cy="64"/>
              </a:xfrm>
              <a:custGeom>
                <a:avLst/>
                <a:gdLst>
                  <a:gd name="T0" fmla="*/ 22 w 45"/>
                  <a:gd name="T1" fmla="*/ 0 h 57"/>
                  <a:gd name="T2" fmla="*/ 0 w 45"/>
                  <a:gd name="T3" fmla="*/ 61 h 57"/>
                  <a:gd name="T4" fmla="*/ 22 w 45"/>
                  <a:gd name="T5" fmla="*/ 68 h 57"/>
                  <a:gd name="T6" fmla="*/ 33 w 45"/>
                  <a:gd name="T7" fmla="*/ 72 h 57"/>
                  <a:gd name="T8" fmla="*/ 56 w 45"/>
                  <a:gd name="T9" fmla="*/ 68 h 57"/>
                  <a:gd name="T10" fmla="*/ 30 w 45"/>
                  <a:gd name="T11" fmla="*/ 30 h 57"/>
                  <a:gd name="T12" fmla="*/ 22 w 45"/>
                  <a:gd name="T13" fmla="*/ 0 h 5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5"/>
                  <a:gd name="T22" fmla="*/ 0 h 57"/>
                  <a:gd name="T23" fmla="*/ 45 w 45"/>
                  <a:gd name="T24" fmla="*/ 57 h 5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5" h="57">
                    <a:moveTo>
                      <a:pt x="18" y="0"/>
                    </a:moveTo>
                    <a:cubicBezTo>
                      <a:pt x="14" y="16"/>
                      <a:pt x="12" y="36"/>
                      <a:pt x="0" y="48"/>
                    </a:cubicBezTo>
                    <a:cubicBezTo>
                      <a:pt x="6" y="50"/>
                      <a:pt x="12" y="52"/>
                      <a:pt x="18" y="54"/>
                    </a:cubicBezTo>
                    <a:cubicBezTo>
                      <a:pt x="21" y="55"/>
                      <a:pt x="27" y="57"/>
                      <a:pt x="27" y="57"/>
                    </a:cubicBezTo>
                    <a:cubicBezTo>
                      <a:pt x="33" y="56"/>
                      <a:pt x="45" y="54"/>
                      <a:pt x="45" y="54"/>
                    </a:cubicBezTo>
                    <a:cubicBezTo>
                      <a:pt x="40" y="39"/>
                      <a:pt x="40" y="29"/>
                      <a:pt x="24" y="24"/>
                    </a:cubicBezTo>
                    <a:cubicBezTo>
                      <a:pt x="21" y="16"/>
                      <a:pt x="18" y="8"/>
                      <a:pt x="18" y="0"/>
                    </a:cubicBezTo>
                    <a:close/>
                  </a:path>
                </a:pathLst>
              </a:custGeom>
              <a:solidFill>
                <a:srgbClr val="996633">
                  <a:alpha val="50195"/>
                </a:srgbClr>
              </a:solidFill>
              <a:ln w="317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8" name="Freeform 434"/>
              <p:cNvSpPr>
                <a:spLocks/>
              </p:cNvSpPr>
              <p:nvPr/>
            </p:nvSpPr>
            <p:spPr bwMode="auto">
              <a:xfrm>
                <a:off x="3887" y="1397"/>
                <a:ext cx="43" cy="160"/>
              </a:xfrm>
              <a:custGeom>
                <a:avLst/>
                <a:gdLst>
                  <a:gd name="T0" fmla="*/ 43 w 43"/>
                  <a:gd name="T1" fmla="*/ 160 h 160"/>
                  <a:gd name="T2" fmla="*/ 0 w 43"/>
                  <a:gd name="T3" fmla="*/ 160 h 160"/>
                  <a:gd name="T4" fmla="*/ 0 w 43"/>
                  <a:gd name="T5" fmla="*/ 0 h 160"/>
                  <a:gd name="T6" fmla="*/ 0 60000 65536"/>
                  <a:gd name="T7" fmla="*/ 0 60000 65536"/>
                  <a:gd name="T8" fmla="*/ 0 60000 65536"/>
                  <a:gd name="T9" fmla="*/ 0 w 43"/>
                  <a:gd name="T10" fmla="*/ 0 h 160"/>
                  <a:gd name="T11" fmla="*/ 43 w 43"/>
                  <a:gd name="T12" fmla="*/ 160 h 1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" h="160">
                    <a:moveTo>
                      <a:pt x="43" y="160"/>
                    </a:moveTo>
                    <a:lnTo>
                      <a:pt x="0" y="160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sq" cmpd="sng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419" name="Group 435"/>
              <p:cNvGrpSpPr>
                <a:grpSpLocks/>
              </p:cNvGrpSpPr>
              <p:nvPr/>
            </p:nvGrpSpPr>
            <p:grpSpPr bwMode="auto">
              <a:xfrm>
                <a:off x="3600" y="2432"/>
                <a:ext cx="571" cy="381"/>
                <a:chOff x="3957" y="2627"/>
                <a:chExt cx="544" cy="363"/>
              </a:xfrm>
            </p:grpSpPr>
            <p:sp>
              <p:nvSpPr>
                <p:cNvPr id="425" name="Freeform 436"/>
                <p:cNvSpPr>
                  <a:spLocks/>
                </p:cNvSpPr>
                <p:nvPr/>
              </p:nvSpPr>
              <p:spPr bwMode="auto">
                <a:xfrm>
                  <a:off x="3957" y="2627"/>
                  <a:ext cx="114" cy="363"/>
                </a:xfrm>
                <a:custGeom>
                  <a:avLst/>
                  <a:gdLst>
                    <a:gd name="T0" fmla="*/ 23 w 114"/>
                    <a:gd name="T1" fmla="*/ 0 h 363"/>
                    <a:gd name="T2" fmla="*/ 23 w 114"/>
                    <a:gd name="T3" fmla="*/ 134 h 363"/>
                    <a:gd name="T4" fmla="*/ 114 w 114"/>
                    <a:gd name="T5" fmla="*/ 317 h 363"/>
                    <a:gd name="T6" fmla="*/ 114 w 114"/>
                    <a:gd name="T7" fmla="*/ 363 h 363"/>
                    <a:gd name="T8" fmla="*/ 0 w 114"/>
                    <a:gd name="T9" fmla="*/ 363 h 3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4"/>
                    <a:gd name="T16" fmla="*/ 0 h 363"/>
                    <a:gd name="T17" fmla="*/ 114 w 114"/>
                    <a:gd name="T18" fmla="*/ 363 h 3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4" h="363">
                      <a:moveTo>
                        <a:pt x="23" y="0"/>
                      </a:moveTo>
                      <a:lnTo>
                        <a:pt x="23" y="134"/>
                      </a:lnTo>
                      <a:lnTo>
                        <a:pt x="114" y="317"/>
                      </a:lnTo>
                      <a:lnTo>
                        <a:pt x="114" y="363"/>
                      </a:lnTo>
                      <a:lnTo>
                        <a:pt x="0" y="363"/>
                      </a:lnTo>
                    </a:path>
                  </a:pathLst>
                </a:custGeom>
                <a:noFill/>
                <a:ln w="19050" cap="sq" cmpd="sng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426" name="Freeform 437"/>
                <p:cNvSpPr>
                  <a:spLocks/>
                </p:cNvSpPr>
                <p:nvPr/>
              </p:nvSpPr>
              <p:spPr bwMode="auto">
                <a:xfrm>
                  <a:off x="4411" y="2854"/>
                  <a:ext cx="90" cy="136"/>
                </a:xfrm>
                <a:custGeom>
                  <a:avLst/>
                  <a:gdLst>
                    <a:gd name="T0" fmla="*/ 0 w 90"/>
                    <a:gd name="T1" fmla="*/ 136 h 136"/>
                    <a:gd name="T2" fmla="*/ 90 w 90"/>
                    <a:gd name="T3" fmla="*/ 136 h 136"/>
                    <a:gd name="T4" fmla="*/ 90 w 90"/>
                    <a:gd name="T5" fmla="*/ 0 h 136"/>
                    <a:gd name="T6" fmla="*/ 0 60000 65536"/>
                    <a:gd name="T7" fmla="*/ 0 60000 65536"/>
                    <a:gd name="T8" fmla="*/ 0 60000 65536"/>
                    <a:gd name="T9" fmla="*/ 0 w 90"/>
                    <a:gd name="T10" fmla="*/ 0 h 136"/>
                    <a:gd name="T11" fmla="*/ 90 w 90"/>
                    <a:gd name="T12" fmla="*/ 136 h 1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0" h="136">
                      <a:moveTo>
                        <a:pt x="0" y="136"/>
                      </a:moveTo>
                      <a:lnTo>
                        <a:pt x="90" y="136"/>
                      </a:lnTo>
                      <a:lnTo>
                        <a:pt x="90" y="0"/>
                      </a:lnTo>
                    </a:path>
                  </a:pathLst>
                </a:custGeom>
                <a:noFill/>
                <a:ln w="19050" cap="sq" cmpd="sng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420" name="Line 438"/>
              <p:cNvSpPr>
                <a:spLocks noChangeShapeType="1"/>
              </p:cNvSpPr>
              <p:nvPr/>
            </p:nvSpPr>
            <p:spPr bwMode="auto">
              <a:xfrm>
                <a:off x="3798" y="1257"/>
                <a:ext cx="45" cy="113"/>
              </a:xfrm>
              <a:prstGeom prst="line">
                <a:avLst/>
              </a:prstGeom>
              <a:noFill/>
              <a:ln w="19050" cap="sq">
                <a:solidFill>
                  <a:schemeClr val="tx1"/>
                </a:solidFill>
                <a:miter lim="800000"/>
                <a:headEnd type="oval" w="sm" len="sm"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1" name="Freeform 439"/>
              <p:cNvSpPr>
                <a:spLocks/>
              </p:cNvSpPr>
              <p:nvPr/>
            </p:nvSpPr>
            <p:spPr bwMode="auto">
              <a:xfrm rot="529036">
                <a:off x="3840" y="1344"/>
                <a:ext cx="22" cy="106"/>
              </a:xfrm>
              <a:custGeom>
                <a:avLst/>
                <a:gdLst>
                  <a:gd name="T0" fmla="*/ 14 w 21"/>
                  <a:gd name="T1" fmla="*/ 0 h 99"/>
                  <a:gd name="T2" fmla="*/ 6 w 21"/>
                  <a:gd name="T3" fmla="*/ 42 h 99"/>
                  <a:gd name="T4" fmla="*/ 0 w 21"/>
                  <a:gd name="T5" fmla="*/ 113 h 99"/>
                  <a:gd name="T6" fmla="*/ 0 60000 65536"/>
                  <a:gd name="T7" fmla="*/ 0 60000 65536"/>
                  <a:gd name="T8" fmla="*/ 0 60000 65536"/>
                  <a:gd name="T9" fmla="*/ 0 w 21"/>
                  <a:gd name="T10" fmla="*/ 0 h 99"/>
                  <a:gd name="T11" fmla="*/ 21 w 21"/>
                  <a:gd name="T12" fmla="*/ 99 h 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" h="99">
                    <a:moveTo>
                      <a:pt x="12" y="0"/>
                    </a:moveTo>
                    <a:cubicBezTo>
                      <a:pt x="21" y="14"/>
                      <a:pt x="14" y="24"/>
                      <a:pt x="6" y="36"/>
                    </a:cubicBezTo>
                    <a:cubicBezTo>
                      <a:pt x="10" y="63"/>
                      <a:pt x="12" y="74"/>
                      <a:pt x="0" y="99"/>
                    </a:cubicBezTo>
                  </a:path>
                </a:pathLst>
              </a:custGeom>
              <a:noFill/>
              <a:ln w="6350" cap="flat" cmpd="sng">
                <a:solidFill>
                  <a:srgbClr val="99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422" name="Group 440"/>
              <p:cNvGrpSpPr>
                <a:grpSpLocks/>
              </p:cNvGrpSpPr>
              <p:nvPr/>
            </p:nvGrpSpPr>
            <p:grpSpPr bwMode="auto">
              <a:xfrm>
                <a:off x="3766" y="1224"/>
                <a:ext cx="407" cy="940"/>
                <a:chOff x="4117" y="1492"/>
                <a:chExt cx="384" cy="885"/>
              </a:xfrm>
            </p:grpSpPr>
            <p:sp>
              <p:nvSpPr>
                <p:cNvPr id="423" name="Freeform 441"/>
                <p:cNvSpPr>
                  <a:spLocks/>
                </p:cNvSpPr>
                <p:nvPr/>
              </p:nvSpPr>
              <p:spPr bwMode="auto">
                <a:xfrm>
                  <a:off x="4230" y="1492"/>
                  <a:ext cx="271" cy="317"/>
                </a:xfrm>
                <a:custGeom>
                  <a:avLst/>
                  <a:gdLst>
                    <a:gd name="T0" fmla="*/ 0 w 271"/>
                    <a:gd name="T1" fmla="*/ 0 h 317"/>
                    <a:gd name="T2" fmla="*/ 271 w 271"/>
                    <a:gd name="T3" fmla="*/ 0 h 317"/>
                    <a:gd name="T4" fmla="*/ 271 w 271"/>
                    <a:gd name="T5" fmla="*/ 317 h 317"/>
                    <a:gd name="T6" fmla="*/ 0 60000 65536"/>
                    <a:gd name="T7" fmla="*/ 0 60000 65536"/>
                    <a:gd name="T8" fmla="*/ 0 60000 65536"/>
                    <a:gd name="T9" fmla="*/ 0 w 271"/>
                    <a:gd name="T10" fmla="*/ 0 h 317"/>
                    <a:gd name="T11" fmla="*/ 271 w 271"/>
                    <a:gd name="T12" fmla="*/ 317 h 3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1" h="317">
                      <a:moveTo>
                        <a:pt x="0" y="0"/>
                      </a:moveTo>
                      <a:lnTo>
                        <a:pt x="271" y="0"/>
                      </a:lnTo>
                      <a:lnTo>
                        <a:pt x="271" y="317"/>
                      </a:lnTo>
                    </a:path>
                  </a:pathLst>
                </a:custGeom>
                <a:noFill/>
                <a:ln w="19050" cap="sq" cmpd="sng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424" name="Freeform 442"/>
                <p:cNvSpPr>
                  <a:spLocks/>
                </p:cNvSpPr>
                <p:nvPr/>
              </p:nvSpPr>
              <p:spPr bwMode="auto">
                <a:xfrm>
                  <a:off x="4117" y="1492"/>
                  <a:ext cx="44" cy="885"/>
                </a:xfrm>
                <a:custGeom>
                  <a:avLst/>
                  <a:gdLst>
                    <a:gd name="T0" fmla="*/ 44 w 44"/>
                    <a:gd name="T1" fmla="*/ 0 h 885"/>
                    <a:gd name="T2" fmla="*/ 0 w 44"/>
                    <a:gd name="T3" fmla="*/ 0 h 885"/>
                    <a:gd name="T4" fmla="*/ 0 w 44"/>
                    <a:gd name="T5" fmla="*/ 885 h 885"/>
                    <a:gd name="T6" fmla="*/ 0 60000 65536"/>
                    <a:gd name="T7" fmla="*/ 0 60000 65536"/>
                    <a:gd name="T8" fmla="*/ 0 60000 65536"/>
                    <a:gd name="T9" fmla="*/ 0 w 44"/>
                    <a:gd name="T10" fmla="*/ 0 h 885"/>
                    <a:gd name="T11" fmla="*/ 44 w 44"/>
                    <a:gd name="T12" fmla="*/ 885 h 88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4" h="885">
                      <a:moveTo>
                        <a:pt x="44" y="0"/>
                      </a:moveTo>
                      <a:lnTo>
                        <a:pt x="0" y="0"/>
                      </a:lnTo>
                      <a:lnTo>
                        <a:pt x="0" y="885"/>
                      </a:lnTo>
                    </a:path>
                  </a:pathLst>
                </a:custGeom>
                <a:noFill/>
                <a:ln w="19050" cap="sq" cmpd="sng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</p:grpSp>
      <p:sp>
        <p:nvSpPr>
          <p:cNvPr id="443" name="Freeform 443"/>
          <p:cNvSpPr>
            <a:spLocks/>
          </p:cNvSpPr>
          <p:nvPr/>
        </p:nvSpPr>
        <p:spPr bwMode="auto">
          <a:xfrm rot="1681710">
            <a:off x="10317039" y="1610887"/>
            <a:ext cx="19050" cy="73025"/>
          </a:xfrm>
          <a:custGeom>
            <a:avLst/>
            <a:gdLst>
              <a:gd name="T0" fmla="*/ 0 w 12"/>
              <a:gd name="T1" fmla="*/ 0 h 45"/>
              <a:gd name="T2" fmla="*/ 30241878 w 12"/>
              <a:gd name="T3" fmla="*/ 118503358 h 45"/>
              <a:gd name="T4" fmla="*/ 0 60000 65536"/>
              <a:gd name="T5" fmla="*/ 0 60000 65536"/>
              <a:gd name="T6" fmla="*/ 0 w 12"/>
              <a:gd name="T7" fmla="*/ 0 h 45"/>
              <a:gd name="T8" fmla="*/ 12 w 12"/>
              <a:gd name="T9" fmla="*/ 45 h 4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" h="45">
                <a:moveTo>
                  <a:pt x="0" y="0"/>
                </a:moveTo>
                <a:cubicBezTo>
                  <a:pt x="6" y="18"/>
                  <a:pt x="12" y="26"/>
                  <a:pt x="12" y="45"/>
                </a:cubicBezTo>
              </a:path>
            </a:pathLst>
          </a:custGeom>
          <a:noFill/>
          <a:ln w="6350" cap="flat" cmpd="sng">
            <a:solidFill>
              <a:srgbClr val="996633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44" name="Freeform 444"/>
          <p:cNvSpPr>
            <a:spLocks/>
          </p:cNvSpPr>
          <p:nvPr/>
        </p:nvSpPr>
        <p:spPr bwMode="auto">
          <a:xfrm>
            <a:off x="10380539" y="1582312"/>
            <a:ext cx="1587" cy="238125"/>
          </a:xfrm>
          <a:custGeom>
            <a:avLst/>
            <a:gdLst>
              <a:gd name="T0" fmla="*/ 0 w 1"/>
              <a:gd name="T1" fmla="*/ 361168844 h 157"/>
              <a:gd name="T2" fmla="*/ 0 w 1"/>
              <a:gd name="T3" fmla="*/ 0 h 157"/>
              <a:gd name="T4" fmla="*/ 0 60000 65536"/>
              <a:gd name="T5" fmla="*/ 0 60000 65536"/>
              <a:gd name="T6" fmla="*/ 0 w 1"/>
              <a:gd name="T7" fmla="*/ 0 h 157"/>
              <a:gd name="T8" fmla="*/ 1 w 1"/>
              <a:gd name="T9" fmla="*/ 157 h 15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57">
                <a:moveTo>
                  <a:pt x="0" y="157"/>
                </a:moveTo>
                <a:lnTo>
                  <a:pt x="0" y="0"/>
                </a:lnTo>
              </a:path>
            </a:pathLst>
          </a:custGeom>
          <a:noFill/>
          <a:ln w="19050" cap="sq" cmpd="sng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45" name="Text Box 386"/>
          <p:cNvSpPr txBox="1">
            <a:spLocks noChangeArrowheads="1"/>
          </p:cNvSpPr>
          <p:nvPr/>
        </p:nvSpPr>
        <p:spPr bwMode="auto">
          <a:xfrm>
            <a:off x="10895150" y="2661953"/>
            <a:ext cx="1156531" cy="2585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defTabSz="762000" eaLnBrk="0" hangingPunct="0">
              <a:lnSpc>
                <a:spcPct val="90000"/>
              </a:lnSpc>
            </a:pPr>
            <a:r>
              <a:rPr sz="1200" dirty="0" err="1">
                <a:solidFill>
                  <a:srgbClr val="00324B"/>
                </a:solidFill>
                <a:latin typeface="微软雅黑" pitchFamily="34" charset="-122"/>
                <a:ea typeface="微软雅黑" pitchFamily="34" charset="-122"/>
              </a:rPr>
              <a:t>吸风通道</a:t>
            </a:r>
            <a:endParaRPr sz="1200" dirty="0">
              <a:solidFill>
                <a:srgbClr val="00324B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46" name="Text Box 387"/>
          <p:cNvSpPr txBox="1">
            <a:spLocks noChangeArrowheads="1"/>
          </p:cNvSpPr>
          <p:nvPr/>
        </p:nvSpPr>
        <p:spPr bwMode="auto">
          <a:xfrm>
            <a:off x="8242035" y="4528442"/>
            <a:ext cx="1791847" cy="1661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36000" tIns="0" rIns="36000" bIns="0">
            <a:spAutoFit/>
          </a:bodyPr>
          <a:lstStyle/>
          <a:p>
            <a:pPr defTabSz="762000" eaLnBrk="0" hangingPunct="0">
              <a:lnSpc>
                <a:spcPct val="90000"/>
              </a:lnSpc>
            </a:pPr>
            <a:r>
              <a:rPr sz="1200" dirty="0" err="1">
                <a:solidFill>
                  <a:srgbClr val="00324B"/>
                </a:solidFill>
                <a:latin typeface="微软雅黑" pitchFamily="34" charset="-122"/>
                <a:ea typeface="微软雅黑" pitchFamily="34" charset="-122"/>
              </a:rPr>
              <a:t>细粒（砂粒、粉尘</a:t>
            </a:r>
            <a:r>
              <a:rPr sz="1200" dirty="0">
                <a:solidFill>
                  <a:srgbClr val="00324B"/>
                </a:solidFill>
                <a:latin typeface="微软雅黑" pitchFamily="34" charset="-122"/>
                <a:ea typeface="微软雅黑" pitchFamily="34" charset="-122"/>
              </a:rPr>
              <a:t>……）</a:t>
            </a:r>
          </a:p>
        </p:txBody>
      </p:sp>
      <p:sp>
        <p:nvSpPr>
          <p:cNvPr id="447" name="Text Box 388"/>
          <p:cNvSpPr txBox="1">
            <a:spLocks noChangeArrowheads="1"/>
          </p:cNvSpPr>
          <p:nvPr/>
        </p:nvSpPr>
        <p:spPr bwMode="auto">
          <a:xfrm>
            <a:off x="8784134" y="5085709"/>
            <a:ext cx="1508994" cy="1661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36000" tIns="0" rIns="36000" bIns="0">
            <a:spAutoFit/>
          </a:bodyPr>
          <a:lstStyle/>
          <a:p>
            <a:pPr defTabSz="762000" eaLnBrk="0" hangingPunct="0">
              <a:lnSpc>
                <a:spcPct val="90000"/>
              </a:lnSpc>
            </a:pPr>
            <a:r>
              <a:rPr sz="1200" dirty="0" err="1">
                <a:solidFill>
                  <a:srgbClr val="00324B"/>
                </a:solidFill>
                <a:latin typeface="微软雅黑" pitchFamily="34" charset="-122"/>
                <a:ea typeface="微软雅黑" pitchFamily="34" charset="-122"/>
              </a:rPr>
              <a:t>大颗粒（小棒、绳子</a:t>
            </a:r>
            <a:r>
              <a:rPr lang="en-US" sz="1200" dirty="0">
                <a:solidFill>
                  <a:srgbClr val="00324B"/>
                </a:solidFill>
                <a:latin typeface="微软雅黑" pitchFamily="34" charset="-122"/>
                <a:ea typeface="微软雅黑" pitchFamily="34" charset="-122"/>
              </a:rPr>
              <a:t>)</a:t>
            </a:r>
            <a:endParaRPr sz="1200" dirty="0">
              <a:solidFill>
                <a:srgbClr val="00324B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48" name="Text Box 389"/>
          <p:cNvSpPr txBox="1">
            <a:spLocks noChangeArrowheads="1"/>
          </p:cNvSpPr>
          <p:nvPr/>
        </p:nvSpPr>
        <p:spPr bwMode="auto">
          <a:xfrm>
            <a:off x="9505283" y="811733"/>
            <a:ext cx="1707767" cy="1661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36000" tIns="0" rIns="36000" bIns="0">
            <a:spAutoFit/>
          </a:bodyPr>
          <a:lstStyle/>
          <a:p>
            <a:pPr algn="r" defTabSz="762000" eaLnBrk="0" hangingPunct="0">
              <a:lnSpc>
                <a:spcPct val="90000"/>
              </a:lnSpc>
            </a:pPr>
            <a:r>
              <a:rPr sz="1200" dirty="0" err="1">
                <a:solidFill>
                  <a:srgbClr val="00324B"/>
                </a:solidFill>
                <a:latin typeface="微软雅黑" pitchFamily="34" charset="-122"/>
                <a:ea typeface="微软雅黑" pitchFamily="34" charset="-122"/>
              </a:rPr>
              <a:t>轻颗粒（粉尘、壳</a:t>
            </a:r>
            <a:r>
              <a:rPr sz="1200" dirty="0">
                <a:solidFill>
                  <a:srgbClr val="00324B"/>
                </a:solidFill>
                <a:latin typeface="微软雅黑" pitchFamily="34" charset="-122"/>
                <a:ea typeface="微软雅黑" pitchFamily="34" charset="-122"/>
              </a:rPr>
              <a:t>……）</a:t>
            </a:r>
          </a:p>
        </p:txBody>
      </p:sp>
      <p:sp>
        <p:nvSpPr>
          <p:cNvPr id="449" name="Text Box 390"/>
          <p:cNvSpPr txBox="1">
            <a:spLocks noChangeArrowheads="1"/>
          </p:cNvSpPr>
          <p:nvPr/>
        </p:nvSpPr>
        <p:spPr bwMode="auto">
          <a:xfrm>
            <a:off x="10221974" y="5330391"/>
            <a:ext cx="380480" cy="1661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36000" tIns="0" rIns="36000" bIns="0">
            <a:spAutoFit/>
          </a:bodyPr>
          <a:lstStyle/>
          <a:p>
            <a:pPr defTabSz="762000" eaLnBrk="0" hangingPunct="0">
              <a:lnSpc>
                <a:spcPct val="90000"/>
              </a:lnSpc>
            </a:pPr>
            <a:r>
              <a:rPr lang="zh-CN" altLang="en-US" sz="1200" dirty="0">
                <a:solidFill>
                  <a:srgbClr val="00324B"/>
                </a:solidFill>
                <a:latin typeface="微软雅黑" pitchFamily="34" charset="-122"/>
                <a:ea typeface="微软雅黑" pitchFamily="34" charset="-122"/>
              </a:rPr>
              <a:t>原料</a:t>
            </a:r>
            <a:endParaRPr sz="1200" dirty="0">
              <a:solidFill>
                <a:srgbClr val="00324B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51" name="Titel 1">
            <a:extLst>
              <a:ext uri="{FF2B5EF4-FFF2-40B4-BE49-F238E27FC236}">
                <a16:creationId xmlns:a16="http://schemas.microsoft.com/office/drawing/2014/main" id="{30AF8CAF-18C3-403F-9576-DF9A6E1C0613}"/>
              </a:ext>
            </a:extLst>
          </p:cNvPr>
          <p:cNvSpPr txBox="1">
            <a:spLocks/>
          </p:cNvSpPr>
          <p:nvPr/>
        </p:nvSpPr>
        <p:spPr>
          <a:xfrm>
            <a:off x="432000" y="274638"/>
            <a:ext cx="11160000" cy="90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CN" altLang="en-US" i="1" dirty="0"/>
              <a:t>振动筛</a:t>
            </a:r>
            <a:r>
              <a:rPr lang="en-GB" i="1" dirty="0"/>
              <a:t> MTRC</a:t>
            </a:r>
          </a:p>
        </p:txBody>
      </p:sp>
      <p:sp>
        <p:nvSpPr>
          <p:cNvPr id="452" name="文本框 451">
            <a:extLst>
              <a:ext uri="{FF2B5EF4-FFF2-40B4-BE49-F238E27FC236}">
                <a16:creationId xmlns:a16="http://schemas.microsoft.com/office/drawing/2014/main" id="{105DC99F-CBD0-4549-87EB-CA3470F0D2D3}"/>
              </a:ext>
            </a:extLst>
          </p:cNvPr>
          <p:cNvSpPr txBox="1"/>
          <p:nvPr/>
        </p:nvSpPr>
        <p:spPr>
          <a:xfrm>
            <a:off x="452890" y="948817"/>
            <a:ext cx="6098958" cy="1110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zh-CN" altLang="en-US" sz="1600" b="1" dirty="0">
                <a:solidFill>
                  <a:srgbClr val="00324B"/>
                </a:solidFill>
              </a:rPr>
              <a:t>应用</a:t>
            </a:r>
            <a:r>
              <a:rPr lang="en-US" altLang="zh-CN" sz="1600" b="1" dirty="0">
                <a:solidFill>
                  <a:srgbClr val="00324B"/>
                </a:solidFill>
              </a:rPr>
              <a:t>: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p"/>
            </a:pPr>
            <a:r>
              <a:rPr lang="zh-CN" altLang="en-US" sz="1400" dirty="0">
                <a:solidFill>
                  <a:srgbClr val="00324B"/>
                </a:solidFill>
              </a:rPr>
              <a:t>分离物料中的</a:t>
            </a:r>
            <a:r>
              <a:rPr lang="zh-CN" altLang="en-US" sz="1400" dirty="0">
                <a:solidFill>
                  <a:srgbClr val="FF0000"/>
                </a:solidFill>
              </a:rPr>
              <a:t>大杂质和小杂质</a:t>
            </a:r>
            <a:r>
              <a:rPr lang="zh-CN" altLang="en-US" sz="1400" dirty="0">
                <a:solidFill>
                  <a:srgbClr val="00324B"/>
                </a:solidFill>
              </a:rPr>
              <a:t>。</a:t>
            </a:r>
            <a:endParaRPr lang="en-US" altLang="zh-CN" sz="1400" dirty="0">
              <a:solidFill>
                <a:srgbClr val="00324B"/>
              </a:solidFill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p"/>
            </a:pPr>
            <a:r>
              <a:rPr lang="zh-CN" altLang="en-US" sz="1400" b="0" dirty="0">
                <a:solidFill>
                  <a:srgbClr val="00324B"/>
                </a:solidFill>
                <a:latin typeface="+mn-lt"/>
                <a:ea typeface="+mn-ea"/>
              </a:rPr>
              <a:t>经常与垂直吸风道及中间分离器搭配，用于去除轻杂</a:t>
            </a:r>
            <a:r>
              <a:rPr lang="zh-CN" altLang="en-US" sz="1600" b="0" dirty="0">
                <a:solidFill>
                  <a:srgbClr val="00324B"/>
                </a:solidFill>
                <a:latin typeface="+mn-ea"/>
                <a:ea typeface="+mn-ea"/>
              </a:rPr>
              <a:t>。</a:t>
            </a:r>
            <a:endParaRPr lang="en-GB" altLang="zh-CN" sz="1600" dirty="0">
              <a:solidFill>
                <a:srgbClr val="0032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63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71" y="2241643"/>
            <a:ext cx="3984242" cy="4104456"/>
          </a:xfrm>
          <a:prstGeom prst="rect">
            <a:avLst/>
          </a:prstGeom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432000" y="330437"/>
            <a:ext cx="10515600" cy="7943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zh-CN" altLang="en-US" i="1" dirty="0">
                <a:ea typeface="+mn-ea"/>
              </a:rPr>
              <a:t>组合式清理筛 </a:t>
            </a:r>
            <a:r>
              <a:rPr lang="en-US" altLang="zh-CN" i="1" dirty="0">
                <a:ea typeface="+mn-ea"/>
              </a:rPr>
              <a:t>LAAB</a:t>
            </a:r>
            <a:r>
              <a:rPr lang="zh-CN" altLang="en-US" i="1" dirty="0">
                <a:ea typeface="+mn-ea"/>
              </a:rPr>
              <a:t>（</a:t>
            </a:r>
            <a:r>
              <a:rPr lang="en-US" altLang="zh-CN" i="1" dirty="0">
                <a:ea typeface="+mn-ea"/>
              </a:rPr>
              <a:t>TAS</a:t>
            </a:r>
            <a:r>
              <a:rPr lang="zh-CN" altLang="en-US" i="1" dirty="0">
                <a:ea typeface="+mn-ea"/>
              </a:rPr>
              <a:t>）</a:t>
            </a:r>
            <a:endParaRPr lang="zh-CN" altLang="en-US" i="1" dirty="0"/>
          </a:p>
        </p:txBody>
      </p:sp>
      <p:sp>
        <p:nvSpPr>
          <p:cNvPr id="8" name="矩形 7"/>
          <p:cNvSpPr/>
          <p:nvPr/>
        </p:nvSpPr>
        <p:spPr>
          <a:xfrm>
            <a:off x="397075" y="864347"/>
            <a:ext cx="5904656" cy="1573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0" algn="just">
              <a:lnSpc>
                <a:spcPct val="200000"/>
              </a:lnSpc>
              <a:spcBef>
                <a:spcPts val="0"/>
              </a:spcBef>
              <a:buClr>
                <a:schemeClr val="bg2"/>
              </a:buClr>
              <a:buNone/>
            </a:pPr>
            <a:r>
              <a:rPr lang="zh-CN" altLang="en-US" sz="1400" b="1" dirty="0">
                <a:solidFill>
                  <a:srgbClr val="00324B"/>
                </a:solidFill>
              </a:rPr>
              <a:t>应用：</a:t>
            </a:r>
            <a:endParaRPr lang="en-US" altLang="zh-CN" sz="1400" b="1" dirty="0">
              <a:solidFill>
                <a:srgbClr val="00324B"/>
              </a:solidFill>
            </a:endParaRPr>
          </a:p>
          <a:p>
            <a:pPr marL="0" lvl="2" indent="-285750" algn="just">
              <a:lnSpc>
                <a:spcPct val="20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zh-CN" altLang="en-US" sz="1200" dirty="0">
                <a:solidFill>
                  <a:srgbClr val="00324B"/>
                </a:solidFill>
              </a:rPr>
              <a:t>高效清理谷物中的轻杂、大杂和小杂</a:t>
            </a:r>
            <a:endParaRPr lang="en-US" altLang="zh-CN" sz="1200" dirty="0">
              <a:solidFill>
                <a:srgbClr val="00324B"/>
              </a:solidFill>
            </a:endParaRPr>
          </a:p>
          <a:p>
            <a:pPr marL="0" lvl="2" indent="-285750" algn="just">
              <a:lnSpc>
                <a:spcPct val="20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zh-CN" altLang="en-US" sz="1200" dirty="0">
                <a:solidFill>
                  <a:srgbClr val="00324B"/>
                </a:solidFill>
              </a:rPr>
              <a:t>适用于多种谷物的清理，广泛应用于仓储和粮食加工</a:t>
            </a:r>
            <a:endParaRPr lang="en-US" altLang="zh-CN" sz="1200" dirty="0">
              <a:solidFill>
                <a:srgbClr val="00324B"/>
              </a:solidFill>
            </a:endParaRPr>
          </a:p>
          <a:p>
            <a:pPr marL="0" lvl="2" indent="0" algn="just">
              <a:lnSpc>
                <a:spcPct val="200000"/>
              </a:lnSpc>
              <a:spcBef>
                <a:spcPts val="0"/>
              </a:spcBef>
              <a:buClr>
                <a:schemeClr val="bg2"/>
              </a:buClr>
              <a:buNone/>
            </a:pPr>
            <a:endParaRPr lang="en-US" altLang="zh-CN" sz="1200" dirty="0">
              <a:solidFill>
                <a:srgbClr val="00324B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95178E6-56C2-406A-8C28-406F7AB6F20F}"/>
              </a:ext>
            </a:extLst>
          </p:cNvPr>
          <p:cNvSpPr txBox="1"/>
          <p:nvPr/>
        </p:nvSpPr>
        <p:spPr>
          <a:xfrm>
            <a:off x="5496153" y="2708920"/>
            <a:ext cx="6110286" cy="2006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indent="0" algn="just">
              <a:lnSpc>
                <a:spcPct val="200000"/>
              </a:lnSpc>
              <a:spcBef>
                <a:spcPts val="0"/>
              </a:spcBef>
              <a:buClr>
                <a:schemeClr val="bg2"/>
              </a:buClr>
              <a:buNone/>
            </a:pPr>
            <a:r>
              <a:rPr lang="zh-CN" altLang="en-US" sz="1400" b="1" dirty="0">
                <a:solidFill>
                  <a:srgbClr val="00324B"/>
                </a:solidFill>
              </a:rPr>
              <a:t>优势：</a:t>
            </a:r>
            <a:endParaRPr lang="en-US" altLang="zh-CN" sz="1400" b="1" dirty="0">
              <a:solidFill>
                <a:srgbClr val="00324B"/>
              </a:solidFill>
            </a:endParaRPr>
          </a:p>
          <a:p>
            <a:pPr marL="0" lvl="2" indent="-285750" algn="just">
              <a:lnSpc>
                <a:spcPct val="20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zh-CN" altLang="en-US" sz="1200" dirty="0">
                <a:solidFill>
                  <a:srgbClr val="00324B"/>
                </a:solidFill>
              </a:rPr>
              <a:t>产能大，相对占地小</a:t>
            </a:r>
            <a:endParaRPr lang="en-US" altLang="zh-CN" sz="1200" dirty="0">
              <a:solidFill>
                <a:srgbClr val="00324B"/>
              </a:solidFill>
            </a:endParaRPr>
          </a:p>
          <a:p>
            <a:pPr marL="0" lvl="2" indent="-285750" algn="just">
              <a:lnSpc>
                <a:spcPct val="20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zh-CN" altLang="en-US" sz="1200" dirty="0">
                <a:solidFill>
                  <a:srgbClr val="00324B"/>
                </a:solidFill>
              </a:rPr>
              <a:t>自带垂直吸风，配置多层筛面，平面回转运动，物料停留时间更长，清理效果好</a:t>
            </a:r>
            <a:endParaRPr lang="en-US" altLang="zh-CN" sz="1200" dirty="0">
              <a:solidFill>
                <a:srgbClr val="00324B"/>
              </a:solidFill>
            </a:endParaRPr>
          </a:p>
          <a:p>
            <a:pPr marL="0" lvl="2" indent="-285750" algn="just">
              <a:lnSpc>
                <a:spcPct val="20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zh-CN" altLang="en-US" sz="1200" dirty="0">
                <a:solidFill>
                  <a:srgbClr val="00324B"/>
                </a:solidFill>
              </a:rPr>
              <a:t>筛网更换方便，操作简单</a:t>
            </a:r>
            <a:endParaRPr lang="en-US" altLang="zh-CN" sz="1200" dirty="0">
              <a:solidFill>
                <a:srgbClr val="00324B"/>
              </a:solidFill>
            </a:endParaRPr>
          </a:p>
          <a:p>
            <a:pPr marL="0" lvl="2" indent="-285750" algn="just">
              <a:lnSpc>
                <a:spcPct val="20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zh-CN" altLang="en-US" sz="1200" dirty="0">
                <a:solidFill>
                  <a:srgbClr val="00324B"/>
                </a:solidFill>
              </a:rPr>
              <a:t>低功耗，低运行成本</a:t>
            </a:r>
          </a:p>
        </p:txBody>
      </p:sp>
    </p:spTree>
    <p:extLst>
      <p:ext uri="{BB962C8B-B14F-4D97-AF65-F5344CB8AC3E}">
        <p14:creationId xmlns:p14="http://schemas.microsoft.com/office/powerpoint/2010/main" val="1415554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2000" y="274638"/>
            <a:ext cx="11066187" cy="490066"/>
          </a:xfrm>
        </p:spPr>
        <p:txBody>
          <a:bodyPr/>
          <a:lstStyle/>
          <a:p>
            <a:r>
              <a:rPr lang="zh-CN" altLang="en-US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布勒组合清理筛与振动筛对比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936438"/>
              </p:ext>
            </p:extLst>
          </p:nvPr>
        </p:nvGraphicFramePr>
        <p:xfrm>
          <a:off x="696987" y="908720"/>
          <a:ext cx="11017224" cy="540083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784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9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2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endParaRPr lang="en-US" altLang="zh-CN" sz="2200" baseline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10971" marR="110971" marT="55486" marB="55486"/>
                </a:tc>
                <a:tc>
                  <a:txBody>
                    <a:bodyPr/>
                    <a:lstStyle/>
                    <a:p>
                      <a:r>
                        <a:rPr lang="zh-CN" altLang="en-US" sz="2000" baseline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组合清理筛</a:t>
                      </a:r>
                      <a:endParaRPr lang="en-US" sz="2000" baseline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10971" marR="110971" marT="55486" marB="55486" anchor="ctr"/>
                </a:tc>
                <a:tc>
                  <a:txBody>
                    <a:bodyPr/>
                    <a:lstStyle/>
                    <a:p>
                      <a:r>
                        <a:rPr lang="zh-CN" altLang="en-US" sz="2000" baseline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振动筛（传统）</a:t>
                      </a:r>
                      <a:endParaRPr lang="en-US" sz="2000" baseline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10971" marR="110971" marT="55486" marB="5548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118">
                <a:tc>
                  <a:txBody>
                    <a:bodyPr/>
                    <a:lstStyle/>
                    <a:p>
                      <a:r>
                        <a:rPr lang="zh-CN" altLang="en-US" sz="1600" b="1" baseline="0" dirty="0">
                          <a:solidFill>
                            <a:srgbClr val="00324B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筛网层数</a:t>
                      </a:r>
                      <a:endParaRPr lang="en-US" sz="1600" b="1" baseline="0" dirty="0">
                        <a:solidFill>
                          <a:srgbClr val="00324B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10971" marR="110971" marT="55486" marB="55486"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baseline="0" dirty="0">
                          <a:solidFill>
                            <a:srgbClr val="00324B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1600" baseline="0" dirty="0">
                          <a:solidFill>
                            <a:srgbClr val="00324B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层</a:t>
                      </a:r>
                      <a:endParaRPr lang="en-US" sz="1600" baseline="0" dirty="0">
                        <a:solidFill>
                          <a:srgbClr val="00324B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10971" marR="110971" marT="55486" marB="55486"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baseline="0" dirty="0">
                          <a:solidFill>
                            <a:srgbClr val="00324B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600" baseline="0" dirty="0">
                          <a:solidFill>
                            <a:srgbClr val="00324B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层</a:t>
                      </a:r>
                      <a:endParaRPr lang="en-US" sz="1600" baseline="0" dirty="0">
                        <a:solidFill>
                          <a:srgbClr val="00324B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10971" marR="110971" marT="55486" marB="5548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118">
                <a:tc>
                  <a:txBody>
                    <a:bodyPr/>
                    <a:lstStyle/>
                    <a:p>
                      <a:r>
                        <a:rPr lang="zh-CN" altLang="en-US" sz="1600" b="1" baseline="0" dirty="0">
                          <a:solidFill>
                            <a:srgbClr val="00324B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筛理面积</a:t>
                      </a:r>
                      <a:endParaRPr lang="en-US" sz="1600" b="1" baseline="0" dirty="0">
                        <a:solidFill>
                          <a:srgbClr val="00324B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10971" marR="110971" marT="55486" marB="55486"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baseline="0" dirty="0">
                          <a:solidFill>
                            <a:srgbClr val="00324B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48m</a:t>
                      </a:r>
                      <a:r>
                        <a:rPr lang="en-US" altLang="zh-CN" sz="1600" baseline="30000" dirty="0">
                          <a:solidFill>
                            <a:srgbClr val="00324B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sz="1600" baseline="30000" dirty="0">
                        <a:solidFill>
                          <a:srgbClr val="00324B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10971" marR="110971" marT="55486" marB="55486"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baseline="0" dirty="0">
                          <a:solidFill>
                            <a:srgbClr val="00324B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5m</a:t>
                      </a:r>
                      <a:r>
                        <a:rPr lang="en-US" altLang="zh-CN" sz="1600" baseline="30000" dirty="0">
                          <a:solidFill>
                            <a:srgbClr val="00324B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sz="1600" baseline="30000" dirty="0">
                        <a:solidFill>
                          <a:srgbClr val="00324B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10971" marR="110971" marT="55486" marB="5548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1620">
                <a:tc>
                  <a:txBody>
                    <a:bodyPr/>
                    <a:lstStyle/>
                    <a:p>
                      <a:r>
                        <a:rPr lang="zh-CN" altLang="en-US" sz="1600" b="1" baseline="0" dirty="0">
                          <a:solidFill>
                            <a:srgbClr val="00324B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运行方式</a:t>
                      </a:r>
                      <a:endParaRPr lang="en-US" sz="1600" b="1" baseline="0" dirty="0">
                        <a:solidFill>
                          <a:srgbClr val="00324B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10971" marR="110971" marT="55486" marB="55486" anchor="ctr"/>
                </a:tc>
                <a:tc>
                  <a:txBody>
                    <a:bodyPr/>
                    <a:lstStyle/>
                    <a:p>
                      <a:r>
                        <a:rPr lang="zh-CN" altLang="en-US" sz="1600" baseline="0" dirty="0">
                          <a:solidFill>
                            <a:srgbClr val="00324B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平面回转，倾角小</a:t>
                      </a:r>
                      <a:endParaRPr lang="en-US" altLang="zh-CN" sz="1600" baseline="0" dirty="0">
                        <a:solidFill>
                          <a:srgbClr val="00324B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r>
                        <a:rPr lang="zh-CN" altLang="en-US" sz="1600" baseline="0" dirty="0">
                          <a:solidFill>
                            <a:srgbClr val="00324B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zh-CN" altLang="en-US" sz="1600" b="1" baseline="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物料停留时间更长</a:t>
                      </a:r>
                      <a:r>
                        <a:rPr lang="zh-CN" altLang="en-US" sz="1600" baseline="0" dirty="0">
                          <a:solidFill>
                            <a:srgbClr val="00324B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en-US" sz="1600" baseline="0" dirty="0">
                        <a:solidFill>
                          <a:srgbClr val="00324B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10971" marR="110971" marT="55486" marB="55486" anchor="ctr"/>
                </a:tc>
                <a:tc>
                  <a:txBody>
                    <a:bodyPr/>
                    <a:lstStyle/>
                    <a:p>
                      <a:r>
                        <a:rPr lang="zh-CN" altLang="en-US" sz="1600" baseline="0" dirty="0">
                          <a:solidFill>
                            <a:srgbClr val="00324B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振动，倾角更大</a:t>
                      </a:r>
                      <a:endParaRPr lang="en-US" altLang="zh-CN" sz="1600" baseline="0" dirty="0">
                        <a:solidFill>
                          <a:srgbClr val="00324B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r>
                        <a:rPr lang="zh-CN" altLang="en-US" sz="1600" baseline="0" dirty="0">
                          <a:solidFill>
                            <a:srgbClr val="00324B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（物料停留时间短）</a:t>
                      </a:r>
                      <a:endParaRPr lang="en-US" sz="1600" baseline="0" dirty="0">
                        <a:solidFill>
                          <a:srgbClr val="00324B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10971" marR="110971" marT="55486" marB="55486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424">
                <a:tc>
                  <a:txBody>
                    <a:bodyPr/>
                    <a:lstStyle/>
                    <a:p>
                      <a:r>
                        <a:rPr lang="zh-CN" altLang="en-US" sz="1600" b="1" baseline="0" dirty="0">
                          <a:solidFill>
                            <a:srgbClr val="00324B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筛理效果</a:t>
                      </a:r>
                      <a:endParaRPr lang="en-US" sz="1600" b="1" baseline="0" dirty="0">
                        <a:solidFill>
                          <a:srgbClr val="00324B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10971" marR="110971" marT="55486" marB="55486" anchor="ctr"/>
                </a:tc>
                <a:tc gridSpan="2">
                  <a:txBody>
                    <a:bodyPr/>
                    <a:lstStyle/>
                    <a:p>
                      <a:r>
                        <a:rPr lang="zh-CN" altLang="en-US" sz="1600" baseline="0" dirty="0">
                          <a:solidFill>
                            <a:srgbClr val="00324B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更有效清理出杂质，</a:t>
                      </a:r>
                      <a:r>
                        <a:rPr lang="zh-CN" altLang="en-US" sz="1600" b="1" baseline="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清理效率提高</a:t>
                      </a:r>
                      <a:r>
                        <a:rPr lang="en-US" altLang="zh-CN" sz="1600" b="1" baseline="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20-30%</a:t>
                      </a:r>
                      <a:endParaRPr lang="en-US" sz="1600" b="1" baseline="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10971" marR="110971" marT="55486" marB="55486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0118">
                <a:tc>
                  <a:txBody>
                    <a:bodyPr/>
                    <a:lstStyle/>
                    <a:p>
                      <a:r>
                        <a:rPr lang="zh-CN" altLang="en-US" sz="1600" b="1" baseline="0" dirty="0">
                          <a:solidFill>
                            <a:srgbClr val="00324B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吸风方式</a:t>
                      </a:r>
                      <a:endParaRPr lang="en-US" sz="1600" b="1" baseline="0" dirty="0">
                        <a:solidFill>
                          <a:srgbClr val="00324B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10971" marR="110971" marT="55486" marB="55486" anchor="ctr"/>
                </a:tc>
                <a:tc>
                  <a:txBody>
                    <a:bodyPr/>
                    <a:lstStyle/>
                    <a:p>
                      <a:r>
                        <a:rPr lang="zh-CN" altLang="en-US" sz="1600" baseline="0" dirty="0">
                          <a:solidFill>
                            <a:srgbClr val="00324B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进出料风选一体</a:t>
                      </a:r>
                      <a:endParaRPr lang="en-US" sz="1600" baseline="0" dirty="0">
                        <a:solidFill>
                          <a:srgbClr val="00324B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10971" marR="110971" marT="55486" marB="55486" anchor="ctr"/>
                </a:tc>
                <a:tc>
                  <a:txBody>
                    <a:bodyPr/>
                    <a:lstStyle/>
                    <a:p>
                      <a:r>
                        <a:rPr lang="zh-CN" altLang="en-US" sz="1600" baseline="0" dirty="0">
                          <a:solidFill>
                            <a:srgbClr val="00324B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每台配置单独的吸风道</a:t>
                      </a:r>
                      <a:endParaRPr lang="en-US" sz="1600" baseline="0" dirty="0">
                        <a:solidFill>
                          <a:srgbClr val="00324B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10971" marR="110971" marT="55486" marB="55486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0118">
                <a:tc>
                  <a:txBody>
                    <a:bodyPr/>
                    <a:lstStyle/>
                    <a:p>
                      <a:r>
                        <a:rPr lang="zh-CN" altLang="en-US" sz="1600" b="1" baseline="0" dirty="0">
                          <a:solidFill>
                            <a:srgbClr val="00324B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能耗</a:t>
                      </a:r>
                      <a:endParaRPr lang="en-US" sz="1600" b="1" baseline="0" dirty="0">
                        <a:solidFill>
                          <a:srgbClr val="00324B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10971" marR="110971" marT="55486" marB="55486" anchor="ctr"/>
                </a:tc>
                <a:tc gridSpan="2">
                  <a:txBody>
                    <a:bodyPr/>
                    <a:lstStyle/>
                    <a:p>
                      <a:r>
                        <a:rPr lang="zh-CN" altLang="en-US" sz="1600" b="1" baseline="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能耗节约</a:t>
                      </a:r>
                      <a:r>
                        <a:rPr lang="en-US" altLang="zh-CN" sz="1600" b="1" baseline="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25%</a:t>
                      </a:r>
                      <a:endParaRPr lang="en-US" sz="1600" b="1" baseline="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10971" marR="110971" marT="55486" marB="55486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0118">
                <a:tc rowSpan="2">
                  <a:txBody>
                    <a:bodyPr/>
                    <a:lstStyle/>
                    <a:p>
                      <a:r>
                        <a:rPr lang="zh-CN" altLang="en-US" sz="1600" b="1" baseline="0" dirty="0">
                          <a:solidFill>
                            <a:srgbClr val="00324B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建筑面积</a:t>
                      </a:r>
                      <a:endParaRPr lang="en-US" sz="1600" b="1" baseline="0" dirty="0">
                        <a:solidFill>
                          <a:srgbClr val="00324B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10971" marR="110971" marT="55486" marB="55486"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baseline="0" dirty="0">
                          <a:solidFill>
                            <a:srgbClr val="00324B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100t/h</a:t>
                      </a:r>
                      <a:r>
                        <a:rPr lang="zh-CN" altLang="en-US" sz="1600" baseline="0" dirty="0">
                          <a:solidFill>
                            <a:srgbClr val="00324B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仅需配置</a:t>
                      </a:r>
                      <a:r>
                        <a:rPr lang="en-US" altLang="zh-CN" sz="1600" baseline="0" dirty="0">
                          <a:solidFill>
                            <a:srgbClr val="00324B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600" baseline="0" dirty="0">
                          <a:solidFill>
                            <a:srgbClr val="00324B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台</a:t>
                      </a:r>
                      <a:endParaRPr lang="en-US" altLang="zh-CN" sz="1600" baseline="0" dirty="0">
                        <a:solidFill>
                          <a:srgbClr val="00324B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10971" marR="110971" marT="55486" marB="55486" anchor="ctr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baseline="0" dirty="0">
                          <a:solidFill>
                            <a:srgbClr val="00324B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需配置</a:t>
                      </a:r>
                      <a:r>
                        <a:rPr lang="en-US" altLang="zh-CN" sz="1600" baseline="0" dirty="0">
                          <a:solidFill>
                            <a:srgbClr val="00324B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600" baseline="0" dirty="0">
                          <a:solidFill>
                            <a:srgbClr val="00324B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台保证同样的清理效果</a:t>
                      </a:r>
                      <a:endParaRPr lang="en-US" sz="1600" baseline="0" dirty="0">
                        <a:solidFill>
                          <a:srgbClr val="00324B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10971" marR="110971" marT="55486" marB="55486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0118">
                <a:tc v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0971" marR="110971" marT="55486" marB="55486"/>
                </a:tc>
                <a:tc gridSpan="2">
                  <a:txBody>
                    <a:bodyPr/>
                    <a:lstStyle/>
                    <a:p>
                      <a:r>
                        <a:rPr lang="zh-CN" altLang="en-US" sz="1600" b="1" baseline="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建筑成本节约</a:t>
                      </a:r>
                      <a:r>
                        <a:rPr lang="en-US" altLang="zh-CN" sz="1600" b="1" baseline="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30%</a:t>
                      </a:r>
                    </a:p>
                  </a:txBody>
                  <a:tcPr marL="110971" marR="110971" marT="55486" marB="55486" anchor="ctr">
                    <a:solidFill>
                      <a:srgbClr val="E3E3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1710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3174" y="908720"/>
            <a:ext cx="5377554" cy="17158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00324B"/>
                </a:solidFill>
                <a:latin typeface="+mn-ea"/>
                <a:cs typeface="Arial" panose="020B0604020202020204" pitchFamily="34" charset="0"/>
              </a:rPr>
              <a:t>计量称</a:t>
            </a:r>
            <a:r>
              <a:rPr lang="en-US" altLang="zh-CN" sz="2000" b="1" dirty="0">
                <a:solidFill>
                  <a:srgbClr val="00324B"/>
                </a:solidFill>
                <a:latin typeface="+mn-ea"/>
                <a:cs typeface="Arial" panose="020B0604020202020204" pitchFamily="34" charset="0"/>
              </a:rPr>
              <a:t>	MSDM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de-DE" sz="1400" dirty="0">
                <a:solidFill>
                  <a:srgbClr val="00324B"/>
                </a:solidFill>
                <a:latin typeface="+mn-ea"/>
                <a:cs typeface="Arial" panose="020B0604020202020204" pitchFamily="34" charset="0"/>
              </a:rPr>
              <a:t>应用于：接收或中转不同产品的秤</a:t>
            </a:r>
            <a:endParaRPr lang="en-US" altLang="zh-CN" sz="1400" dirty="0">
              <a:solidFill>
                <a:srgbClr val="00324B"/>
              </a:solidFill>
              <a:latin typeface="+mn-ea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rgbClr val="00324B"/>
                </a:solidFill>
                <a:latin typeface="+mn-ea"/>
              </a:rPr>
              <a:t>便于</a:t>
            </a:r>
            <a:r>
              <a:rPr lang="zh-CN" altLang="de-DE" sz="1400" dirty="0">
                <a:solidFill>
                  <a:srgbClr val="00324B"/>
                </a:solidFill>
                <a:latin typeface="+mn-ea"/>
              </a:rPr>
              <a:t>计算</a:t>
            </a:r>
            <a:r>
              <a:rPr lang="zh-CN" altLang="en-US" sz="1400" dirty="0">
                <a:solidFill>
                  <a:srgbClr val="00324B"/>
                </a:solidFill>
                <a:latin typeface="+mn-ea"/>
              </a:rPr>
              <a:t>物料</a:t>
            </a:r>
            <a:r>
              <a:rPr lang="zh-CN" altLang="de-DE" sz="1400" dirty="0">
                <a:solidFill>
                  <a:srgbClr val="00324B"/>
                </a:solidFill>
                <a:latin typeface="+mn-ea"/>
              </a:rPr>
              <a:t>出品率</a:t>
            </a:r>
            <a:r>
              <a:rPr lang="zh-CN" altLang="en-US" sz="1400" dirty="0">
                <a:solidFill>
                  <a:srgbClr val="00324B"/>
                </a:solidFill>
                <a:latin typeface="+mn-ea"/>
              </a:rPr>
              <a:t>，或</a:t>
            </a:r>
            <a:r>
              <a:rPr lang="zh-CN" altLang="de-CH" sz="1400" dirty="0">
                <a:solidFill>
                  <a:srgbClr val="00324B"/>
                </a:solidFill>
                <a:latin typeface="+mn-ea"/>
              </a:rPr>
              <a:t>筒仓存储控制</a:t>
            </a:r>
            <a:r>
              <a:rPr lang="zh-CN" altLang="en-US" sz="1400" dirty="0">
                <a:solidFill>
                  <a:srgbClr val="00324B"/>
                </a:solidFill>
                <a:latin typeface="+mn-ea"/>
              </a:rPr>
              <a:t>，利于生产管理</a:t>
            </a:r>
            <a:endParaRPr lang="de-DE" altLang="zh-CN" sz="1400" dirty="0">
              <a:solidFill>
                <a:srgbClr val="00324B"/>
              </a:solidFill>
              <a:latin typeface="+mn-ea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de-DE" sz="1400" dirty="0">
                <a:solidFill>
                  <a:srgbClr val="00324B"/>
                </a:solidFill>
                <a:latin typeface="+mn-ea"/>
              </a:rPr>
              <a:t>功能：重量累计、流量控制、批量配</a:t>
            </a:r>
            <a:r>
              <a:rPr lang="zh-CN" altLang="en-US" sz="1400" dirty="0">
                <a:solidFill>
                  <a:srgbClr val="00324B"/>
                </a:solidFill>
                <a:latin typeface="+mn-ea"/>
              </a:rPr>
              <a:t>料</a:t>
            </a:r>
            <a:endParaRPr lang="de-DE" altLang="zh-CN" sz="1400" b="1" dirty="0">
              <a:solidFill>
                <a:srgbClr val="00324B"/>
              </a:solidFill>
              <a:latin typeface="+mn-ea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rgbClr val="00324B"/>
                </a:solidFill>
                <a:latin typeface="+mn-ea"/>
              </a:rPr>
              <a:t>高</a:t>
            </a:r>
            <a:r>
              <a:rPr lang="zh-CN" altLang="de-CH" sz="1400" dirty="0">
                <a:solidFill>
                  <a:srgbClr val="00324B"/>
                </a:solidFill>
                <a:latin typeface="+mn-ea"/>
              </a:rPr>
              <a:t>精度</a:t>
            </a:r>
            <a:r>
              <a:rPr lang="zh-CN" altLang="en-US" sz="1400" dirty="0">
                <a:solidFill>
                  <a:srgbClr val="00324B"/>
                </a:solidFill>
                <a:latin typeface="+mn-ea"/>
              </a:rPr>
              <a:t>：</a:t>
            </a:r>
            <a:r>
              <a:rPr lang="de-CH" altLang="zh-CN" sz="1400" dirty="0">
                <a:solidFill>
                  <a:srgbClr val="00324B"/>
                </a:solidFill>
                <a:latin typeface="+mn-ea"/>
              </a:rPr>
              <a:t> </a:t>
            </a:r>
            <a:r>
              <a:rPr lang="en-US" altLang="de-DE" sz="1400" b="1" dirty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± 0.20%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71B715D-DD38-4F90-A9A8-CA46C4301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25" y="2673898"/>
            <a:ext cx="3315605" cy="3471634"/>
          </a:xfrm>
          <a:prstGeom prst="rect">
            <a:avLst/>
          </a:prstGeom>
        </p:spPr>
      </p:pic>
      <p:sp>
        <p:nvSpPr>
          <p:cNvPr id="24" name="标题 1">
            <a:extLst>
              <a:ext uri="{FF2B5EF4-FFF2-40B4-BE49-F238E27FC236}">
                <a16:creationId xmlns:a16="http://schemas.microsoft.com/office/drawing/2014/main" id="{3CBB13E9-8E49-4C36-92E7-3E5D9F192036}"/>
              </a:ext>
            </a:extLst>
          </p:cNvPr>
          <p:cNvSpPr txBox="1">
            <a:spLocks/>
          </p:cNvSpPr>
          <p:nvPr/>
        </p:nvSpPr>
        <p:spPr>
          <a:xfrm>
            <a:off x="432001" y="274638"/>
            <a:ext cx="111600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zh-CN" altLang="en-US" b="1" i="1" dirty="0"/>
              <a:t>计量设备</a:t>
            </a:r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9CF4AFC8-3453-4145-8B41-427922F19484}"/>
              </a:ext>
            </a:extLst>
          </p:cNvPr>
          <p:cNvSpPr txBox="1"/>
          <p:nvPr/>
        </p:nvSpPr>
        <p:spPr>
          <a:xfrm>
            <a:off x="6889675" y="908720"/>
            <a:ext cx="4622090" cy="17158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00324B"/>
                </a:solidFill>
                <a:latin typeface="+mn-ea"/>
                <a:cs typeface="Arial" panose="020B0604020202020204" pitchFamily="34" charset="0"/>
              </a:rPr>
              <a:t>流量平衡器 </a:t>
            </a:r>
            <a:r>
              <a:rPr lang="en-US" altLang="zh-CN" sz="2000" b="1" dirty="0">
                <a:solidFill>
                  <a:srgbClr val="00324B"/>
                </a:solidFill>
                <a:latin typeface="+mn-ea"/>
                <a:cs typeface="Arial" panose="020B0604020202020204" pitchFamily="34" charset="0"/>
              </a:rPr>
              <a:t>MZAL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de-DE" sz="1400" dirty="0">
                <a:solidFill>
                  <a:srgbClr val="00324B"/>
                </a:solidFill>
                <a:latin typeface="+mn-ea"/>
              </a:rPr>
              <a:t>重量式流量控制</a:t>
            </a:r>
            <a:r>
              <a:rPr lang="zh-CN" altLang="en-US" sz="1400" dirty="0">
                <a:solidFill>
                  <a:srgbClr val="00324B"/>
                </a:solidFill>
                <a:latin typeface="+mn-ea"/>
              </a:rPr>
              <a:t>和流量</a:t>
            </a:r>
            <a:r>
              <a:rPr lang="zh-CN" altLang="de-DE" sz="1400" dirty="0">
                <a:solidFill>
                  <a:srgbClr val="00324B"/>
                </a:solidFill>
                <a:latin typeface="+mn-ea"/>
              </a:rPr>
              <a:t>计量</a:t>
            </a:r>
            <a:endParaRPr lang="en-US" altLang="zh-CN" sz="1400" dirty="0">
              <a:solidFill>
                <a:srgbClr val="00324B"/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de-DE" sz="1400" dirty="0">
                <a:solidFill>
                  <a:srgbClr val="00324B"/>
                </a:solidFill>
                <a:latin typeface="+mn-ea"/>
              </a:rPr>
              <a:t>可进行物料配比</a:t>
            </a:r>
            <a:r>
              <a:rPr lang="zh-CN" altLang="en-US" sz="1400" dirty="0">
                <a:solidFill>
                  <a:srgbClr val="00324B"/>
                </a:solidFill>
                <a:latin typeface="+mn-ea"/>
              </a:rPr>
              <a:t>，</a:t>
            </a:r>
            <a:r>
              <a:rPr lang="zh-CN" altLang="de-DE" sz="1400" dirty="0">
                <a:solidFill>
                  <a:srgbClr val="00324B"/>
                </a:solidFill>
                <a:latin typeface="+mn-ea"/>
              </a:rPr>
              <a:t>精度高达</a:t>
            </a:r>
            <a:r>
              <a:rPr lang="de-DE" altLang="zh-CN" sz="1400" dirty="0">
                <a:solidFill>
                  <a:srgbClr val="00324B"/>
                </a:solidFill>
                <a:latin typeface="+mn-ea"/>
              </a:rPr>
              <a:t>1%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de-DE" sz="1400" dirty="0">
                <a:solidFill>
                  <a:srgbClr val="00324B"/>
                </a:solidFill>
                <a:latin typeface="+mn-ea"/>
              </a:rPr>
              <a:t>安装高度</a:t>
            </a:r>
            <a:r>
              <a:rPr lang="zh-CN" altLang="en-US" sz="1400" dirty="0">
                <a:solidFill>
                  <a:srgbClr val="00324B"/>
                </a:solidFill>
                <a:latin typeface="+mn-ea"/>
              </a:rPr>
              <a:t>小</a:t>
            </a:r>
            <a:r>
              <a:rPr lang="zh-CN" altLang="de-DE" sz="1400" dirty="0">
                <a:solidFill>
                  <a:srgbClr val="00324B"/>
                </a:solidFill>
                <a:latin typeface="+mn-ea"/>
              </a:rPr>
              <a:t>，灵活使用</a:t>
            </a:r>
            <a:endParaRPr lang="zh-CN" altLang="zh-CN" sz="14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rgbClr val="00324B"/>
                </a:solidFill>
                <a:cs typeface="Arial" panose="020B0604020202020204" pitchFamily="34" charset="0"/>
              </a:rPr>
              <a:t>触摸屏操作，易于使用</a:t>
            </a:r>
          </a:p>
        </p:txBody>
      </p:sp>
      <p:pic>
        <p:nvPicPr>
          <p:cNvPr id="8" name="图片 7" descr="图片包含 器具, 游戏机&#10;&#10;描述已自动生成">
            <a:extLst>
              <a:ext uri="{FF2B5EF4-FFF2-40B4-BE49-F238E27FC236}">
                <a16:creationId xmlns:a16="http://schemas.microsoft.com/office/drawing/2014/main" id="{A6652162-EA92-45FE-A196-F557FC6A44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4" r="19149"/>
          <a:stretch/>
        </p:blipFill>
        <p:spPr>
          <a:xfrm>
            <a:off x="6614032" y="3049188"/>
            <a:ext cx="3217827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47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>
          <a:xfrm>
            <a:off x="627275" y="196977"/>
            <a:ext cx="2556197" cy="5349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zh-CN" altLang="en-US" b="1" i="1" dirty="0">
                <a:latin typeface="+mj-ea"/>
              </a:rPr>
              <a:t>磁选器</a:t>
            </a:r>
            <a:endParaRPr lang="de-CH" b="1" i="1" dirty="0">
              <a:latin typeface="+mj-ea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683580" y="4475598"/>
            <a:ext cx="4380178" cy="12464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400" dirty="0">
                <a:solidFill>
                  <a:srgbClr val="00324B"/>
                </a:solidFill>
              </a:rPr>
              <a:t>自清式</a:t>
            </a:r>
            <a:r>
              <a:rPr lang="zh-CN" altLang="de-DE" sz="1400" dirty="0">
                <a:solidFill>
                  <a:srgbClr val="00324B"/>
                </a:solidFill>
              </a:rPr>
              <a:t>滚筒磁选器</a:t>
            </a:r>
            <a:endParaRPr lang="en-US" altLang="zh-CN" sz="1400" dirty="0">
              <a:solidFill>
                <a:srgbClr val="00324B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400" dirty="0">
                <a:solidFill>
                  <a:srgbClr val="00324B"/>
                </a:solidFill>
              </a:rPr>
              <a:t>永久磁铁</a:t>
            </a:r>
            <a:endParaRPr lang="en-US" altLang="zh-CN" sz="1400" b="1" dirty="0">
              <a:solidFill>
                <a:srgbClr val="00324B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de-DE" sz="1400" b="1" dirty="0">
                <a:solidFill>
                  <a:srgbClr val="FF0000"/>
                </a:solidFill>
              </a:rPr>
              <a:t>磁铁自动导出，可收集，无</a:t>
            </a:r>
            <a:r>
              <a:rPr lang="zh-CN" altLang="en-US" sz="1400" b="1" dirty="0">
                <a:solidFill>
                  <a:srgbClr val="FF0000"/>
                </a:solidFill>
              </a:rPr>
              <a:t>需人工维护</a:t>
            </a:r>
            <a:endParaRPr lang="de-DE" altLang="zh-CN" sz="1400" b="1" dirty="0">
              <a:solidFill>
                <a:srgbClr val="FF0000"/>
              </a:solidFill>
            </a:endParaRPr>
          </a:p>
          <a:p>
            <a:endParaRPr lang="de-DE" altLang="zh-CN" b="1" dirty="0"/>
          </a:p>
        </p:txBody>
      </p:sp>
      <p:pic>
        <p:nvPicPr>
          <p:cNvPr id="5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930" y="1150157"/>
            <a:ext cx="2984635" cy="316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https://buhlergroup.picturepark.com/Website/Download.aspx?Purpose=AssetManager&amp;Random=b85a8873-c385-4e4d-9527-182101f56522&amp;RelativeDownloadPath=\160511\tec3vdnh\3q7osojl\Gaa_2000_image01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75" y="1153327"/>
            <a:ext cx="3110624" cy="315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621736" y="4377959"/>
            <a:ext cx="2446661" cy="1346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400" dirty="0">
                <a:solidFill>
                  <a:srgbClr val="00324B"/>
                </a:solidFill>
                <a:latin typeface="+mn-ea"/>
              </a:rPr>
              <a:t>抽屉式 </a:t>
            </a:r>
            <a:endParaRPr lang="en-US" altLang="zh-CN" sz="1400" dirty="0">
              <a:solidFill>
                <a:srgbClr val="00324B"/>
              </a:solidFill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400" dirty="0">
                <a:solidFill>
                  <a:srgbClr val="00324B"/>
                </a:solidFill>
                <a:latin typeface="+mn-ea"/>
              </a:rPr>
              <a:t> </a:t>
            </a:r>
            <a:r>
              <a:rPr lang="zh-CN" altLang="en-US" sz="1400" dirty="0">
                <a:solidFill>
                  <a:srgbClr val="00324B"/>
                </a:solidFill>
                <a:latin typeface="+mn-ea"/>
              </a:rPr>
              <a:t>简单的土建设计</a:t>
            </a:r>
            <a:endParaRPr lang="en-US" altLang="zh-CN" sz="1400" dirty="0">
              <a:solidFill>
                <a:srgbClr val="00324B"/>
              </a:solidFill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400" dirty="0">
                <a:solidFill>
                  <a:srgbClr val="00324B"/>
                </a:solidFill>
                <a:latin typeface="+mn-ea"/>
              </a:rPr>
              <a:t> </a:t>
            </a:r>
            <a:r>
              <a:rPr lang="zh-CN" altLang="en-US" sz="1400" dirty="0">
                <a:solidFill>
                  <a:srgbClr val="00324B"/>
                </a:solidFill>
                <a:latin typeface="+mn-ea"/>
              </a:rPr>
              <a:t>成本低</a:t>
            </a:r>
            <a:endParaRPr lang="en-US" altLang="zh-CN" sz="1400" dirty="0">
              <a:solidFill>
                <a:srgbClr val="00324B"/>
              </a:solidFill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400" dirty="0">
                <a:solidFill>
                  <a:srgbClr val="00324B"/>
                </a:solidFill>
                <a:latin typeface="+mn-ea"/>
              </a:rPr>
              <a:t>人工定期清理</a:t>
            </a:r>
            <a:endParaRPr lang="en-US" altLang="zh-CN" sz="1400" dirty="0">
              <a:solidFill>
                <a:srgbClr val="00324B"/>
              </a:solidFill>
              <a:latin typeface="+mn-ea"/>
            </a:endParaRP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8535914" y="1135907"/>
            <a:ext cx="3024336" cy="3155530"/>
            <a:chOff x="3162" y="1049"/>
            <a:chExt cx="2316" cy="2843"/>
          </a:xfrm>
        </p:grpSpPr>
        <p:pic>
          <p:nvPicPr>
            <p:cNvPr id="10" name="Picture 2" descr="DFRA"/>
            <p:cNvPicPr>
              <a:picLocks noChangeAspect="1" noChangeArrowheads="1"/>
            </p:cNvPicPr>
            <p:nvPr/>
          </p:nvPicPr>
          <p:blipFill>
            <a:blip r:embed="rId5" cstate="print">
              <a:lum bright="-18000" contrast="24000"/>
            </a:blip>
            <a:srcRect/>
            <a:stretch>
              <a:fillRect/>
            </a:stretch>
          </p:blipFill>
          <p:spPr bwMode="auto">
            <a:xfrm>
              <a:off x="3162" y="1049"/>
              <a:ext cx="2316" cy="2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Line 4"/>
            <p:cNvSpPr>
              <a:spLocks noChangeShapeType="1"/>
            </p:cNvSpPr>
            <p:nvPr/>
          </p:nvSpPr>
          <p:spPr bwMode="auto">
            <a:xfrm flipH="1">
              <a:off x="4722" y="1331"/>
              <a:ext cx="213" cy="68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13" name="Line 5"/>
            <p:cNvSpPr>
              <a:spLocks noChangeShapeType="1"/>
            </p:cNvSpPr>
            <p:nvPr/>
          </p:nvSpPr>
          <p:spPr bwMode="auto">
            <a:xfrm>
              <a:off x="3621" y="1917"/>
              <a:ext cx="407" cy="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14" name="Line 6"/>
            <p:cNvSpPr>
              <a:spLocks noChangeShapeType="1"/>
            </p:cNvSpPr>
            <p:nvPr/>
          </p:nvSpPr>
          <p:spPr bwMode="auto">
            <a:xfrm flipH="1" flipV="1">
              <a:off x="4311" y="2577"/>
              <a:ext cx="819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triangl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de-DE"/>
            </a:p>
          </p:txBody>
        </p:sp>
      </p:grp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DC835FE2-573C-4B94-9D30-5DF9C7C2241C}"/>
              </a:ext>
            </a:extLst>
          </p:cNvPr>
          <p:cNvCxnSpPr>
            <a:cxnSpLocks/>
          </p:cNvCxnSpPr>
          <p:nvPr/>
        </p:nvCxnSpPr>
        <p:spPr>
          <a:xfrm>
            <a:off x="4499149" y="718811"/>
            <a:ext cx="58736" cy="542037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43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kern="0" dirty="0"/>
              <a:t>清理</a:t>
            </a:r>
            <a:r>
              <a:rPr lang="de-CH" kern="0" dirty="0"/>
              <a:t> / </a:t>
            </a:r>
            <a:r>
              <a:rPr lang="zh-CN" altLang="en-US" kern="0" dirty="0"/>
              <a:t>分级工段</a:t>
            </a:r>
            <a:r>
              <a:rPr lang="de-CH" kern="0" dirty="0"/>
              <a:t>.</a:t>
            </a:r>
            <a:br>
              <a:rPr lang="de-CH" kern="0" dirty="0"/>
            </a:br>
            <a:endParaRPr lang="en-GB" dirty="0"/>
          </a:p>
        </p:txBody>
      </p:sp>
      <p:graphicFrame>
        <p:nvGraphicFramePr>
          <p:cNvPr id="1026" name="Object 4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41992285"/>
              </p:ext>
            </p:extLst>
          </p:nvPr>
        </p:nvGraphicFramePr>
        <p:xfrm>
          <a:off x="5432040" y="1052736"/>
          <a:ext cx="6867762" cy="4889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4" imgW="9744917" imgH="6933365" progId="">
                  <p:embed/>
                </p:oleObj>
              </mc:Choice>
              <mc:Fallback>
                <p:oleObj name="Visio" r:id="rId4" imgW="9744917" imgH="6933365" progId="">
                  <p:embed/>
                  <p:pic>
                    <p:nvPicPr>
                      <p:cNvPr id="102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2040" y="1052736"/>
                        <a:ext cx="6867762" cy="48895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80E4ECC8-63BE-4655-9AAA-A667C830BA9B}"/>
              </a:ext>
            </a:extLst>
          </p:cNvPr>
          <p:cNvSpPr txBox="1"/>
          <p:nvPr/>
        </p:nvSpPr>
        <p:spPr>
          <a:xfrm>
            <a:off x="403177" y="980728"/>
            <a:ext cx="4990466" cy="4532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zh-CN" altLang="en-US" b="1" dirty="0">
                <a:solidFill>
                  <a:srgbClr val="00324B"/>
                </a:solidFill>
              </a:rPr>
              <a:t>清理</a:t>
            </a:r>
            <a:r>
              <a:rPr lang="en-US" altLang="zh-CN" b="1" dirty="0">
                <a:solidFill>
                  <a:srgbClr val="00324B"/>
                </a:solidFill>
              </a:rPr>
              <a:t>: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zh-CN" altLang="en-US" sz="1400" dirty="0">
                <a:solidFill>
                  <a:srgbClr val="00324B"/>
                </a:solidFill>
              </a:rPr>
              <a:t>初清只能去除</a:t>
            </a:r>
            <a:r>
              <a:rPr lang="en-US" altLang="zh-CN" sz="1400" dirty="0">
                <a:solidFill>
                  <a:srgbClr val="00324B"/>
                </a:solidFill>
              </a:rPr>
              <a:t>60%</a:t>
            </a:r>
            <a:r>
              <a:rPr lang="zh-CN" altLang="en-US" sz="1400" dirty="0">
                <a:solidFill>
                  <a:srgbClr val="00324B"/>
                </a:solidFill>
              </a:rPr>
              <a:t>的杂质，需要设置清理工段，保证物料的干净，且保护后续设备。</a:t>
            </a:r>
            <a:endParaRPr lang="en-US" altLang="zh-CN" sz="1400" dirty="0">
              <a:solidFill>
                <a:srgbClr val="00324B"/>
              </a:solidFill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1400" dirty="0">
                <a:solidFill>
                  <a:srgbClr val="FF0000"/>
                </a:solidFill>
              </a:rPr>
              <a:t>振动筛</a:t>
            </a:r>
            <a:r>
              <a:rPr lang="zh-CN" altLang="en-US" sz="1400" dirty="0">
                <a:solidFill>
                  <a:srgbClr val="00324B"/>
                </a:solidFill>
              </a:rPr>
              <a:t>搭配更小的筛网清理大小轻杂；</a:t>
            </a:r>
            <a:endParaRPr lang="en-US" altLang="zh-CN" sz="1400" dirty="0">
              <a:solidFill>
                <a:srgbClr val="00324B"/>
              </a:solidFill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1400" dirty="0">
                <a:solidFill>
                  <a:srgbClr val="FF0000"/>
                </a:solidFill>
              </a:rPr>
              <a:t>去石机</a:t>
            </a:r>
            <a:r>
              <a:rPr lang="zh-CN" altLang="en-US" sz="1400" dirty="0">
                <a:solidFill>
                  <a:srgbClr val="00324B"/>
                </a:solidFill>
              </a:rPr>
              <a:t>去除石子玻璃等重质杂质；</a:t>
            </a:r>
            <a:endParaRPr lang="en-US" altLang="zh-CN" sz="1400" dirty="0">
              <a:solidFill>
                <a:srgbClr val="00324B"/>
              </a:solidFill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1400" dirty="0">
                <a:solidFill>
                  <a:srgbClr val="FF0000"/>
                </a:solidFill>
              </a:rPr>
              <a:t>打麦机</a:t>
            </a:r>
            <a:r>
              <a:rPr lang="zh-CN" altLang="en-US" sz="1400" dirty="0">
                <a:solidFill>
                  <a:srgbClr val="00324B"/>
                </a:solidFill>
              </a:rPr>
              <a:t>用于表面清理，同时打开并蒂粒；</a:t>
            </a:r>
            <a:endParaRPr lang="en-US" altLang="zh-CN" sz="1400" dirty="0">
              <a:solidFill>
                <a:srgbClr val="00324B"/>
              </a:solidFill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1400" dirty="0">
                <a:solidFill>
                  <a:srgbClr val="FF0000"/>
                </a:solidFill>
              </a:rPr>
              <a:t>滚筒精选机</a:t>
            </a:r>
            <a:r>
              <a:rPr lang="zh-CN" altLang="en-US" sz="1400" dirty="0">
                <a:solidFill>
                  <a:srgbClr val="00324B"/>
                </a:solidFill>
              </a:rPr>
              <a:t>去除荞子等异粮粒；</a:t>
            </a:r>
            <a:endParaRPr lang="en-US" altLang="zh-CN" sz="1400" dirty="0">
              <a:solidFill>
                <a:srgbClr val="00324B"/>
              </a:solidFill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en-US" altLang="zh-CN" sz="1600" b="1" dirty="0">
              <a:solidFill>
                <a:srgbClr val="00324B"/>
              </a:solidFill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en-US" altLang="zh-CN" sz="1600" b="1" dirty="0">
              <a:solidFill>
                <a:srgbClr val="00324B"/>
              </a:solidFill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zh-CN" altLang="en-US" b="1" dirty="0">
                <a:solidFill>
                  <a:srgbClr val="00324B"/>
                </a:solidFill>
              </a:rPr>
              <a:t>分级：</a:t>
            </a:r>
            <a:endParaRPr lang="en-US" altLang="zh-CN" b="1" dirty="0">
              <a:solidFill>
                <a:srgbClr val="00324B"/>
              </a:solidFill>
            </a:endParaRPr>
          </a:p>
          <a:p>
            <a:pPr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1400" dirty="0">
                <a:solidFill>
                  <a:srgbClr val="00324B"/>
                </a:solidFill>
              </a:rPr>
              <a:t>清理后的燕麦使用分级筛按照大小分级，保证燕麦生产的经济价值；</a:t>
            </a:r>
            <a:endParaRPr lang="en-US" altLang="zh-CN" sz="1400" dirty="0">
              <a:solidFill>
                <a:srgbClr val="00324B"/>
              </a:solidFill>
            </a:endParaRPr>
          </a:p>
          <a:p>
            <a:pPr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1400" dirty="0">
                <a:solidFill>
                  <a:srgbClr val="00324B"/>
                </a:solidFill>
              </a:rPr>
              <a:t>粒径相似的燕麦，保证更高的脱壳率。</a:t>
            </a:r>
            <a:endParaRPr lang="en-US" altLang="zh-CN" sz="1400" dirty="0">
              <a:solidFill>
                <a:srgbClr val="00324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9943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3" t="36712" r="21011" b="-1"/>
          <a:stretch/>
        </p:blipFill>
        <p:spPr>
          <a:xfrm>
            <a:off x="6673651" y="441026"/>
            <a:ext cx="3284137" cy="3384260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i="1" dirty="0"/>
              <a:t>去石机</a:t>
            </a: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73" y="912188"/>
            <a:ext cx="2913098" cy="2913098"/>
          </a:xfrm>
        </p:spPr>
      </p:pic>
      <p:sp>
        <p:nvSpPr>
          <p:cNvPr id="9" name="内容占位符 2"/>
          <p:cNvSpPr txBox="1">
            <a:spLocks/>
          </p:cNvSpPr>
          <p:nvPr/>
        </p:nvSpPr>
        <p:spPr>
          <a:xfrm>
            <a:off x="6602138" y="3825286"/>
            <a:ext cx="5593037" cy="25916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85750" indent="-285750">
              <a:lnSpc>
                <a:spcPct val="200000"/>
              </a:lnSpc>
              <a:buClr>
                <a:schemeClr val="bg2"/>
              </a:buClr>
              <a:buFont typeface="Wingdings" panose="05000000000000000000" pitchFamily="2" charset="2"/>
              <a:buChar char="u"/>
            </a:pPr>
            <a:r>
              <a:rPr lang="en-US" altLang="zh-CN" sz="1800" b="1" dirty="0"/>
              <a:t>MTCG</a:t>
            </a:r>
            <a:r>
              <a:rPr lang="zh-CN" altLang="en-US" sz="1800" b="1" dirty="0"/>
              <a:t>分级去石机</a:t>
            </a:r>
            <a:endParaRPr lang="en-US" altLang="zh-CN" sz="1800" b="1" dirty="0"/>
          </a:p>
          <a:p>
            <a:pPr indent="-285750" algn="just">
              <a:lnSpc>
                <a:spcPct val="200000"/>
              </a:lnSpc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zh-CN" altLang="en-US" sz="1400" dirty="0"/>
              <a:t>可以高效分离谷物中的石子、石块、玻璃及其它高密度杂质。</a:t>
            </a:r>
            <a:endParaRPr lang="en-US" altLang="zh-CN" sz="1400" dirty="0"/>
          </a:p>
          <a:p>
            <a:pPr indent="-285750" algn="just">
              <a:lnSpc>
                <a:spcPct val="200000"/>
              </a:lnSpc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zh-CN" altLang="en-US" sz="1400" dirty="0"/>
              <a:t>同时可将谷物分级，分为混合物料和重质物料。</a:t>
            </a:r>
            <a:endParaRPr lang="en-US" altLang="zh-CN" sz="1400" dirty="0"/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BC392D19-2238-46F1-910A-A9CF09451E2F}"/>
              </a:ext>
            </a:extLst>
          </p:cNvPr>
          <p:cNvSpPr txBox="1">
            <a:spLocks/>
          </p:cNvSpPr>
          <p:nvPr/>
        </p:nvSpPr>
        <p:spPr>
          <a:xfrm>
            <a:off x="639666" y="3825286"/>
            <a:ext cx="4603098" cy="25916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85750" indent="-285750" algn="just">
              <a:lnSpc>
                <a:spcPct val="200000"/>
              </a:lnSpc>
              <a:buClr>
                <a:schemeClr val="bg2"/>
              </a:buClr>
              <a:buFont typeface="Wingdings" panose="05000000000000000000" pitchFamily="2" charset="2"/>
              <a:buChar char="u"/>
            </a:pPr>
            <a:r>
              <a:rPr lang="en-US" altLang="zh-CN" sz="1800" b="1" dirty="0"/>
              <a:t>MTSD </a:t>
            </a:r>
            <a:r>
              <a:rPr lang="zh-CN" altLang="en-US" sz="1800" b="1" dirty="0"/>
              <a:t>去石机</a:t>
            </a:r>
            <a:endParaRPr lang="en-US" altLang="zh-CN" sz="1800" b="1" dirty="0"/>
          </a:p>
          <a:p>
            <a:pPr marL="285750" lvl="3" indent="-2857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/>
              <a:t>可以高效分离谷物中的石子、石块、玻璃及其它高密度杂质。可应用于多种谷物的清理工段</a:t>
            </a:r>
          </a:p>
        </p:txBody>
      </p:sp>
    </p:spTree>
    <p:extLst>
      <p:ext uri="{BB962C8B-B14F-4D97-AF65-F5344CB8AC3E}">
        <p14:creationId xmlns:p14="http://schemas.microsoft.com/office/powerpoint/2010/main" val="1068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燕麦介绍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58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i="1" dirty="0"/>
              <a:t>打麦机 </a:t>
            </a:r>
            <a:r>
              <a:rPr lang="en-US" altLang="zh-CN" i="1" dirty="0"/>
              <a:t>MHXT</a:t>
            </a:r>
            <a:endParaRPr lang="zh-CN" altLang="en-US" i="1" dirty="0"/>
          </a:p>
        </p:txBody>
      </p:sp>
      <p:sp>
        <p:nvSpPr>
          <p:cNvPr id="7" name="矩形 6"/>
          <p:cNvSpPr/>
          <p:nvPr/>
        </p:nvSpPr>
        <p:spPr>
          <a:xfrm>
            <a:off x="427907" y="836712"/>
            <a:ext cx="9601200" cy="1750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85750" algn="just">
              <a:lnSpc>
                <a:spcPct val="200000"/>
              </a:lnSpc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zh-CN" altLang="en-US" sz="1400" dirty="0">
                <a:solidFill>
                  <a:srgbClr val="00324B"/>
                </a:solidFill>
              </a:rPr>
              <a:t>用于对多种谷物进行</a:t>
            </a:r>
            <a:r>
              <a:rPr lang="zh-CN" altLang="en-US" sz="1400" dirty="0">
                <a:solidFill>
                  <a:srgbClr val="FF0000"/>
                </a:solidFill>
              </a:rPr>
              <a:t>强力表面清理</a:t>
            </a:r>
            <a:r>
              <a:rPr lang="zh-CN" altLang="en-US" sz="1400" dirty="0">
                <a:solidFill>
                  <a:srgbClr val="00324B"/>
                </a:solidFill>
              </a:rPr>
              <a:t>，可用于燕麦加工的一次清理和二次清理工序；</a:t>
            </a:r>
            <a:endParaRPr lang="en-US" altLang="zh-CN" sz="1400" dirty="0">
              <a:solidFill>
                <a:srgbClr val="00324B"/>
              </a:solidFill>
            </a:endParaRPr>
          </a:p>
          <a:p>
            <a:pPr indent="-285750" algn="just">
              <a:lnSpc>
                <a:spcPct val="200000"/>
              </a:lnSpc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zh-CN" altLang="en-US" sz="1400" dirty="0">
                <a:solidFill>
                  <a:srgbClr val="00324B"/>
                </a:solidFill>
              </a:rPr>
              <a:t>可有效清除附着于谷物表面的杂质，比如灰尘、砂粒、泥块等，为谷物研磨做好准备工作；</a:t>
            </a:r>
            <a:endParaRPr lang="en-US" altLang="zh-CN" sz="1400" dirty="0">
              <a:solidFill>
                <a:srgbClr val="00324B"/>
              </a:solidFill>
            </a:endParaRPr>
          </a:p>
          <a:p>
            <a:pPr indent="-285750" algn="just">
              <a:lnSpc>
                <a:spcPct val="200000"/>
              </a:lnSpc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zh-CN" altLang="en-US" sz="1400" dirty="0">
                <a:solidFill>
                  <a:srgbClr val="00324B"/>
                </a:solidFill>
              </a:rPr>
              <a:t>也可</a:t>
            </a:r>
            <a:r>
              <a:rPr lang="zh-CN" altLang="en-US" sz="1400" dirty="0">
                <a:solidFill>
                  <a:srgbClr val="FF0000"/>
                </a:solidFill>
              </a:rPr>
              <a:t>减少微生物数量 </a:t>
            </a:r>
            <a:r>
              <a:rPr lang="zh-CN" altLang="en-US" sz="1400" dirty="0">
                <a:solidFill>
                  <a:srgbClr val="00324B"/>
                </a:solidFill>
              </a:rPr>
              <a:t>（细菌、真菌等）；</a:t>
            </a:r>
            <a:endParaRPr lang="en-US" altLang="zh-CN" sz="1400" dirty="0">
              <a:solidFill>
                <a:srgbClr val="00324B"/>
              </a:solidFill>
            </a:endParaRPr>
          </a:p>
          <a:p>
            <a:pPr indent="-285750" algn="just">
              <a:lnSpc>
                <a:spcPct val="200000"/>
              </a:lnSpc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zh-CN" altLang="en-US" sz="1400" dirty="0">
                <a:solidFill>
                  <a:srgbClr val="00324B"/>
                </a:solidFill>
              </a:rPr>
              <a:t>可达到</a:t>
            </a:r>
            <a:r>
              <a:rPr lang="zh-CN" altLang="en-US" sz="1400" dirty="0">
                <a:solidFill>
                  <a:srgbClr val="FF0000"/>
                </a:solidFill>
              </a:rPr>
              <a:t>分离并蒂燕麦，去除麦毛，辅助脱壳</a:t>
            </a:r>
            <a:r>
              <a:rPr lang="zh-CN" altLang="en-US" sz="1400" dirty="0">
                <a:solidFill>
                  <a:srgbClr val="00324B"/>
                </a:solidFill>
              </a:rPr>
              <a:t>的效果。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0B35A0B-CE0A-49D6-AA41-222E4797A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968" y="274638"/>
            <a:ext cx="3696277" cy="238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C4DCF8B-8C46-4BAF-B118-D633AA0D7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79" y="2730115"/>
            <a:ext cx="2736304" cy="376386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EBC7A81-7A3B-4EA1-A4CB-4691E763B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371" y="2665082"/>
            <a:ext cx="3314913" cy="352949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BCEA14D-921A-4CC0-8D99-767BD8C5FC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7262" y="2654204"/>
            <a:ext cx="3702934" cy="35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75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Langkorn Kopi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759" y="4911738"/>
            <a:ext cx="2288991" cy="152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Rundkorn Kopi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448" y="4896301"/>
            <a:ext cx="2498018" cy="1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i="1" dirty="0"/>
              <a:t>精选机 </a:t>
            </a:r>
            <a:r>
              <a:rPr lang="en-GB" i="1" dirty="0"/>
              <a:t>LADB</a:t>
            </a:r>
            <a:br>
              <a:rPr lang="en-GB" i="1" dirty="0"/>
            </a:br>
            <a:endParaRPr lang="en-GB" i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873" y="5146366"/>
            <a:ext cx="1684318" cy="1104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https://buhlergroup.picturepark.com/Website/Download.aspx?DownloadToken=bab5bbd3-f024-471b-bf12-884938d13405&amp;Purpose=AssetManag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01" y="843734"/>
            <a:ext cx="3941013" cy="404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76D3305-4008-496D-AD87-340360A3D7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7049" y="146348"/>
            <a:ext cx="5452410" cy="489153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71FCCCAE-27C5-4C0D-86A3-3E9F48E2035B}"/>
              </a:ext>
            </a:extLst>
          </p:cNvPr>
          <p:cNvSpPr txBox="1"/>
          <p:nvPr/>
        </p:nvSpPr>
        <p:spPr>
          <a:xfrm>
            <a:off x="501156" y="5008170"/>
            <a:ext cx="3740003" cy="88870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defRPr/>
            </a:pPr>
            <a:r>
              <a:rPr lang="de-CH" sz="1400" b="1" dirty="0">
                <a:solidFill>
                  <a:srgbClr val="F6F6F6"/>
                </a:solidFill>
                <a:latin typeface="Arial" charset="0"/>
              </a:rPr>
              <a:t>RKNL </a:t>
            </a:r>
            <a:r>
              <a:rPr lang="de-CH" sz="1400" dirty="0">
                <a:solidFill>
                  <a:srgbClr val="F6F6F6"/>
                </a:solidFill>
                <a:latin typeface="Arial" charset="0"/>
              </a:rPr>
              <a:t>= </a:t>
            </a:r>
            <a:r>
              <a:rPr lang="de-CH" sz="1400" dirty="0" err="1">
                <a:solidFill>
                  <a:srgbClr val="F6F6F6"/>
                </a:solidFill>
                <a:latin typeface="Arial" charset="0"/>
              </a:rPr>
              <a:t>Resorter</a:t>
            </a:r>
            <a:r>
              <a:rPr lang="de-CH" sz="1400" dirty="0">
                <a:solidFill>
                  <a:srgbClr val="F6F6F6"/>
                </a:solidFill>
                <a:latin typeface="Arial" charset="0"/>
              </a:rPr>
              <a:t> </a:t>
            </a:r>
            <a:r>
              <a:rPr lang="de-CH" sz="1400" dirty="0" err="1">
                <a:solidFill>
                  <a:srgbClr val="F6F6F6"/>
                </a:solidFill>
                <a:latin typeface="Arial" charset="0"/>
              </a:rPr>
              <a:t>round</a:t>
            </a:r>
            <a:r>
              <a:rPr lang="de-CH" sz="1400" dirty="0">
                <a:solidFill>
                  <a:srgbClr val="F6F6F6"/>
                </a:solidFill>
                <a:latin typeface="Arial" charset="0"/>
              </a:rPr>
              <a:t> </a:t>
            </a:r>
            <a:r>
              <a:rPr lang="de-CH" sz="1400" dirty="0" err="1">
                <a:solidFill>
                  <a:srgbClr val="F6F6F6"/>
                </a:solidFill>
                <a:latin typeface="Arial" charset="0"/>
              </a:rPr>
              <a:t>kernels</a:t>
            </a:r>
            <a:r>
              <a:rPr lang="zh-CN" altLang="en-US" sz="1400" dirty="0">
                <a:solidFill>
                  <a:srgbClr val="F6F6F6"/>
                </a:solidFill>
                <a:latin typeface="Arial" charset="0"/>
              </a:rPr>
              <a:t>去除圆粒</a:t>
            </a:r>
            <a:endParaRPr lang="de-CH" sz="1400" dirty="0">
              <a:solidFill>
                <a:srgbClr val="F6F6F6"/>
              </a:solidFill>
              <a:latin typeface="Arial" charset="0"/>
            </a:endParaRPr>
          </a:p>
          <a:p>
            <a:pPr algn="just">
              <a:lnSpc>
                <a:spcPct val="200000"/>
              </a:lnSpc>
              <a:defRPr/>
            </a:pPr>
            <a:r>
              <a:rPr lang="de-CH" sz="1400" b="1" dirty="0">
                <a:solidFill>
                  <a:srgbClr val="F6F6F6"/>
                </a:solidFill>
                <a:latin typeface="Arial" charset="0"/>
              </a:rPr>
              <a:t>LKNL</a:t>
            </a:r>
            <a:r>
              <a:rPr lang="de-CH" sz="1400" dirty="0">
                <a:solidFill>
                  <a:srgbClr val="F6F6F6"/>
                </a:solidFill>
                <a:latin typeface="Arial" charset="0"/>
              </a:rPr>
              <a:t>  = </a:t>
            </a:r>
            <a:r>
              <a:rPr lang="de-CH" sz="1400" dirty="0" err="1">
                <a:solidFill>
                  <a:srgbClr val="F6F6F6"/>
                </a:solidFill>
                <a:latin typeface="Arial" charset="0"/>
              </a:rPr>
              <a:t>Resorter</a:t>
            </a:r>
            <a:r>
              <a:rPr lang="de-CH" sz="1400" dirty="0">
                <a:solidFill>
                  <a:srgbClr val="F6F6F6"/>
                </a:solidFill>
                <a:latin typeface="Arial" charset="0"/>
              </a:rPr>
              <a:t> </a:t>
            </a:r>
            <a:r>
              <a:rPr lang="de-CH" sz="1400" dirty="0" err="1">
                <a:solidFill>
                  <a:srgbClr val="F6F6F6"/>
                </a:solidFill>
                <a:latin typeface="Arial" charset="0"/>
              </a:rPr>
              <a:t>long</a:t>
            </a:r>
            <a:r>
              <a:rPr lang="de-CH" sz="1400" dirty="0">
                <a:solidFill>
                  <a:srgbClr val="F6F6F6"/>
                </a:solidFill>
                <a:latin typeface="Arial" charset="0"/>
              </a:rPr>
              <a:t> </a:t>
            </a:r>
            <a:r>
              <a:rPr lang="de-CH" sz="1400" dirty="0" err="1">
                <a:solidFill>
                  <a:srgbClr val="F6F6F6"/>
                </a:solidFill>
                <a:latin typeface="Arial" charset="0"/>
              </a:rPr>
              <a:t>kernels</a:t>
            </a:r>
            <a:r>
              <a:rPr lang="zh-CN" altLang="en-US" sz="1400" dirty="0">
                <a:solidFill>
                  <a:srgbClr val="F6F6F6"/>
                </a:solidFill>
                <a:latin typeface="Arial" charset="0"/>
              </a:rPr>
              <a:t>去除长粒</a:t>
            </a:r>
            <a:endParaRPr lang="de-CH" sz="1400" dirty="0">
              <a:solidFill>
                <a:srgbClr val="F6F6F6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7250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i="1" dirty="0"/>
              <a:t>精选机</a:t>
            </a:r>
            <a:r>
              <a:rPr lang="en-US" altLang="zh-CN" i="1" dirty="0"/>
              <a:t>LADB</a:t>
            </a:r>
            <a:r>
              <a:rPr lang="zh-CN" altLang="en-US" i="1" dirty="0"/>
              <a:t>工作原理</a:t>
            </a:r>
            <a:br>
              <a:rPr lang="en-GB" b="0" dirty="0"/>
            </a:br>
            <a:endParaRPr lang="en-GB" dirty="0"/>
          </a:p>
        </p:txBody>
      </p:sp>
      <p:sp>
        <p:nvSpPr>
          <p:cNvPr id="16390" name="Text Box 154"/>
          <p:cNvSpPr txBox="1">
            <a:spLocks noChangeArrowheads="1"/>
          </p:cNvSpPr>
          <p:nvPr/>
        </p:nvSpPr>
        <p:spPr bwMode="auto">
          <a:xfrm>
            <a:off x="5893870" y="2920307"/>
            <a:ext cx="5997671" cy="341312"/>
          </a:xfrm>
          <a:prstGeom prst="rect">
            <a:avLst/>
          </a:pr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zh-CN" altLang="en-US" b="1" dirty="0">
                <a:solidFill>
                  <a:srgbClr val="00324B"/>
                </a:solidFill>
              </a:rPr>
              <a:t>通过滚筒槽进行形状筛选</a:t>
            </a:r>
            <a:endParaRPr lang="en-GB" b="1" dirty="0">
              <a:solidFill>
                <a:srgbClr val="00324B"/>
              </a:solidFill>
            </a:endParaRPr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9809428"/>
              </p:ext>
            </p:extLst>
          </p:nvPr>
        </p:nvGraphicFramePr>
        <p:xfrm>
          <a:off x="6200233" y="3427542"/>
          <a:ext cx="2252610" cy="2222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ik" r:id="rId4" imgW="3143160" imgH="2533680" progId="Word.Picture.8">
                  <p:embed/>
                </p:oleObj>
              </mc:Choice>
              <mc:Fallback>
                <p:oleObj name="Grafik" r:id="rId4" imgW="3143160" imgH="2533680" progId="Word.Picture.8">
                  <p:embed/>
                  <p:pic>
                    <p:nvPicPr>
                      <p:cNvPr id="16386" name="Object 2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36652"/>
                      <a:stretch>
                        <a:fillRect/>
                      </a:stretch>
                    </p:blipFill>
                    <p:spPr bwMode="auto">
                      <a:xfrm>
                        <a:off x="6200233" y="3427542"/>
                        <a:ext cx="2252610" cy="22221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7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0798481"/>
              </p:ext>
            </p:extLst>
          </p:nvPr>
        </p:nvGraphicFramePr>
        <p:xfrm>
          <a:off x="9328406" y="3436507"/>
          <a:ext cx="2177452" cy="2222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ik" r:id="rId6" imgW="3143160" imgH="2533680" progId="Word.Picture.8">
                  <p:embed/>
                </p:oleObj>
              </mc:Choice>
              <mc:Fallback>
                <p:oleObj name="Grafik" r:id="rId6" imgW="3143160" imgH="2533680" progId="Word.Picture.8">
                  <p:embed/>
                  <p:pic>
                    <p:nvPicPr>
                      <p:cNvPr id="16387" name="Object 3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36652"/>
                      <a:stretch>
                        <a:fillRect/>
                      </a:stretch>
                    </p:blipFill>
                    <p:spPr bwMode="auto">
                      <a:xfrm>
                        <a:off x="9328406" y="3436507"/>
                        <a:ext cx="2177452" cy="22220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91" name="Grafik 159" descr="mtrieur1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765" y="939388"/>
            <a:ext cx="201809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" y="1682577"/>
            <a:ext cx="5284341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Rundkorn Kopi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644" y="5902287"/>
            <a:ext cx="1227766" cy="78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Langkorn Kopi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509" y="5902288"/>
            <a:ext cx="1228218" cy="82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51"/>
          <p:cNvSpPr txBox="1">
            <a:spLocks noChangeArrowheads="1"/>
          </p:cNvSpPr>
          <p:nvPr/>
        </p:nvSpPr>
        <p:spPr bwMode="auto">
          <a:xfrm>
            <a:off x="6055891" y="5645081"/>
            <a:ext cx="2571934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600" b="1" dirty="0">
                <a:solidFill>
                  <a:srgbClr val="C00000"/>
                </a:solidFill>
                <a:latin typeface="+mn-lt"/>
              </a:rPr>
              <a:t>5.25mm </a:t>
            </a:r>
            <a:r>
              <a:rPr lang="de-DE" sz="1200" b="1" dirty="0">
                <a:latin typeface="+mn-lt"/>
              </a:rPr>
              <a:t>(4.75mm </a:t>
            </a:r>
            <a:r>
              <a:rPr lang="de-DE" sz="1200" b="1" dirty="0" err="1">
                <a:latin typeface="+mn-lt"/>
              </a:rPr>
              <a:t>res</a:t>
            </a:r>
            <a:r>
              <a:rPr lang="de-DE" sz="1200" b="1" dirty="0">
                <a:latin typeface="+mn-lt"/>
              </a:rPr>
              <a:t>.)</a:t>
            </a:r>
          </a:p>
        </p:txBody>
      </p:sp>
      <p:sp>
        <p:nvSpPr>
          <p:cNvPr id="13" name="Textfeld 151"/>
          <p:cNvSpPr txBox="1">
            <a:spLocks noChangeArrowheads="1"/>
          </p:cNvSpPr>
          <p:nvPr/>
        </p:nvSpPr>
        <p:spPr bwMode="auto">
          <a:xfrm>
            <a:off x="9037069" y="5662665"/>
            <a:ext cx="2835768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600" b="1" dirty="0">
                <a:solidFill>
                  <a:srgbClr val="C00000"/>
                </a:solidFill>
                <a:latin typeface="+mn-lt"/>
              </a:rPr>
              <a:t>10.5mm </a:t>
            </a:r>
            <a:r>
              <a:rPr lang="de-DE" sz="1200" b="1" dirty="0">
                <a:latin typeface="+mn-lt"/>
              </a:rPr>
              <a:t>(11.5mm </a:t>
            </a:r>
            <a:r>
              <a:rPr lang="de-DE" sz="1200" b="1" dirty="0" err="1">
                <a:latin typeface="+mn-lt"/>
              </a:rPr>
              <a:t>res</a:t>
            </a:r>
            <a:r>
              <a:rPr lang="de-DE" sz="1200" b="1" dirty="0">
                <a:latin typeface="+mn-lt"/>
              </a:rPr>
              <a:t>.)</a:t>
            </a:r>
          </a:p>
        </p:txBody>
      </p:sp>
      <p:grpSp>
        <p:nvGrpSpPr>
          <p:cNvPr id="14" name="Gruppieren 167"/>
          <p:cNvGrpSpPr>
            <a:grpSpLocks/>
          </p:cNvGrpSpPr>
          <p:nvPr/>
        </p:nvGrpSpPr>
        <p:grpSpPr bwMode="auto">
          <a:xfrm>
            <a:off x="6299515" y="1031756"/>
            <a:ext cx="2073995" cy="1720264"/>
            <a:chOff x="611560" y="3643313"/>
            <a:chExt cx="2547938" cy="2428875"/>
          </a:xfrm>
        </p:grpSpPr>
        <p:grpSp>
          <p:nvGrpSpPr>
            <p:cNvPr id="15" name="Gruppierung 13"/>
            <p:cNvGrpSpPr>
              <a:grpSpLocks/>
            </p:cNvGrpSpPr>
            <p:nvPr/>
          </p:nvGrpSpPr>
          <p:grpSpPr bwMode="auto">
            <a:xfrm>
              <a:off x="1906960" y="3657600"/>
              <a:ext cx="6350" cy="2414588"/>
              <a:chOff x="1500" y="1180"/>
              <a:chExt cx="6" cy="2330"/>
            </a:xfrm>
          </p:grpSpPr>
          <p:sp>
            <p:nvSpPr>
              <p:cNvPr id="106" name="Freihandform 14"/>
              <p:cNvSpPr>
                <a:spLocks/>
              </p:cNvSpPr>
              <p:nvPr/>
            </p:nvSpPr>
            <p:spPr bwMode="auto">
              <a:xfrm>
                <a:off x="1500" y="1180"/>
                <a:ext cx="6" cy="57"/>
              </a:xfrm>
              <a:custGeom>
                <a:avLst/>
                <a:gdLst>
                  <a:gd name="T0" fmla="*/ 6 w 6"/>
                  <a:gd name="T1" fmla="*/ 4 h 57"/>
                  <a:gd name="T2" fmla="*/ 6 w 6"/>
                  <a:gd name="T3" fmla="*/ 3 h 57"/>
                  <a:gd name="T4" fmla="*/ 5 w 6"/>
                  <a:gd name="T5" fmla="*/ 2 h 57"/>
                  <a:gd name="T6" fmla="*/ 4 w 6"/>
                  <a:gd name="T7" fmla="*/ 1 h 57"/>
                  <a:gd name="T8" fmla="*/ 3 w 6"/>
                  <a:gd name="T9" fmla="*/ 0 h 57"/>
                  <a:gd name="T10" fmla="*/ 3 w 6"/>
                  <a:gd name="T11" fmla="*/ 0 h 57"/>
                  <a:gd name="T12" fmla="*/ 2 w 6"/>
                  <a:gd name="T13" fmla="*/ 1 h 57"/>
                  <a:gd name="T14" fmla="*/ 1 w 6"/>
                  <a:gd name="T15" fmla="*/ 2 h 57"/>
                  <a:gd name="T16" fmla="*/ 0 w 6"/>
                  <a:gd name="T17" fmla="*/ 3 h 57"/>
                  <a:gd name="T18" fmla="*/ 0 w 6"/>
                  <a:gd name="T19" fmla="*/ 53 h 57"/>
                  <a:gd name="T20" fmla="*/ 0 w 6"/>
                  <a:gd name="T21" fmla="*/ 54 h 57"/>
                  <a:gd name="T22" fmla="*/ 1 w 6"/>
                  <a:gd name="T23" fmla="*/ 55 h 57"/>
                  <a:gd name="T24" fmla="*/ 2 w 6"/>
                  <a:gd name="T25" fmla="*/ 56 h 57"/>
                  <a:gd name="T26" fmla="*/ 3 w 6"/>
                  <a:gd name="T27" fmla="*/ 57 h 57"/>
                  <a:gd name="T28" fmla="*/ 4 w 6"/>
                  <a:gd name="T29" fmla="*/ 57 h 57"/>
                  <a:gd name="T30" fmla="*/ 5 w 6"/>
                  <a:gd name="T31" fmla="*/ 56 h 57"/>
                  <a:gd name="T32" fmla="*/ 6 w 6"/>
                  <a:gd name="T33" fmla="*/ 55 h 57"/>
                  <a:gd name="T34" fmla="*/ 6 w 6"/>
                  <a:gd name="T35" fmla="*/ 54 h 57"/>
                  <a:gd name="T36" fmla="*/ 6 w 6"/>
                  <a:gd name="T37" fmla="*/ 4 h 5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57"/>
                  <a:gd name="T59" fmla="*/ 6 w 6"/>
                  <a:gd name="T60" fmla="*/ 57 h 5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57">
                    <a:moveTo>
                      <a:pt x="6" y="4"/>
                    </a:moveTo>
                    <a:lnTo>
                      <a:pt x="6" y="3"/>
                    </a:lnTo>
                    <a:lnTo>
                      <a:pt x="5" y="2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5"/>
                    </a:lnTo>
                    <a:lnTo>
                      <a:pt x="2" y="56"/>
                    </a:lnTo>
                    <a:lnTo>
                      <a:pt x="3" y="57"/>
                    </a:lnTo>
                    <a:lnTo>
                      <a:pt x="4" y="57"/>
                    </a:lnTo>
                    <a:lnTo>
                      <a:pt x="5" y="56"/>
                    </a:lnTo>
                    <a:lnTo>
                      <a:pt x="6" y="55"/>
                    </a:lnTo>
                    <a:lnTo>
                      <a:pt x="6" y="54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07" name="Freihandform 15"/>
              <p:cNvSpPr>
                <a:spLocks/>
              </p:cNvSpPr>
              <p:nvPr/>
            </p:nvSpPr>
            <p:spPr bwMode="auto">
              <a:xfrm>
                <a:off x="1500" y="1250"/>
                <a:ext cx="6" cy="13"/>
              </a:xfrm>
              <a:custGeom>
                <a:avLst/>
                <a:gdLst>
                  <a:gd name="T0" fmla="*/ 6 w 6"/>
                  <a:gd name="T1" fmla="*/ 3 h 13"/>
                  <a:gd name="T2" fmla="*/ 6 w 6"/>
                  <a:gd name="T3" fmla="*/ 2 h 13"/>
                  <a:gd name="T4" fmla="*/ 6 w 6"/>
                  <a:gd name="T5" fmla="*/ 1 h 13"/>
                  <a:gd name="T6" fmla="*/ 5 w 6"/>
                  <a:gd name="T7" fmla="*/ 0 h 13"/>
                  <a:gd name="T8" fmla="*/ 4 w 6"/>
                  <a:gd name="T9" fmla="*/ 0 h 13"/>
                  <a:gd name="T10" fmla="*/ 3 w 6"/>
                  <a:gd name="T11" fmla="*/ 0 h 13"/>
                  <a:gd name="T12" fmla="*/ 2 w 6"/>
                  <a:gd name="T13" fmla="*/ 0 h 13"/>
                  <a:gd name="T14" fmla="*/ 1 w 6"/>
                  <a:gd name="T15" fmla="*/ 1 h 13"/>
                  <a:gd name="T16" fmla="*/ 0 w 6"/>
                  <a:gd name="T17" fmla="*/ 2 h 13"/>
                  <a:gd name="T18" fmla="*/ 0 w 6"/>
                  <a:gd name="T19" fmla="*/ 9 h 13"/>
                  <a:gd name="T20" fmla="*/ 0 w 6"/>
                  <a:gd name="T21" fmla="*/ 10 h 13"/>
                  <a:gd name="T22" fmla="*/ 1 w 6"/>
                  <a:gd name="T23" fmla="*/ 11 h 13"/>
                  <a:gd name="T24" fmla="*/ 2 w 6"/>
                  <a:gd name="T25" fmla="*/ 12 h 13"/>
                  <a:gd name="T26" fmla="*/ 3 w 6"/>
                  <a:gd name="T27" fmla="*/ 13 h 13"/>
                  <a:gd name="T28" fmla="*/ 4 w 6"/>
                  <a:gd name="T29" fmla="*/ 13 h 13"/>
                  <a:gd name="T30" fmla="*/ 5 w 6"/>
                  <a:gd name="T31" fmla="*/ 12 h 13"/>
                  <a:gd name="T32" fmla="*/ 6 w 6"/>
                  <a:gd name="T33" fmla="*/ 11 h 13"/>
                  <a:gd name="T34" fmla="*/ 6 w 6"/>
                  <a:gd name="T35" fmla="*/ 10 h 13"/>
                  <a:gd name="T36" fmla="*/ 6 w 6"/>
                  <a:gd name="T37" fmla="*/ 3 h 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13"/>
                  <a:gd name="T59" fmla="*/ 6 w 6"/>
                  <a:gd name="T60" fmla="*/ 13 h 1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13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2"/>
                    </a:lnTo>
                    <a:lnTo>
                      <a:pt x="6" y="11"/>
                    </a:lnTo>
                    <a:lnTo>
                      <a:pt x="6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08" name="Freihandform 16"/>
              <p:cNvSpPr>
                <a:spLocks/>
              </p:cNvSpPr>
              <p:nvPr/>
            </p:nvSpPr>
            <p:spPr bwMode="auto">
              <a:xfrm>
                <a:off x="1500" y="1276"/>
                <a:ext cx="6" cy="57"/>
              </a:xfrm>
              <a:custGeom>
                <a:avLst/>
                <a:gdLst>
                  <a:gd name="T0" fmla="*/ 6 w 6"/>
                  <a:gd name="T1" fmla="*/ 3 h 57"/>
                  <a:gd name="T2" fmla="*/ 6 w 6"/>
                  <a:gd name="T3" fmla="*/ 2 h 57"/>
                  <a:gd name="T4" fmla="*/ 6 w 6"/>
                  <a:gd name="T5" fmla="*/ 1 h 57"/>
                  <a:gd name="T6" fmla="*/ 5 w 6"/>
                  <a:gd name="T7" fmla="*/ 0 h 57"/>
                  <a:gd name="T8" fmla="*/ 4 w 6"/>
                  <a:gd name="T9" fmla="*/ 0 h 57"/>
                  <a:gd name="T10" fmla="*/ 3 w 6"/>
                  <a:gd name="T11" fmla="*/ 0 h 57"/>
                  <a:gd name="T12" fmla="*/ 2 w 6"/>
                  <a:gd name="T13" fmla="*/ 0 h 57"/>
                  <a:gd name="T14" fmla="*/ 1 w 6"/>
                  <a:gd name="T15" fmla="*/ 1 h 57"/>
                  <a:gd name="T16" fmla="*/ 0 w 6"/>
                  <a:gd name="T17" fmla="*/ 2 h 57"/>
                  <a:gd name="T18" fmla="*/ 0 w 6"/>
                  <a:gd name="T19" fmla="*/ 53 h 57"/>
                  <a:gd name="T20" fmla="*/ 0 w 6"/>
                  <a:gd name="T21" fmla="*/ 54 h 57"/>
                  <a:gd name="T22" fmla="*/ 1 w 6"/>
                  <a:gd name="T23" fmla="*/ 55 h 57"/>
                  <a:gd name="T24" fmla="*/ 2 w 6"/>
                  <a:gd name="T25" fmla="*/ 56 h 57"/>
                  <a:gd name="T26" fmla="*/ 3 w 6"/>
                  <a:gd name="T27" fmla="*/ 57 h 57"/>
                  <a:gd name="T28" fmla="*/ 4 w 6"/>
                  <a:gd name="T29" fmla="*/ 57 h 57"/>
                  <a:gd name="T30" fmla="*/ 5 w 6"/>
                  <a:gd name="T31" fmla="*/ 56 h 57"/>
                  <a:gd name="T32" fmla="*/ 6 w 6"/>
                  <a:gd name="T33" fmla="*/ 55 h 57"/>
                  <a:gd name="T34" fmla="*/ 6 w 6"/>
                  <a:gd name="T35" fmla="*/ 54 h 57"/>
                  <a:gd name="T36" fmla="*/ 6 w 6"/>
                  <a:gd name="T37" fmla="*/ 3 h 5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57"/>
                  <a:gd name="T59" fmla="*/ 6 w 6"/>
                  <a:gd name="T60" fmla="*/ 57 h 5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57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5"/>
                    </a:lnTo>
                    <a:lnTo>
                      <a:pt x="2" y="56"/>
                    </a:lnTo>
                    <a:lnTo>
                      <a:pt x="3" y="57"/>
                    </a:lnTo>
                    <a:lnTo>
                      <a:pt x="4" y="57"/>
                    </a:lnTo>
                    <a:lnTo>
                      <a:pt x="5" y="56"/>
                    </a:lnTo>
                    <a:lnTo>
                      <a:pt x="6" y="55"/>
                    </a:lnTo>
                    <a:lnTo>
                      <a:pt x="6" y="54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09" name="Freihandform 17"/>
              <p:cNvSpPr>
                <a:spLocks/>
              </p:cNvSpPr>
              <p:nvPr/>
            </p:nvSpPr>
            <p:spPr bwMode="auto">
              <a:xfrm>
                <a:off x="1500" y="1346"/>
                <a:ext cx="6" cy="13"/>
              </a:xfrm>
              <a:custGeom>
                <a:avLst/>
                <a:gdLst>
                  <a:gd name="T0" fmla="*/ 6 w 6"/>
                  <a:gd name="T1" fmla="*/ 3 h 13"/>
                  <a:gd name="T2" fmla="*/ 6 w 6"/>
                  <a:gd name="T3" fmla="*/ 2 h 13"/>
                  <a:gd name="T4" fmla="*/ 6 w 6"/>
                  <a:gd name="T5" fmla="*/ 1 h 13"/>
                  <a:gd name="T6" fmla="*/ 5 w 6"/>
                  <a:gd name="T7" fmla="*/ 0 h 13"/>
                  <a:gd name="T8" fmla="*/ 4 w 6"/>
                  <a:gd name="T9" fmla="*/ 0 h 13"/>
                  <a:gd name="T10" fmla="*/ 3 w 6"/>
                  <a:gd name="T11" fmla="*/ 0 h 13"/>
                  <a:gd name="T12" fmla="*/ 2 w 6"/>
                  <a:gd name="T13" fmla="*/ 0 h 13"/>
                  <a:gd name="T14" fmla="*/ 1 w 6"/>
                  <a:gd name="T15" fmla="*/ 1 h 13"/>
                  <a:gd name="T16" fmla="*/ 0 w 6"/>
                  <a:gd name="T17" fmla="*/ 2 h 13"/>
                  <a:gd name="T18" fmla="*/ 0 w 6"/>
                  <a:gd name="T19" fmla="*/ 8 h 13"/>
                  <a:gd name="T20" fmla="*/ 0 w 6"/>
                  <a:gd name="T21" fmla="*/ 9 h 13"/>
                  <a:gd name="T22" fmla="*/ 1 w 6"/>
                  <a:gd name="T23" fmla="*/ 11 h 13"/>
                  <a:gd name="T24" fmla="*/ 2 w 6"/>
                  <a:gd name="T25" fmla="*/ 12 h 13"/>
                  <a:gd name="T26" fmla="*/ 3 w 6"/>
                  <a:gd name="T27" fmla="*/ 13 h 13"/>
                  <a:gd name="T28" fmla="*/ 4 w 6"/>
                  <a:gd name="T29" fmla="*/ 13 h 13"/>
                  <a:gd name="T30" fmla="*/ 5 w 6"/>
                  <a:gd name="T31" fmla="*/ 12 h 13"/>
                  <a:gd name="T32" fmla="*/ 6 w 6"/>
                  <a:gd name="T33" fmla="*/ 11 h 13"/>
                  <a:gd name="T34" fmla="*/ 6 w 6"/>
                  <a:gd name="T35" fmla="*/ 9 h 13"/>
                  <a:gd name="T36" fmla="*/ 6 w 6"/>
                  <a:gd name="T37" fmla="*/ 3 h 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13"/>
                  <a:gd name="T59" fmla="*/ 6 w 6"/>
                  <a:gd name="T60" fmla="*/ 13 h 1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13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2"/>
                    </a:lnTo>
                    <a:lnTo>
                      <a:pt x="6" y="11"/>
                    </a:lnTo>
                    <a:lnTo>
                      <a:pt x="6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10" name="Freihandform 18"/>
              <p:cNvSpPr>
                <a:spLocks/>
              </p:cNvSpPr>
              <p:nvPr/>
            </p:nvSpPr>
            <p:spPr bwMode="auto">
              <a:xfrm>
                <a:off x="1500" y="1371"/>
                <a:ext cx="6" cy="58"/>
              </a:xfrm>
              <a:custGeom>
                <a:avLst/>
                <a:gdLst>
                  <a:gd name="T0" fmla="*/ 6 w 6"/>
                  <a:gd name="T1" fmla="*/ 4 h 58"/>
                  <a:gd name="T2" fmla="*/ 6 w 6"/>
                  <a:gd name="T3" fmla="*/ 3 h 58"/>
                  <a:gd name="T4" fmla="*/ 6 w 6"/>
                  <a:gd name="T5" fmla="*/ 1 h 58"/>
                  <a:gd name="T6" fmla="*/ 5 w 6"/>
                  <a:gd name="T7" fmla="*/ 0 h 58"/>
                  <a:gd name="T8" fmla="*/ 4 w 6"/>
                  <a:gd name="T9" fmla="*/ 0 h 58"/>
                  <a:gd name="T10" fmla="*/ 3 w 6"/>
                  <a:gd name="T11" fmla="*/ 0 h 58"/>
                  <a:gd name="T12" fmla="*/ 2 w 6"/>
                  <a:gd name="T13" fmla="*/ 0 h 58"/>
                  <a:gd name="T14" fmla="*/ 1 w 6"/>
                  <a:gd name="T15" fmla="*/ 1 h 58"/>
                  <a:gd name="T16" fmla="*/ 0 w 6"/>
                  <a:gd name="T17" fmla="*/ 3 h 58"/>
                  <a:gd name="T18" fmla="*/ 0 w 6"/>
                  <a:gd name="T19" fmla="*/ 54 h 58"/>
                  <a:gd name="T20" fmla="*/ 0 w 6"/>
                  <a:gd name="T21" fmla="*/ 55 h 58"/>
                  <a:gd name="T22" fmla="*/ 1 w 6"/>
                  <a:gd name="T23" fmla="*/ 56 h 58"/>
                  <a:gd name="T24" fmla="*/ 2 w 6"/>
                  <a:gd name="T25" fmla="*/ 57 h 58"/>
                  <a:gd name="T26" fmla="*/ 3 w 6"/>
                  <a:gd name="T27" fmla="*/ 58 h 58"/>
                  <a:gd name="T28" fmla="*/ 4 w 6"/>
                  <a:gd name="T29" fmla="*/ 58 h 58"/>
                  <a:gd name="T30" fmla="*/ 5 w 6"/>
                  <a:gd name="T31" fmla="*/ 57 h 58"/>
                  <a:gd name="T32" fmla="*/ 6 w 6"/>
                  <a:gd name="T33" fmla="*/ 56 h 58"/>
                  <a:gd name="T34" fmla="*/ 6 w 6"/>
                  <a:gd name="T35" fmla="*/ 55 h 58"/>
                  <a:gd name="T36" fmla="*/ 6 w 6"/>
                  <a:gd name="T37" fmla="*/ 4 h 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58"/>
                  <a:gd name="T59" fmla="*/ 6 w 6"/>
                  <a:gd name="T60" fmla="*/ 58 h 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58">
                    <a:moveTo>
                      <a:pt x="6" y="4"/>
                    </a:moveTo>
                    <a:lnTo>
                      <a:pt x="6" y="3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4"/>
                    </a:lnTo>
                    <a:lnTo>
                      <a:pt x="0" y="55"/>
                    </a:lnTo>
                    <a:lnTo>
                      <a:pt x="1" y="56"/>
                    </a:lnTo>
                    <a:lnTo>
                      <a:pt x="2" y="57"/>
                    </a:lnTo>
                    <a:lnTo>
                      <a:pt x="3" y="58"/>
                    </a:lnTo>
                    <a:lnTo>
                      <a:pt x="4" y="58"/>
                    </a:lnTo>
                    <a:lnTo>
                      <a:pt x="5" y="57"/>
                    </a:lnTo>
                    <a:lnTo>
                      <a:pt x="6" y="56"/>
                    </a:lnTo>
                    <a:lnTo>
                      <a:pt x="6" y="55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11" name="Freihandform 19"/>
              <p:cNvSpPr>
                <a:spLocks/>
              </p:cNvSpPr>
              <p:nvPr/>
            </p:nvSpPr>
            <p:spPr bwMode="auto">
              <a:xfrm>
                <a:off x="1500" y="1442"/>
                <a:ext cx="6" cy="12"/>
              </a:xfrm>
              <a:custGeom>
                <a:avLst/>
                <a:gdLst>
                  <a:gd name="T0" fmla="*/ 6 w 6"/>
                  <a:gd name="T1" fmla="*/ 3 h 12"/>
                  <a:gd name="T2" fmla="*/ 6 w 6"/>
                  <a:gd name="T3" fmla="*/ 2 h 12"/>
                  <a:gd name="T4" fmla="*/ 6 w 6"/>
                  <a:gd name="T5" fmla="*/ 1 h 12"/>
                  <a:gd name="T6" fmla="*/ 5 w 6"/>
                  <a:gd name="T7" fmla="*/ 0 h 12"/>
                  <a:gd name="T8" fmla="*/ 4 w 6"/>
                  <a:gd name="T9" fmla="*/ 0 h 12"/>
                  <a:gd name="T10" fmla="*/ 3 w 6"/>
                  <a:gd name="T11" fmla="*/ 0 h 12"/>
                  <a:gd name="T12" fmla="*/ 2 w 6"/>
                  <a:gd name="T13" fmla="*/ 0 h 12"/>
                  <a:gd name="T14" fmla="*/ 1 w 6"/>
                  <a:gd name="T15" fmla="*/ 1 h 12"/>
                  <a:gd name="T16" fmla="*/ 0 w 6"/>
                  <a:gd name="T17" fmla="*/ 2 h 12"/>
                  <a:gd name="T18" fmla="*/ 0 w 6"/>
                  <a:gd name="T19" fmla="*/ 8 h 12"/>
                  <a:gd name="T20" fmla="*/ 0 w 6"/>
                  <a:gd name="T21" fmla="*/ 9 h 12"/>
                  <a:gd name="T22" fmla="*/ 1 w 6"/>
                  <a:gd name="T23" fmla="*/ 10 h 12"/>
                  <a:gd name="T24" fmla="*/ 2 w 6"/>
                  <a:gd name="T25" fmla="*/ 11 h 12"/>
                  <a:gd name="T26" fmla="*/ 3 w 6"/>
                  <a:gd name="T27" fmla="*/ 12 h 12"/>
                  <a:gd name="T28" fmla="*/ 4 w 6"/>
                  <a:gd name="T29" fmla="*/ 12 h 12"/>
                  <a:gd name="T30" fmla="*/ 5 w 6"/>
                  <a:gd name="T31" fmla="*/ 11 h 12"/>
                  <a:gd name="T32" fmla="*/ 6 w 6"/>
                  <a:gd name="T33" fmla="*/ 10 h 12"/>
                  <a:gd name="T34" fmla="*/ 6 w 6"/>
                  <a:gd name="T35" fmla="*/ 9 h 12"/>
                  <a:gd name="T36" fmla="*/ 6 w 6"/>
                  <a:gd name="T37" fmla="*/ 3 h 1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12"/>
                  <a:gd name="T59" fmla="*/ 6 w 6"/>
                  <a:gd name="T60" fmla="*/ 12 h 1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12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4" y="12"/>
                    </a:lnTo>
                    <a:lnTo>
                      <a:pt x="5" y="11"/>
                    </a:lnTo>
                    <a:lnTo>
                      <a:pt x="6" y="10"/>
                    </a:lnTo>
                    <a:lnTo>
                      <a:pt x="6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12" name="Freihandform 20"/>
              <p:cNvSpPr>
                <a:spLocks/>
              </p:cNvSpPr>
              <p:nvPr/>
            </p:nvSpPr>
            <p:spPr bwMode="auto">
              <a:xfrm>
                <a:off x="1500" y="1467"/>
                <a:ext cx="6" cy="58"/>
              </a:xfrm>
              <a:custGeom>
                <a:avLst/>
                <a:gdLst>
                  <a:gd name="T0" fmla="*/ 6 w 6"/>
                  <a:gd name="T1" fmla="*/ 3 h 58"/>
                  <a:gd name="T2" fmla="*/ 6 w 6"/>
                  <a:gd name="T3" fmla="*/ 2 h 58"/>
                  <a:gd name="T4" fmla="*/ 6 w 6"/>
                  <a:gd name="T5" fmla="*/ 1 h 58"/>
                  <a:gd name="T6" fmla="*/ 5 w 6"/>
                  <a:gd name="T7" fmla="*/ 0 h 58"/>
                  <a:gd name="T8" fmla="*/ 4 w 6"/>
                  <a:gd name="T9" fmla="*/ 0 h 58"/>
                  <a:gd name="T10" fmla="*/ 3 w 6"/>
                  <a:gd name="T11" fmla="*/ 0 h 58"/>
                  <a:gd name="T12" fmla="*/ 2 w 6"/>
                  <a:gd name="T13" fmla="*/ 0 h 58"/>
                  <a:gd name="T14" fmla="*/ 1 w 6"/>
                  <a:gd name="T15" fmla="*/ 1 h 58"/>
                  <a:gd name="T16" fmla="*/ 0 w 6"/>
                  <a:gd name="T17" fmla="*/ 2 h 58"/>
                  <a:gd name="T18" fmla="*/ 0 w 6"/>
                  <a:gd name="T19" fmla="*/ 53 h 58"/>
                  <a:gd name="T20" fmla="*/ 0 w 6"/>
                  <a:gd name="T21" fmla="*/ 54 h 58"/>
                  <a:gd name="T22" fmla="*/ 1 w 6"/>
                  <a:gd name="T23" fmla="*/ 55 h 58"/>
                  <a:gd name="T24" fmla="*/ 2 w 6"/>
                  <a:gd name="T25" fmla="*/ 56 h 58"/>
                  <a:gd name="T26" fmla="*/ 3 w 6"/>
                  <a:gd name="T27" fmla="*/ 58 h 58"/>
                  <a:gd name="T28" fmla="*/ 4 w 6"/>
                  <a:gd name="T29" fmla="*/ 58 h 58"/>
                  <a:gd name="T30" fmla="*/ 5 w 6"/>
                  <a:gd name="T31" fmla="*/ 56 h 58"/>
                  <a:gd name="T32" fmla="*/ 6 w 6"/>
                  <a:gd name="T33" fmla="*/ 55 h 58"/>
                  <a:gd name="T34" fmla="*/ 6 w 6"/>
                  <a:gd name="T35" fmla="*/ 54 h 58"/>
                  <a:gd name="T36" fmla="*/ 6 w 6"/>
                  <a:gd name="T37" fmla="*/ 3 h 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58"/>
                  <a:gd name="T59" fmla="*/ 6 w 6"/>
                  <a:gd name="T60" fmla="*/ 58 h 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58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5"/>
                    </a:lnTo>
                    <a:lnTo>
                      <a:pt x="2" y="56"/>
                    </a:lnTo>
                    <a:lnTo>
                      <a:pt x="3" y="58"/>
                    </a:lnTo>
                    <a:lnTo>
                      <a:pt x="4" y="58"/>
                    </a:lnTo>
                    <a:lnTo>
                      <a:pt x="5" y="56"/>
                    </a:lnTo>
                    <a:lnTo>
                      <a:pt x="6" y="55"/>
                    </a:lnTo>
                    <a:lnTo>
                      <a:pt x="6" y="54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13" name="Freihandform 21"/>
              <p:cNvSpPr>
                <a:spLocks/>
              </p:cNvSpPr>
              <p:nvPr/>
            </p:nvSpPr>
            <p:spPr bwMode="auto">
              <a:xfrm>
                <a:off x="1500" y="1537"/>
                <a:ext cx="6" cy="13"/>
              </a:xfrm>
              <a:custGeom>
                <a:avLst/>
                <a:gdLst>
                  <a:gd name="T0" fmla="*/ 6 w 6"/>
                  <a:gd name="T1" fmla="*/ 4 h 13"/>
                  <a:gd name="T2" fmla="*/ 6 w 6"/>
                  <a:gd name="T3" fmla="*/ 2 h 13"/>
                  <a:gd name="T4" fmla="*/ 6 w 6"/>
                  <a:gd name="T5" fmla="*/ 1 h 13"/>
                  <a:gd name="T6" fmla="*/ 5 w 6"/>
                  <a:gd name="T7" fmla="*/ 0 h 13"/>
                  <a:gd name="T8" fmla="*/ 4 w 6"/>
                  <a:gd name="T9" fmla="*/ 0 h 13"/>
                  <a:gd name="T10" fmla="*/ 3 w 6"/>
                  <a:gd name="T11" fmla="*/ 0 h 13"/>
                  <a:gd name="T12" fmla="*/ 2 w 6"/>
                  <a:gd name="T13" fmla="*/ 0 h 13"/>
                  <a:gd name="T14" fmla="*/ 1 w 6"/>
                  <a:gd name="T15" fmla="*/ 1 h 13"/>
                  <a:gd name="T16" fmla="*/ 0 w 6"/>
                  <a:gd name="T17" fmla="*/ 2 h 13"/>
                  <a:gd name="T18" fmla="*/ 0 w 6"/>
                  <a:gd name="T19" fmla="*/ 9 h 13"/>
                  <a:gd name="T20" fmla="*/ 0 w 6"/>
                  <a:gd name="T21" fmla="*/ 10 h 13"/>
                  <a:gd name="T22" fmla="*/ 1 w 6"/>
                  <a:gd name="T23" fmla="*/ 11 h 13"/>
                  <a:gd name="T24" fmla="*/ 2 w 6"/>
                  <a:gd name="T25" fmla="*/ 12 h 13"/>
                  <a:gd name="T26" fmla="*/ 3 w 6"/>
                  <a:gd name="T27" fmla="*/ 13 h 13"/>
                  <a:gd name="T28" fmla="*/ 4 w 6"/>
                  <a:gd name="T29" fmla="*/ 13 h 13"/>
                  <a:gd name="T30" fmla="*/ 5 w 6"/>
                  <a:gd name="T31" fmla="*/ 12 h 13"/>
                  <a:gd name="T32" fmla="*/ 6 w 6"/>
                  <a:gd name="T33" fmla="*/ 11 h 13"/>
                  <a:gd name="T34" fmla="*/ 6 w 6"/>
                  <a:gd name="T35" fmla="*/ 10 h 13"/>
                  <a:gd name="T36" fmla="*/ 6 w 6"/>
                  <a:gd name="T37" fmla="*/ 4 h 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13"/>
                  <a:gd name="T59" fmla="*/ 6 w 6"/>
                  <a:gd name="T60" fmla="*/ 13 h 1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13">
                    <a:moveTo>
                      <a:pt x="6" y="4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2"/>
                    </a:lnTo>
                    <a:lnTo>
                      <a:pt x="6" y="11"/>
                    </a:lnTo>
                    <a:lnTo>
                      <a:pt x="6" y="10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14" name="Freihandform 22"/>
              <p:cNvSpPr>
                <a:spLocks/>
              </p:cNvSpPr>
              <p:nvPr/>
            </p:nvSpPr>
            <p:spPr bwMode="auto">
              <a:xfrm>
                <a:off x="1500" y="1563"/>
                <a:ext cx="6" cy="57"/>
              </a:xfrm>
              <a:custGeom>
                <a:avLst/>
                <a:gdLst>
                  <a:gd name="T0" fmla="*/ 6 w 6"/>
                  <a:gd name="T1" fmla="*/ 3 h 57"/>
                  <a:gd name="T2" fmla="*/ 6 w 6"/>
                  <a:gd name="T3" fmla="*/ 2 h 57"/>
                  <a:gd name="T4" fmla="*/ 6 w 6"/>
                  <a:gd name="T5" fmla="*/ 1 h 57"/>
                  <a:gd name="T6" fmla="*/ 5 w 6"/>
                  <a:gd name="T7" fmla="*/ 0 h 57"/>
                  <a:gd name="T8" fmla="*/ 4 w 6"/>
                  <a:gd name="T9" fmla="*/ 0 h 57"/>
                  <a:gd name="T10" fmla="*/ 3 w 6"/>
                  <a:gd name="T11" fmla="*/ 0 h 57"/>
                  <a:gd name="T12" fmla="*/ 2 w 6"/>
                  <a:gd name="T13" fmla="*/ 0 h 57"/>
                  <a:gd name="T14" fmla="*/ 1 w 6"/>
                  <a:gd name="T15" fmla="*/ 1 h 57"/>
                  <a:gd name="T16" fmla="*/ 0 w 6"/>
                  <a:gd name="T17" fmla="*/ 2 h 57"/>
                  <a:gd name="T18" fmla="*/ 0 w 6"/>
                  <a:gd name="T19" fmla="*/ 53 h 57"/>
                  <a:gd name="T20" fmla="*/ 0 w 6"/>
                  <a:gd name="T21" fmla="*/ 54 h 57"/>
                  <a:gd name="T22" fmla="*/ 1 w 6"/>
                  <a:gd name="T23" fmla="*/ 55 h 57"/>
                  <a:gd name="T24" fmla="*/ 2 w 6"/>
                  <a:gd name="T25" fmla="*/ 56 h 57"/>
                  <a:gd name="T26" fmla="*/ 3 w 6"/>
                  <a:gd name="T27" fmla="*/ 57 h 57"/>
                  <a:gd name="T28" fmla="*/ 4 w 6"/>
                  <a:gd name="T29" fmla="*/ 57 h 57"/>
                  <a:gd name="T30" fmla="*/ 5 w 6"/>
                  <a:gd name="T31" fmla="*/ 56 h 57"/>
                  <a:gd name="T32" fmla="*/ 6 w 6"/>
                  <a:gd name="T33" fmla="*/ 55 h 57"/>
                  <a:gd name="T34" fmla="*/ 6 w 6"/>
                  <a:gd name="T35" fmla="*/ 54 h 57"/>
                  <a:gd name="T36" fmla="*/ 6 w 6"/>
                  <a:gd name="T37" fmla="*/ 3 h 5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57"/>
                  <a:gd name="T59" fmla="*/ 6 w 6"/>
                  <a:gd name="T60" fmla="*/ 57 h 5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57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5"/>
                    </a:lnTo>
                    <a:lnTo>
                      <a:pt x="2" y="56"/>
                    </a:lnTo>
                    <a:lnTo>
                      <a:pt x="3" y="57"/>
                    </a:lnTo>
                    <a:lnTo>
                      <a:pt x="4" y="57"/>
                    </a:lnTo>
                    <a:lnTo>
                      <a:pt x="5" y="56"/>
                    </a:lnTo>
                    <a:lnTo>
                      <a:pt x="6" y="55"/>
                    </a:lnTo>
                    <a:lnTo>
                      <a:pt x="6" y="54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15" name="Freihandform 23"/>
              <p:cNvSpPr>
                <a:spLocks/>
              </p:cNvSpPr>
              <p:nvPr/>
            </p:nvSpPr>
            <p:spPr bwMode="auto">
              <a:xfrm>
                <a:off x="1500" y="1633"/>
                <a:ext cx="6" cy="13"/>
              </a:xfrm>
              <a:custGeom>
                <a:avLst/>
                <a:gdLst>
                  <a:gd name="T0" fmla="*/ 6 w 6"/>
                  <a:gd name="T1" fmla="*/ 3 h 13"/>
                  <a:gd name="T2" fmla="*/ 6 w 6"/>
                  <a:gd name="T3" fmla="*/ 2 h 13"/>
                  <a:gd name="T4" fmla="*/ 6 w 6"/>
                  <a:gd name="T5" fmla="*/ 1 h 13"/>
                  <a:gd name="T6" fmla="*/ 5 w 6"/>
                  <a:gd name="T7" fmla="*/ 0 h 13"/>
                  <a:gd name="T8" fmla="*/ 4 w 6"/>
                  <a:gd name="T9" fmla="*/ 0 h 13"/>
                  <a:gd name="T10" fmla="*/ 3 w 6"/>
                  <a:gd name="T11" fmla="*/ 0 h 13"/>
                  <a:gd name="T12" fmla="*/ 2 w 6"/>
                  <a:gd name="T13" fmla="*/ 0 h 13"/>
                  <a:gd name="T14" fmla="*/ 1 w 6"/>
                  <a:gd name="T15" fmla="*/ 1 h 13"/>
                  <a:gd name="T16" fmla="*/ 0 w 6"/>
                  <a:gd name="T17" fmla="*/ 2 h 13"/>
                  <a:gd name="T18" fmla="*/ 0 w 6"/>
                  <a:gd name="T19" fmla="*/ 9 h 13"/>
                  <a:gd name="T20" fmla="*/ 0 w 6"/>
                  <a:gd name="T21" fmla="*/ 10 h 13"/>
                  <a:gd name="T22" fmla="*/ 1 w 6"/>
                  <a:gd name="T23" fmla="*/ 11 h 13"/>
                  <a:gd name="T24" fmla="*/ 2 w 6"/>
                  <a:gd name="T25" fmla="*/ 12 h 13"/>
                  <a:gd name="T26" fmla="*/ 3 w 6"/>
                  <a:gd name="T27" fmla="*/ 13 h 13"/>
                  <a:gd name="T28" fmla="*/ 4 w 6"/>
                  <a:gd name="T29" fmla="*/ 13 h 13"/>
                  <a:gd name="T30" fmla="*/ 5 w 6"/>
                  <a:gd name="T31" fmla="*/ 12 h 13"/>
                  <a:gd name="T32" fmla="*/ 6 w 6"/>
                  <a:gd name="T33" fmla="*/ 11 h 13"/>
                  <a:gd name="T34" fmla="*/ 6 w 6"/>
                  <a:gd name="T35" fmla="*/ 10 h 13"/>
                  <a:gd name="T36" fmla="*/ 6 w 6"/>
                  <a:gd name="T37" fmla="*/ 3 h 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13"/>
                  <a:gd name="T59" fmla="*/ 6 w 6"/>
                  <a:gd name="T60" fmla="*/ 13 h 1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13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2"/>
                    </a:lnTo>
                    <a:lnTo>
                      <a:pt x="6" y="11"/>
                    </a:lnTo>
                    <a:lnTo>
                      <a:pt x="6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16" name="Freihandform 24"/>
              <p:cNvSpPr>
                <a:spLocks/>
              </p:cNvSpPr>
              <p:nvPr/>
            </p:nvSpPr>
            <p:spPr bwMode="auto">
              <a:xfrm>
                <a:off x="1500" y="1659"/>
                <a:ext cx="6" cy="57"/>
              </a:xfrm>
              <a:custGeom>
                <a:avLst/>
                <a:gdLst>
                  <a:gd name="T0" fmla="*/ 6 w 6"/>
                  <a:gd name="T1" fmla="*/ 3 h 57"/>
                  <a:gd name="T2" fmla="*/ 6 w 6"/>
                  <a:gd name="T3" fmla="*/ 2 h 57"/>
                  <a:gd name="T4" fmla="*/ 6 w 6"/>
                  <a:gd name="T5" fmla="*/ 1 h 57"/>
                  <a:gd name="T6" fmla="*/ 5 w 6"/>
                  <a:gd name="T7" fmla="*/ 0 h 57"/>
                  <a:gd name="T8" fmla="*/ 4 w 6"/>
                  <a:gd name="T9" fmla="*/ 0 h 57"/>
                  <a:gd name="T10" fmla="*/ 3 w 6"/>
                  <a:gd name="T11" fmla="*/ 0 h 57"/>
                  <a:gd name="T12" fmla="*/ 2 w 6"/>
                  <a:gd name="T13" fmla="*/ 0 h 57"/>
                  <a:gd name="T14" fmla="*/ 1 w 6"/>
                  <a:gd name="T15" fmla="*/ 1 h 57"/>
                  <a:gd name="T16" fmla="*/ 0 w 6"/>
                  <a:gd name="T17" fmla="*/ 2 h 57"/>
                  <a:gd name="T18" fmla="*/ 0 w 6"/>
                  <a:gd name="T19" fmla="*/ 53 h 57"/>
                  <a:gd name="T20" fmla="*/ 0 w 6"/>
                  <a:gd name="T21" fmla="*/ 54 h 57"/>
                  <a:gd name="T22" fmla="*/ 1 w 6"/>
                  <a:gd name="T23" fmla="*/ 55 h 57"/>
                  <a:gd name="T24" fmla="*/ 2 w 6"/>
                  <a:gd name="T25" fmla="*/ 56 h 57"/>
                  <a:gd name="T26" fmla="*/ 3 w 6"/>
                  <a:gd name="T27" fmla="*/ 57 h 57"/>
                  <a:gd name="T28" fmla="*/ 4 w 6"/>
                  <a:gd name="T29" fmla="*/ 57 h 57"/>
                  <a:gd name="T30" fmla="*/ 5 w 6"/>
                  <a:gd name="T31" fmla="*/ 56 h 57"/>
                  <a:gd name="T32" fmla="*/ 6 w 6"/>
                  <a:gd name="T33" fmla="*/ 55 h 57"/>
                  <a:gd name="T34" fmla="*/ 6 w 6"/>
                  <a:gd name="T35" fmla="*/ 54 h 57"/>
                  <a:gd name="T36" fmla="*/ 6 w 6"/>
                  <a:gd name="T37" fmla="*/ 3 h 5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57"/>
                  <a:gd name="T59" fmla="*/ 6 w 6"/>
                  <a:gd name="T60" fmla="*/ 57 h 5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57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5"/>
                    </a:lnTo>
                    <a:lnTo>
                      <a:pt x="2" y="56"/>
                    </a:lnTo>
                    <a:lnTo>
                      <a:pt x="3" y="57"/>
                    </a:lnTo>
                    <a:lnTo>
                      <a:pt x="4" y="57"/>
                    </a:lnTo>
                    <a:lnTo>
                      <a:pt x="5" y="56"/>
                    </a:lnTo>
                    <a:lnTo>
                      <a:pt x="6" y="55"/>
                    </a:lnTo>
                    <a:lnTo>
                      <a:pt x="6" y="54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17" name="Freihandform 25"/>
              <p:cNvSpPr>
                <a:spLocks/>
              </p:cNvSpPr>
              <p:nvPr/>
            </p:nvSpPr>
            <p:spPr bwMode="auto">
              <a:xfrm>
                <a:off x="1500" y="1729"/>
                <a:ext cx="6" cy="13"/>
              </a:xfrm>
              <a:custGeom>
                <a:avLst/>
                <a:gdLst>
                  <a:gd name="T0" fmla="*/ 6 w 6"/>
                  <a:gd name="T1" fmla="*/ 3 h 13"/>
                  <a:gd name="T2" fmla="*/ 6 w 6"/>
                  <a:gd name="T3" fmla="*/ 2 h 13"/>
                  <a:gd name="T4" fmla="*/ 6 w 6"/>
                  <a:gd name="T5" fmla="*/ 1 h 13"/>
                  <a:gd name="T6" fmla="*/ 5 w 6"/>
                  <a:gd name="T7" fmla="*/ 0 h 13"/>
                  <a:gd name="T8" fmla="*/ 4 w 6"/>
                  <a:gd name="T9" fmla="*/ 0 h 13"/>
                  <a:gd name="T10" fmla="*/ 3 w 6"/>
                  <a:gd name="T11" fmla="*/ 0 h 13"/>
                  <a:gd name="T12" fmla="*/ 2 w 6"/>
                  <a:gd name="T13" fmla="*/ 0 h 13"/>
                  <a:gd name="T14" fmla="*/ 1 w 6"/>
                  <a:gd name="T15" fmla="*/ 1 h 13"/>
                  <a:gd name="T16" fmla="*/ 0 w 6"/>
                  <a:gd name="T17" fmla="*/ 2 h 13"/>
                  <a:gd name="T18" fmla="*/ 0 w 6"/>
                  <a:gd name="T19" fmla="*/ 8 h 13"/>
                  <a:gd name="T20" fmla="*/ 0 w 6"/>
                  <a:gd name="T21" fmla="*/ 9 h 13"/>
                  <a:gd name="T22" fmla="*/ 1 w 6"/>
                  <a:gd name="T23" fmla="*/ 10 h 13"/>
                  <a:gd name="T24" fmla="*/ 2 w 6"/>
                  <a:gd name="T25" fmla="*/ 11 h 13"/>
                  <a:gd name="T26" fmla="*/ 3 w 6"/>
                  <a:gd name="T27" fmla="*/ 13 h 13"/>
                  <a:gd name="T28" fmla="*/ 4 w 6"/>
                  <a:gd name="T29" fmla="*/ 13 h 13"/>
                  <a:gd name="T30" fmla="*/ 5 w 6"/>
                  <a:gd name="T31" fmla="*/ 11 h 13"/>
                  <a:gd name="T32" fmla="*/ 6 w 6"/>
                  <a:gd name="T33" fmla="*/ 10 h 13"/>
                  <a:gd name="T34" fmla="*/ 6 w 6"/>
                  <a:gd name="T35" fmla="*/ 9 h 13"/>
                  <a:gd name="T36" fmla="*/ 6 w 6"/>
                  <a:gd name="T37" fmla="*/ 3 h 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13"/>
                  <a:gd name="T59" fmla="*/ 6 w 6"/>
                  <a:gd name="T60" fmla="*/ 13 h 1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13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1"/>
                    </a:lnTo>
                    <a:lnTo>
                      <a:pt x="6" y="10"/>
                    </a:lnTo>
                    <a:lnTo>
                      <a:pt x="6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18" name="Freihandform 26"/>
              <p:cNvSpPr>
                <a:spLocks/>
              </p:cNvSpPr>
              <p:nvPr/>
            </p:nvSpPr>
            <p:spPr bwMode="auto">
              <a:xfrm>
                <a:off x="1500" y="1754"/>
                <a:ext cx="6" cy="58"/>
              </a:xfrm>
              <a:custGeom>
                <a:avLst/>
                <a:gdLst>
                  <a:gd name="T0" fmla="*/ 6 w 6"/>
                  <a:gd name="T1" fmla="*/ 3 h 58"/>
                  <a:gd name="T2" fmla="*/ 6 w 6"/>
                  <a:gd name="T3" fmla="*/ 2 h 58"/>
                  <a:gd name="T4" fmla="*/ 6 w 6"/>
                  <a:gd name="T5" fmla="*/ 1 h 58"/>
                  <a:gd name="T6" fmla="*/ 5 w 6"/>
                  <a:gd name="T7" fmla="*/ 0 h 58"/>
                  <a:gd name="T8" fmla="*/ 4 w 6"/>
                  <a:gd name="T9" fmla="*/ 0 h 58"/>
                  <a:gd name="T10" fmla="*/ 3 w 6"/>
                  <a:gd name="T11" fmla="*/ 0 h 58"/>
                  <a:gd name="T12" fmla="*/ 2 w 6"/>
                  <a:gd name="T13" fmla="*/ 0 h 58"/>
                  <a:gd name="T14" fmla="*/ 1 w 6"/>
                  <a:gd name="T15" fmla="*/ 1 h 58"/>
                  <a:gd name="T16" fmla="*/ 0 w 6"/>
                  <a:gd name="T17" fmla="*/ 2 h 58"/>
                  <a:gd name="T18" fmla="*/ 0 w 6"/>
                  <a:gd name="T19" fmla="*/ 53 h 58"/>
                  <a:gd name="T20" fmla="*/ 0 w 6"/>
                  <a:gd name="T21" fmla="*/ 54 h 58"/>
                  <a:gd name="T22" fmla="*/ 1 w 6"/>
                  <a:gd name="T23" fmla="*/ 56 h 58"/>
                  <a:gd name="T24" fmla="*/ 2 w 6"/>
                  <a:gd name="T25" fmla="*/ 57 h 58"/>
                  <a:gd name="T26" fmla="*/ 3 w 6"/>
                  <a:gd name="T27" fmla="*/ 58 h 58"/>
                  <a:gd name="T28" fmla="*/ 4 w 6"/>
                  <a:gd name="T29" fmla="*/ 58 h 58"/>
                  <a:gd name="T30" fmla="*/ 5 w 6"/>
                  <a:gd name="T31" fmla="*/ 57 h 58"/>
                  <a:gd name="T32" fmla="*/ 6 w 6"/>
                  <a:gd name="T33" fmla="*/ 56 h 58"/>
                  <a:gd name="T34" fmla="*/ 6 w 6"/>
                  <a:gd name="T35" fmla="*/ 54 h 58"/>
                  <a:gd name="T36" fmla="*/ 6 w 6"/>
                  <a:gd name="T37" fmla="*/ 3 h 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58"/>
                  <a:gd name="T59" fmla="*/ 6 w 6"/>
                  <a:gd name="T60" fmla="*/ 58 h 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58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6"/>
                    </a:lnTo>
                    <a:lnTo>
                      <a:pt x="2" y="57"/>
                    </a:lnTo>
                    <a:lnTo>
                      <a:pt x="3" y="58"/>
                    </a:lnTo>
                    <a:lnTo>
                      <a:pt x="4" y="58"/>
                    </a:lnTo>
                    <a:lnTo>
                      <a:pt x="5" y="57"/>
                    </a:lnTo>
                    <a:lnTo>
                      <a:pt x="6" y="56"/>
                    </a:lnTo>
                    <a:lnTo>
                      <a:pt x="6" y="54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19" name="Freihandform 27"/>
              <p:cNvSpPr>
                <a:spLocks/>
              </p:cNvSpPr>
              <p:nvPr/>
            </p:nvSpPr>
            <p:spPr bwMode="auto">
              <a:xfrm>
                <a:off x="1500" y="1824"/>
                <a:ext cx="6" cy="13"/>
              </a:xfrm>
              <a:custGeom>
                <a:avLst/>
                <a:gdLst>
                  <a:gd name="T0" fmla="*/ 6 w 6"/>
                  <a:gd name="T1" fmla="*/ 4 h 13"/>
                  <a:gd name="T2" fmla="*/ 6 w 6"/>
                  <a:gd name="T3" fmla="*/ 3 h 13"/>
                  <a:gd name="T4" fmla="*/ 6 w 6"/>
                  <a:gd name="T5" fmla="*/ 2 h 13"/>
                  <a:gd name="T6" fmla="*/ 5 w 6"/>
                  <a:gd name="T7" fmla="*/ 0 h 13"/>
                  <a:gd name="T8" fmla="*/ 4 w 6"/>
                  <a:gd name="T9" fmla="*/ 0 h 13"/>
                  <a:gd name="T10" fmla="*/ 3 w 6"/>
                  <a:gd name="T11" fmla="*/ 0 h 13"/>
                  <a:gd name="T12" fmla="*/ 2 w 6"/>
                  <a:gd name="T13" fmla="*/ 0 h 13"/>
                  <a:gd name="T14" fmla="*/ 1 w 6"/>
                  <a:gd name="T15" fmla="*/ 2 h 13"/>
                  <a:gd name="T16" fmla="*/ 0 w 6"/>
                  <a:gd name="T17" fmla="*/ 3 h 13"/>
                  <a:gd name="T18" fmla="*/ 0 w 6"/>
                  <a:gd name="T19" fmla="*/ 9 h 13"/>
                  <a:gd name="T20" fmla="*/ 0 w 6"/>
                  <a:gd name="T21" fmla="*/ 10 h 13"/>
                  <a:gd name="T22" fmla="*/ 1 w 6"/>
                  <a:gd name="T23" fmla="*/ 11 h 13"/>
                  <a:gd name="T24" fmla="*/ 2 w 6"/>
                  <a:gd name="T25" fmla="*/ 12 h 13"/>
                  <a:gd name="T26" fmla="*/ 3 w 6"/>
                  <a:gd name="T27" fmla="*/ 13 h 13"/>
                  <a:gd name="T28" fmla="*/ 4 w 6"/>
                  <a:gd name="T29" fmla="*/ 13 h 13"/>
                  <a:gd name="T30" fmla="*/ 5 w 6"/>
                  <a:gd name="T31" fmla="*/ 12 h 13"/>
                  <a:gd name="T32" fmla="*/ 6 w 6"/>
                  <a:gd name="T33" fmla="*/ 11 h 13"/>
                  <a:gd name="T34" fmla="*/ 6 w 6"/>
                  <a:gd name="T35" fmla="*/ 10 h 13"/>
                  <a:gd name="T36" fmla="*/ 6 w 6"/>
                  <a:gd name="T37" fmla="*/ 4 h 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13"/>
                  <a:gd name="T59" fmla="*/ 6 w 6"/>
                  <a:gd name="T60" fmla="*/ 13 h 1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13">
                    <a:moveTo>
                      <a:pt x="6" y="4"/>
                    </a:moveTo>
                    <a:lnTo>
                      <a:pt x="6" y="3"/>
                    </a:lnTo>
                    <a:lnTo>
                      <a:pt x="6" y="2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2"/>
                    </a:lnTo>
                    <a:lnTo>
                      <a:pt x="6" y="11"/>
                    </a:lnTo>
                    <a:lnTo>
                      <a:pt x="6" y="10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20" name="Freihandform 28"/>
              <p:cNvSpPr>
                <a:spLocks/>
              </p:cNvSpPr>
              <p:nvPr/>
            </p:nvSpPr>
            <p:spPr bwMode="auto">
              <a:xfrm>
                <a:off x="1500" y="1850"/>
                <a:ext cx="6" cy="57"/>
              </a:xfrm>
              <a:custGeom>
                <a:avLst/>
                <a:gdLst>
                  <a:gd name="T0" fmla="*/ 6 w 6"/>
                  <a:gd name="T1" fmla="*/ 3 h 57"/>
                  <a:gd name="T2" fmla="*/ 6 w 6"/>
                  <a:gd name="T3" fmla="*/ 2 h 57"/>
                  <a:gd name="T4" fmla="*/ 6 w 6"/>
                  <a:gd name="T5" fmla="*/ 1 h 57"/>
                  <a:gd name="T6" fmla="*/ 5 w 6"/>
                  <a:gd name="T7" fmla="*/ 0 h 57"/>
                  <a:gd name="T8" fmla="*/ 4 w 6"/>
                  <a:gd name="T9" fmla="*/ 0 h 57"/>
                  <a:gd name="T10" fmla="*/ 3 w 6"/>
                  <a:gd name="T11" fmla="*/ 0 h 57"/>
                  <a:gd name="T12" fmla="*/ 2 w 6"/>
                  <a:gd name="T13" fmla="*/ 0 h 57"/>
                  <a:gd name="T14" fmla="*/ 1 w 6"/>
                  <a:gd name="T15" fmla="*/ 1 h 57"/>
                  <a:gd name="T16" fmla="*/ 0 w 6"/>
                  <a:gd name="T17" fmla="*/ 2 h 57"/>
                  <a:gd name="T18" fmla="*/ 0 w 6"/>
                  <a:gd name="T19" fmla="*/ 53 h 57"/>
                  <a:gd name="T20" fmla="*/ 0 w 6"/>
                  <a:gd name="T21" fmla="*/ 54 h 57"/>
                  <a:gd name="T22" fmla="*/ 1 w 6"/>
                  <a:gd name="T23" fmla="*/ 55 h 57"/>
                  <a:gd name="T24" fmla="*/ 2 w 6"/>
                  <a:gd name="T25" fmla="*/ 56 h 57"/>
                  <a:gd name="T26" fmla="*/ 3 w 6"/>
                  <a:gd name="T27" fmla="*/ 57 h 57"/>
                  <a:gd name="T28" fmla="*/ 4 w 6"/>
                  <a:gd name="T29" fmla="*/ 57 h 57"/>
                  <a:gd name="T30" fmla="*/ 5 w 6"/>
                  <a:gd name="T31" fmla="*/ 56 h 57"/>
                  <a:gd name="T32" fmla="*/ 6 w 6"/>
                  <a:gd name="T33" fmla="*/ 55 h 57"/>
                  <a:gd name="T34" fmla="*/ 6 w 6"/>
                  <a:gd name="T35" fmla="*/ 54 h 57"/>
                  <a:gd name="T36" fmla="*/ 6 w 6"/>
                  <a:gd name="T37" fmla="*/ 3 h 5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57"/>
                  <a:gd name="T59" fmla="*/ 6 w 6"/>
                  <a:gd name="T60" fmla="*/ 57 h 5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57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5"/>
                    </a:lnTo>
                    <a:lnTo>
                      <a:pt x="2" y="56"/>
                    </a:lnTo>
                    <a:lnTo>
                      <a:pt x="3" y="57"/>
                    </a:lnTo>
                    <a:lnTo>
                      <a:pt x="4" y="57"/>
                    </a:lnTo>
                    <a:lnTo>
                      <a:pt x="5" y="56"/>
                    </a:lnTo>
                    <a:lnTo>
                      <a:pt x="6" y="55"/>
                    </a:lnTo>
                    <a:lnTo>
                      <a:pt x="6" y="54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21" name="Freihandform 29"/>
              <p:cNvSpPr>
                <a:spLocks/>
              </p:cNvSpPr>
              <p:nvPr/>
            </p:nvSpPr>
            <p:spPr bwMode="auto">
              <a:xfrm>
                <a:off x="1500" y="1920"/>
                <a:ext cx="6" cy="13"/>
              </a:xfrm>
              <a:custGeom>
                <a:avLst/>
                <a:gdLst>
                  <a:gd name="T0" fmla="*/ 6 w 6"/>
                  <a:gd name="T1" fmla="*/ 3 h 13"/>
                  <a:gd name="T2" fmla="*/ 6 w 6"/>
                  <a:gd name="T3" fmla="*/ 2 h 13"/>
                  <a:gd name="T4" fmla="*/ 6 w 6"/>
                  <a:gd name="T5" fmla="*/ 1 h 13"/>
                  <a:gd name="T6" fmla="*/ 5 w 6"/>
                  <a:gd name="T7" fmla="*/ 0 h 13"/>
                  <a:gd name="T8" fmla="*/ 4 w 6"/>
                  <a:gd name="T9" fmla="*/ 0 h 13"/>
                  <a:gd name="T10" fmla="*/ 3 w 6"/>
                  <a:gd name="T11" fmla="*/ 0 h 13"/>
                  <a:gd name="T12" fmla="*/ 2 w 6"/>
                  <a:gd name="T13" fmla="*/ 0 h 13"/>
                  <a:gd name="T14" fmla="*/ 1 w 6"/>
                  <a:gd name="T15" fmla="*/ 1 h 13"/>
                  <a:gd name="T16" fmla="*/ 0 w 6"/>
                  <a:gd name="T17" fmla="*/ 2 h 13"/>
                  <a:gd name="T18" fmla="*/ 0 w 6"/>
                  <a:gd name="T19" fmla="*/ 9 h 13"/>
                  <a:gd name="T20" fmla="*/ 0 w 6"/>
                  <a:gd name="T21" fmla="*/ 10 h 13"/>
                  <a:gd name="T22" fmla="*/ 1 w 6"/>
                  <a:gd name="T23" fmla="*/ 11 h 13"/>
                  <a:gd name="T24" fmla="*/ 2 w 6"/>
                  <a:gd name="T25" fmla="*/ 12 h 13"/>
                  <a:gd name="T26" fmla="*/ 3 w 6"/>
                  <a:gd name="T27" fmla="*/ 13 h 13"/>
                  <a:gd name="T28" fmla="*/ 4 w 6"/>
                  <a:gd name="T29" fmla="*/ 13 h 13"/>
                  <a:gd name="T30" fmla="*/ 5 w 6"/>
                  <a:gd name="T31" fmla="*/ 12 h 13"/>
                  <a:gd name="T32" fmla="*/ 6 w 6"/>
                  <a:gd name="T33" fmla="*/ 11 h 13"/>
                  <a:gd name="T34" fmla="*/ 6 w 6"/>
                  <a:gd name="T35" fmla="*/ 10 h 13"/>
                  <a:gd name="T36" fmla="*/ 6 w 6"/>
                  <a:gd name="T37" fmla="*/ 3 h 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13"/>
                  <a:gd name="T59" fmla="*/ 6 w 6"/>
                  <a:gd name="T60" fmla="*/ 13 h 1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13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2"/>
                    </a:lnTo>
                    <a:lnTo>
                      <a:pt x="6" y="11"/>
                    </a:lnTo>
                    <a:lnTo>
                      <a:pt x="6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22" name="Freihandform 30"/>
              <p:cNvSpPr>
                <a:spLocks/>
              </p:cNvSpPr>
              <p:nvPr/>
            </p:nvSpPr>
            <p:spPr bwMode="auto">
              <a:xfrm>
                <a:off x="1500" y="1946"/>
                <a:ext cx="6" cy="57"/>
              </a:xfrm>
              <a:custGeom>
                <a:avLst/>
                <a:gdLst>
                  <a:gd name="T0" fmla="*/ 6 w 6"/>
                  <a:gd name="T1" fmla="*/ 3 h 57"/>
                  <a:gd name="T2" fmla="*/ 6 w 6"/>
                  <a:gd name="T3" fmla="*/ 2 h 57"/>
                  <a:gd name="T4" fmla="*/ 6 w 6"/>
                  <a:gd name="T5" fmla="*/ 1 h 57"/>
                  <a:gd name="T6" fmla="*/ 5 w 6"/>
                  <a:gd name="T7" fmla="*/ 0 h 57"/>
                  <a:gd name="T8" fmla="*/ 4 w 6"/>
                  <a:gd name="T9" fmla="*/ 0 h 57"/>
                  <a:gd name="T10" fmla="*/ 3 w 6"/>
                  <a:gd name="T11" fmla="*/ 0 h 57"/>
                  <a:gd name="T12" fmla="*/ 2 w 6"/>
                  <a:gd name="T13" fmla="*/ 0 h 57"/>
                  <a:gd name="T14" fmla="*/ 1 w 6"/>
                  <a:gd name="T15" fmla="*/ 1 h 57"/>
                  <a:gd name="T16" fmla="*/ 0 w 6"/>
                  <a:gd name="T17" fmla="*/ 2 h 57"/>
                  <a:gd name="T18" fmla="*/ 0 w 6"/>
                  <a:gd name="T19" fmla="*/ 53 h 57"/>
                  <a:gd name="T20" fmla="*/ 0 w 6"/>
                  <a:gd name="T21" fmla="*/ 54 h 57"/>
                  <a:gd name="T22" fmla="*/ 1 w 6"/>
                  <a:gd name="T23" fmla="*/ 55 h 57"/>
                  <a:gd name="T24" fmla="*/ 2 w 6"/>
                  <a:gd name="T25" fmla="*/ 56 h 57"/>
                  <a:gd name="T26" fmla="*/ 3 w 6"/>
                  <a:gd name="T27" fmla="*/ 57 h 57"/>
                  <a:gd name="T28" fmla="*/ 4 w 6"/>
                  <a:gd name="T29" fmla="*/ 57 h 57"/>
                  <a:gd name="T30" fmla="*/ 5 w 6"/>
                  <a:gd name="T31" fmla="*/ 56 h 57"/>
                  <a:gd name="T32" fmla="*/ 6 w 6"/>
                  <a:gd name="T33" fmla="*/ 55 h 57"/>
                  <a:gd name="T34" fmla="*/ 6 w 6"/>
                  <a:gd name="T35" fmla="*/ 54 h 57"/>
                  <a:gd name="T36" fmla="*/ 6 w 6"/>
                  <a:gd name="T37" fmla="*/ 3 h 5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57"/>
                  <a:gd name="T59" fmla="*/ 6 w 6"/>
                  <a:gd name="T60" fmla="*/ 57 h 5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57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5"/>
                    </a:lnTo>
                    <a:lnTo>
                      <a:pt x="2" y="56"/>
                    </a:lnTo>
                    <a:lnTo>
                      <a:pt x="3" y="57"/>
                    </a:lnTo>
                    <a:lnTo>
                      <a:pt x="4" y="57"/>
                    </a:lnTo>
                    <a:lnTo>
                      <a:pt x="5" y="56"/>
                    </a:lnTo>
                    <a:lnTo>
                      <a:pt x="6" y="55"/>
                    </a:lnTo>
                    <a:lnTo>
                      <a:pt x="6" y="54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23" name="Freihandform 31"/>
              <p:cNvSpPr>
                <a:spLocks/>
              </p:cNvSpPr>
              <p:nvPr/>
            </p:nvSpPr>
            <p:spPr bwMode="auto">
              <a:xfrm>
                <a:off x="1500" y="2016"/>
                <a:ext cx="6" cy="13"/>
              </a:xfrm>
              <a:custGeom>
                <a:avLst/>
                <a:gdLst>
                  <a:gd name="T0" fmla="*/ 6 w 6"/>
                  <a:gd name="T1" fmla="*/ 3 h 13"/>
                  <a:gd name="T2" fmla="*/ 6 w 6"/>
                  <a:gd name="T3" fmla="*/ 2 h 13"/>
                  <a:gd name="T4" fmla="*/ 6 w 6"/>
                  <a:gd name="T5" fmla="*/ 1 h 13"/>
                  <a:gd name="T6" fmla="*/ 5 w 6"/>
                  <a:gd name="T7" fmla="*/ 0 h 13"/>
                  <a:gd name="T8" fmla="*/ 4 w 6"/>
                  <a:gd name="T9" fmla="*/ 0 h 13"/>
                  <a:gd name="T10" fmla="*/ 3 w 6"/>
                  <a:gd name="T11" fmla="*/ 0 h 13"/>
                  <a:gd name="T12" fmla="*/ 2 w 6"/>
                  <a:gd name="T13" fmla="*/ 0 h 13"/>
                  <a:gd name="T14" fmla="*/ 1 w 6"/>
                  <a:gd name="T15" fmla="*/ 1 h 13"/>
                  <a:gd name="T16" fmla="*/ 0 w 6"/>
                  <a:gd name="T17" fmla="*/ 2 h 13"/>
                  <a:gd name="T18" fmla="*/ 0 w 6"/>
                  <a:gd name="T19" fmla="*/ 8 h 13"/>
                  <a:gd name="T20" fmla="*/ 0 w 6"/>
                  <a:gd name="T21" fmla="*/ 9 h 13"/>
                  <a:gd name="T22" fmla="*/ 1 w 6"/>
                  <a:gd name="T23" fmla="*/ 11 h 13"/>
                  <a:gd name="T24" fmla="*/ 2 w 6"/>
                  <a:gd name="T25" fmla="*/ 12 h 13"/>
                  <a:gd name="T26" fmla="*/ 3 w 6"/>
                  <a:gd name="T27" fmla="*/ 13 h 13"/>
                  <a:gd name="T28" fmla="*/ 4 w 6"/>
                  <a:gd name="T29" fmla="*/ 13 h 13"/>
                  <a:gd name="T30" fmla="*/ 5 w 6"/>
                  <a:gd name="T31" fmla="*/ 12 h 13"/>
                  <a:gd name="T32" fmla="*/ 6 w 6"/>
                  <a:gd name="T33" fmla="*/ 11 h 13"/>
                  <a:gd name="T34" fmla="*/ 6 w 6"/>
                  <a:gd name="T35" fmla="*/ 9 h 13"/>
                  <a:gd name="T36" fmla="*/ 6 w 6"/>
                  <a:gd name="T37" fmla="*/ 3 h 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13"/>
                  <a:gd name="T59" fmla="*/ 6 w 6"/>
                  <a:gd name="T60" fmla="*/ 13 h 1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13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2"/>
                    </a:lnTo>
                    <a:lnTo>
                      <a:pt x="6" y="11"/>
                    </a:lnTo>
                    <a:lnTo>
                      <a:pt x="6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24" name="Freihandform 32"/>
              <p:cNvSpPr>
                <a:spLocks/>
              </p:cNvSpPr>
              <p:nvPr/>
            </p:nvSpPr>
            <p:spPr bwMode="auto">
              <a:xfrm>
                <a:off x="1500" y="2041"/>
                <a:ext cx="6" cy="58"/>
              </a:xfrm>
              <a:custGeom>
                <a:avLst/>
                <a:gdLst>
                  <a:gd name="T0" fmla="*/ 6 w 6"/>
                  <a:gd name="T1" fmla="*/ 4 h 58"/>
                  <a:gd name="T2" fmla="*/ 6 w 6"/>
                  <a:gd name="T3" fmla="*/ 3 h 58"/>
                  <a:gd name="T4" fmla="*/ 6 w 6"/>
                  <a:gd name="T5" fmla="*/ 1 h 58"/>
                  <a:gd name="T6" fmla="*/ 5 w 6"/>
                  <a:gd name="T7" fmla="*/ 0 h 58"/>
                  <a:gd name="T8" fmla="*/ 4 w 6"/>
                  <a:gd name="T9" fmla="*/ 0 h 58"/>
                  <a:gd name="T10" fmla="*/ 3 w 6"/>
                  <a:gd name="T11" fmla="*/ 0 h 58"/>
                  <a:gd name="T12" fmla="*/ 2 w 6"/>
                  <a:gd name="T13" fmla="*/ 0 h 58"/>
                  <a:gd name="T14" fmla="*/ 1 w 6"/>
                  <a:gd name="T15" fmla="*/ 1 h 58"/>
                  <a:gd name="T16" fmla="*/ 0 w 6"/>
                  <a:gd name="T17" fmla="*/ 3 h 58"/>
                  <a:gd name="T18" fmla="*/ 0 w 6"/>
                  <a:gd name="T19" fmla="*/ 54 h 58"/>
                  <a:gd name="T20" fmla="*/ 0 w 6"/>
                  <a:gd name="T21" fmla="*/ 55 h 58"/>
                  <a:gd name="T22" fmla="*/ 1 w 6"/>
                  <a:gd name="T23" fmla="*/ 56 h 58"/>
                  <a:gd name="T24" fmla="*/ 2 w 6"/>
                  <a:gd name="T25" fmla="*/ 57 h 58"/>
                  <a:gd name="T26" fmla="*/ 3 w 6"/>
                  <a:gd name="T27" fmla="*/ 58 h 58"/>
                  <a:gd name="T28" fmla="*/ 4 w 6"/>
                  <a:gd name="T29" fmla="*/ 58 h 58"/>
                  <a:gd name="T30" fmla="*/ 5 w 6"/>
                  <a:gd name="T31" fmla="*/ 57 h 58"/>
                  <a:gd name="T32" fmla="*/ 6 w 6"/>
                  <a:gd name="T33" fmla="*/ 56 h 58"/>
                  <a:gd name="T34" fmla="*/ 6 w 6"/>
                  <a:gd name="T35" fmla="*/ 55 h 58"/>
                  <a:gd name="T36" fmla="*/ 6 w 6"/>
                  <a:gd name="T37" fmla="*/ 4 h 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58"/>
                  <a:gd name="T59" fmla="*/ 6 w 6"/>
                  <a:gd name="T60" fmla="*/ 58 h 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58">
                    <a:moveTo>
                      <a:pt x="6" y="4"/>
                    </a:moveTo>
                    <a:lnTo>
                      <a:pt x="6" y="3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4"/>
                    </a:lnTo>
                    <a:lnTo>
                      <a:pt x="0" y="55"/>
                    </a:lnTo>
                    <a:lnTo>
                      <a:pt x="1" y="56"/>
                    </a:lnTo>
                    <a:lnTo>
                      <a:pt x="2" y="57"/>
                    </a:lnTo>
                    <a:lnTo>
                      <a:pt x="3" y="58"/>
                    </a:lnTo>
                    <a:lnTo>
                      <a:pt x="4" y="58"/>
                    </a:lnTo>
                    <a:lnTo>
                      <a:pt x="5" y="57"/>
                    </a:lnTo>
                    <a:lnTo>
                      <a:pt x="6" y="56"/>
                    </a:lnTo>
                    <a:lnTo>
                      <a:pt x="6" y="55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25" name="Freihandform 33"/>
              <p:cNvSpPr>
                <a:spLocks/>
              </p:cNvSpPr>
              <p:nvPr/>
            </p:nvSpPr>
            <p:spPr bwMode="auto">
              <a:xfrm>
                <a:off x="1500" y="2112"/>
                <a:ext cx="6" cy="12"/>
              </a:xfrm>
              <a:custGeom>
                <a:avLst/>
                <a:gdLst>
                  <a:gd name="T0" fmla="*/ 6 w 6"/>
                  <a:gd name="T1" fmla="*/ 3 h 12"/>
                  <a:gd name="T2" fmla="*/ 6 w 6"/>
                  <a:gd name="T3" fmla="*/ 2 h 12"/>
                  <a:gd name="T4" fmla="*/ 6 w 6"/>
                  <a:gd name="T5" fmla="*/ 1 h 12"/>
                  <a:gd name="T6" fmla="*/ 5 w 6"/>
                  <a:gd name="T7" fmla="*/ 0 h 12"/>
                  <a:gd name="T8" fmla="*/ 4 w 6"/>
                  <a:gd name="T9" fmla="*/ 0 h 12"/>
                  <a:gd name="T10" fmla="*/ 3 w 6"/>
                  <a:gd name="T11" fmla="*/ 0 h 12"/>
                  <a:gd name="T12" fmla="*/ 2 w 6"/>
                  <a:gd name="T13" fmla="*/ 0 h 12"/>
                  <a:gd name="T14" fmla="*/ 1 w 6"/>
                  <a:gd name="T15" fmla="*/ 1 h 12"/>
                  <a:gd name="T16" fmla="*/ 0 w 6"/>
                  <a:gd name="T17" fmla="*/ 2 h 12"/>
                  <a:gd name="T18" fmla="*/ 0 w 6"/>
                  <a:gd name="T19" fmla="*/ 8 h 12"/>
                  <a:gd name="T20" fmla="*/ 0 w 6"/>
                  <a:gd name="T21" fmla="*/ 9 h 12"/>
                  <a:gd name="T22" fmla="*/ 1 w 6"/>
                  <a:gd name="T23" fmla="*/ 10 h 12"/>
                  <a:gd name="T24" fmla="*/ 2 w 6"/>
                  <a:gd name="T25" fmla="*/ 11 h 12"/>
                  <a:gd name="T26" fmla="*/ 3 w 6"/>
                  <a:gd name="T27" fmla="*/ 12 h 12"/>
                  <a:gd name="T28" fmla="*/ 4 w 6"/>
                  <a:gd name="T29" fmla="*/ 12 h 12"/>
                  <a:gd name="T30" fmla="*/ 5 w 6"/>
                  <a:gd name="T31" fmla="*/ 11 h 12"/>
                  <a:gd name="T32" fmla="*/ 6 w 6"/>
                  <a:gd name="T33" fmla="*/ 10 h 12"/>
                  <a:gd name="T34" fmla="*/ 6 w 6"/>
                  <a:gd name="T35" fmla="*/ 9 h 12"/>
                  <a:gd name="T36" fmla="*/ 6 w 6"/>
                  <a:gd name="T37" fmla="*/ 3 h 1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12"/>
                  <a:gd name="T59" fmla="*/ 6 w 6"/>
                  <a:gd name="T60" fmla="*/ 12 h 1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12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4" y="12"/>
                    </a:lnTo>
                    <a:lnTo>
                      <a:pt x="5" y="11"/>
                    </a:lnTo>
                    <a:lnTo>
                      <a:pt x="6" y="10"/>
                    </a:lnTo>
                    <a:lnTo>
                      <a:pt x="6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26" name="Freihandform 34"/>
              <p:cNvSpPr>
                <a:spLocks/>
              </p:cNvSpPr>
              <p:nvPr/>
            </p:nvSpPr>
            <p:spPr bwMode="auto">
              <a:xfrm>
                <a:off x="1500" y="2137"/>
                <a:ext cx="6" cy="58"/>
              </a:xfrm>
              <a:custGeom>
                <a:avLst/>
                <a:gdLst>
                  <a:gd name="T0" fmla="*/ 6 w 6"/>
                  <a:gd name="T1" fmla="*/ 3 h 58"/>
                  <a:gd name="T2" fmla="*/ 6 w 6"/>
                  <a:gd name="T3" fmla="*/ 2 h 58"/>
                  <a:gd name="T4" fmla="*/ 6 w 6"/>
                  <a:gd name="T5" fmla="*/ 1 h 58"/>
                  <a:gd name="T6" fmla="*/ 5 w 6"/>
                  <a:gd name="T7" fmla="*/ 0 h 58"/>
                  <a:gd name="T8" fmla="*/ 4 w 6"/>
                  <a:gd name="T9" fmla="*/ 0 h 58"/>
                  <a:gd name="T10" fmla="*/ 3 w 6"/>
                  <a:gd name="T11" fmla="*/ 0 h 58"/>
                  <a:gd name="T12" fmla="*/ 2 w 6"/>
                  <a:gd name="T13" fmla="*/ 0 h 58"/>
                  <a:gd name="T14" fmla="*/ 1 w 6"/>
                  <a:gd name="T15" fmla="*/ 1 h 58"/>
                  <a:gd name="T16" fmla="*/ 0 w 6"/>
                  <a:gd name="T17" fmla="*/ 2 h 58"/>
                  <a:gd name="T18" fmla="*/ 0 w 6"/>
                  <a:gd name="T19" fmla="*/ 53 h 58"/>
                  <a:gd name="T20" fmla="*/ 0 w 6"/>
                  <a:gd name="T21" fmla="*/ 54 h 58"/>
                  <a:gd name="T22" fmla="*/ 1 w 6"/>
                  <a:gd name="T23" fmla="*/ 55 h 58"/>
                  <a:gd name="T24" fmla="*/ 2 w 6"/>
                  <a:gd name="T25" fmla="*/ 56 h 58"/>
                  <a:gd name="T26" fmla="*/ 3 w 6"/>
                  <a:gd name="T27" fmla="*/ 58 h 58"/>
                  <a:gd name="T28" fmla="*/ 4 w 6"/>
                  <a:gd name="T29" fmla="*/ 58 h 58"/>
                  <a:gd name="T30" fmla="*/ 5 w 6"/>
                  <a:gd name="T31" fmla="*/ 56 h 58"/>
                  <a:gd name="T32" fmla="*/ 6 w 6"/>
                  <a:gd name="T33" fmla="*/ 55 h 58"/>
                  <a:gd name="T34" fmla="*/ 6 w 6"/>
                  <a:gd name="T35" fmla="*/ 54 h 58"/>
                  <a:gd name="T36" fmla="*/ 6 w 6"/>
                  <a:gd name="T37" fmla="*/ 3 h 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58"/>
                  <a:gd name="T59" fmla="*/ 6 w 6"/>
                  <a:gd name="T60" fmla="*/ 58 h 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58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5"/>
                    </a:lnTo>
                    <a:lnTo>
                      <a:pt x="2" y="56"/>
                    </a:lnTo>
                    <a:lnTo>
                      <a:pt x="3" y="58"/>
                    </a:lnTo>
                    <a:lnTo>
                      <a:pt x="4" y="58"/>
                    </a:lnTo>
                    <a:lnTo>
                      <a:pt x="5" y="56"/>
                    </a:lnTo>
                    <a:lnTo>
                      <a:pt x="6" y="55"/>
                    </a:lnTo>
                    <a:lnTo>
                      <a:pt x="6" y="54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27" name="Freihandform 35"/>
              <p:cNvSpPr>
                <a:spLocks/>
              </p:cNvSpPr>
              <p:nvPr/>
            </p:nvSpPr>
            <p:spPr bwMode="auto">
              <a:xfrm>
                <a:off x="1500" y="2207"/>
                <a:ext cx="6" cy="13"/>
              </a:xfrm>
              <a:custGeom>
                <a:avLst/>
                <a:gdLst>
                  <a:gd name="T0" fmla="*/ 6 w 6"/>
                  <a:gd name="T1" fmla="*/ 3 h 13"/>
                  <a:gd name="T2" fmla="*/ 6 w 6"/>
                  <a:gd name="T3" fmla="*/ 2 h 13"/>
                  <a:gd name="T4" fmla="*/ 6 w 6"/>
                  <a:gd name="T5" fmla="*/ 1 h 13"/>
                  <a:gd name="T6" fmla="*/ 5 w 6"/>
                  <a:gd name="T7" fmla="*/ 0 h 13"/>
                  <a:gd name="T8" fmla="*/ 4 w 6"/>
                  <a:gd name="T9" fmla="*/ 0 h 13"/>
                  <a:gd name="T10" fmla="*/ 3 w 6"/>
                  <a:gd name="T11" fmla="*/ 0 h 13"/>
                  <a:gd name="T12" fmla="*/ 2 w 6"/>
                  <a:gd name="T13" fmla="*/ 0 h 13"/>
                  <a:gd name="T14" fmla="*/ 1 w 6"/>
                  <a:gd name="T15" fmla="*/ 1 h 13"/>
                  <a:gd name="T16" fmla="*/ 0 w 6"/>
                  <a:gd name="T17" fmla="*/ 2 h 13"/>
                  <a:gd name="T18" fmla="*/ 0 w 6"/>
                  <a:gd name="T19" fmla="*/ 9 h 13"/>
                  <a:gd name="T20" fmla="*/ 0 w 6"/>
                  <a:gd name="T21" fmla="*/ 10 h 13"/>
                  <a:gd name="T22" fmla="*/ 1 w 6"/>
                  <a:gd name="T23" fmla="*/ 11 h 13"/>
                  <a:gd name="T24" fmla="*/ 2 w 6"/>
                  <a:gd name="T25" fmla="*/ 12 h 13"/>
                  <a:gd name="T26" fmla="*/ 3 w 6"/>
                  <a:gd name="T27" fmla="*/ 13 h 13"/>
                  <a:gd name="T28" fmla="*/ 4 w 6"/>
                  <a:gd name="T29" fmla="*/ 13 h 13"/>
                  <a:gd name="T30" fmla="*/ 5 w 6"/>
                  <a:gd name="T31" fmla="*/ 12 h 13"/>
                  <a:gd name="T32" fmla="*/ 6 w 6"/>
                  <a:gd name="T33" fmla="*/ 11 h 13"/>
                  <a:gd name="T34" fmla="*/ 6 w 6"/>
                  <a:gd name="T35" fmla="*/ 10 h 13"/>
                  <a:gd name="T36" fmla="*/ 6 w 6"/>
                  <a:gd name="T37" fmla="*/ 3 h 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13"/>
                  <a:gd name="T59" fmla="*/ 6 w 6"/>
                  <a:gd name="T60" fmla="*/ 13 h 1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13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2"/>
                    </a:lnTo>
                    <a:lnTo>
                      <a:pt x="6" y="11"/>
                    </a:lnTo>
                    <a:lnTo>
                      <a:pt x="6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28" name="Freihandform 36"/>
              <p:cNvSpPr>
                <a:spLocks/>
              </p:cNvSpPr>
              <p:nvPr/>
            </p:nvSpPr>
            <p:spPr bwMode="auto">
              <a:xfrm>
                <a:off x="1500" y="2233"/>
                <a:ext cx="6" cy="57"/>
              </a:xfrm>
              <a:custGeom>
                <a:avLst/>
                <a:gdLst>
                  <a:gd name="T0" fmla="*/ 6 w 6"/>
                  <a:gd name="T1" fmla="*/ 3 h 57"/>
                  <a:gd name="T2" fmla="*/ 6 w 6"/>
                  <a:gd name="T3" fmla="*/ 2 h 57"/>
                  <a:gd name="T4" fmla="*/ 6 w 6"/>
                  <a:gd name="T5" fmla="*/ 1 h 57"/>
                  <a:gd name="T6" fmla="*/ 5 w 6"/>
                  <a:gd name="T7" fmla="*/ 0 h 57"/>
                  <a:gd name="T8" fmla="*/ 4 w 6"/>
                  <a:gd name="T9" fmla="*/ 0 h 57"/>
                  <a:gd name="T10" fmla="*/ 3 w 6"/>
                  <a:gd name="T11" fmla="*/ 0 h 57"/>
                  <a:gd name="T12" fmla="*/ 2 w 6"/>
                  <a:gd name="T13" fmla="*/ 0 h 57"/>
                  <a:gd name="T14" fmla="*/ 1 w 6"/>
                  <a:gd name="T15" fmla="*/ 1 h 57"/>
                  <a:gd name="T16" fmla="*/ 0 w 6"/>
                  <a:gd name="T17" fmla="*/ 2 h 57"/>
                  <a:gd name="T18" fmla="*/ 0 w 6"/>
                  <a:gd name="T19" fmla="*/ 53 h 57"/>
                  <a:gd name="T20" fmla="*/ 0 w 6"/>
                  <a:gd name="T21" fmla="*/ 54 h 57"/>
                  <a:gd name="T22" fmla="*/ 1 w 6"/>
                  <a:gd name="T23" fmla="*/ 55 h 57"/>
                  <a:gd name="T24" fmla="*/ 2 w 6"/>
                  <a:gd name="T25" fmla="*/ 56 h 57"/>
                  <a:gd name="T26" fmla="*/ 3 w 6"/>
                  <a:gd name="T27" fmla="*/ 57 h 57"/>
                  <a:gd name="T28" fmla="*/ 4 w 6"/>
                  <a:gd name="T29" fmla="*/ 57 h 57"/>
                  <a:gd name="T30" fmla="*/ 5 w 6"/>
                  <a:gd name="T31" fmla="*/ 56 h 57"/>
                  <a:gd name="T32" fmla="*/ 6 w 6"/>
                  <a:gd name="T33" fmla="*/ 55 h 57"/>
                  <a:gd name="T34" fmla="*/ 6 w 6"/>
                  <a:gd name="T35" fmla="*/ 54 h 57"/>
                  <a:gd name="T36" fmla="*/ 6 w 6"/>
                  <a:gd name="T37" fmla="*/ 3 h 5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57"/>
                  <a:gd name="T59" fmla="*/ 6 w 6"/>
                  <a:gd name="T60" fmla="*/ 57 h 5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57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5"/>
                    </a:lnTo>
                    <a:lnTo>
                      <a:pt x="2" y="56"/>
                    </a:lnTo>
                    <a:lnTo>
                      <a:pt x="3" y="57"/>
                    </a:lnTo>
                    <a:lnTo>
                      <a:pt x="4" y="57"/>
                    </a:lnTo>
                    <a:lnTo>
                      <a:pt x="5" y="56"/>
                    </a:lnTo>
                    <a:lnTo>
                      <a:pt x="6" y="55"/>
                    </a:lnTo>
                    <a:lnTo>
                      <a:pt x="6" y="54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29" name="Freihandform 37"/>
              <p:cNvSpPr>
                <a:spLocks/>
              </p:cNvSpPr>
              <p:nvPr/>
            </p:nvSpPr>
            <p:spPr bwMode="auto">
              <a:xfrm>
                <a:off x="1500" y="2303"/>
                <a:ext cx="6" cy="13"/>
              </a:xfrm>
              <a:custGeom>
                <a:avLst/>
                <a:gdLst>
                  <a:gd name="T0" fmla="*/ 6 w 6"/>
                  <a:gd name="T1" fmla="*/ 3 h 13"/>
                  <a:gd name="T2" fmla="*/ 6 w 6"/>
                  <a:gd name="T3" fmla="*/ 2 h 13"/>
                  <a:gd name="T4" fmla="*/ 6 w 6"/>
                  <a:gd name="T5" fmla="*/ 1 h 13"/>
                  <a:gd name="T6" fmla="*/ 5 w 6"/>
                  <a:gd name="T7" fmla="*/ 0 h 13"/>
                  <a:gd name="T8" fmla="*/ 4 w 6"/>
                  <a:gd name="T9" fmla="*/ 0 h 13"/>
                  <a:gd name="T10" fmla="*/ 3 w 6"/>
                  <a:gd name="T11" fmla="*/ 0 h 13"/>
                  <a:gd name="T12" fmla="*/ 2 w 6"/>
                  <a:gd name="T13" fmla="*/ 0 h 13"/>
                  <a:gd name="T14" fmla="*/ 1 w 6"/>
                  <a:gd name="T15" fmla="*/ 1 h 13"/>
                  <a:gd name="T16" fmla="*/ 0 w 6"/>
                  <a:gd name="T17" fmla="*/ 2 h 13"/>
                  <a:gd name="T18" fmla="*/ 0 w 6"/>
                  <a:gd name="T19" fmla="*/ 9 h 13"/>
                  <a:gd name="T20" fmla="*/ 0 w 6"/>
                  <a:gd name="T21" fmla="*/ 10 h 13"/>
                  <a:gd name="T22" fmla="*/ 1 w 6"/>
                  <a:gd name="T23" fmla="*/ 11 h 13"/>
                  <a:gd name="T24" fmla="*/ 2 w 6"/>
                  <a:gd name="T25" fmla="*/ 12 h 13"/>
                  <a:gd name="T26" fmla="*/ 3 w 6"/>
                  <a:gd name="T27" fmla="*/ 13 h 13"/>
                  <a:gd name="T28" fmla="*/ 4 w 6"/>
                  <a:gd name="T29" fmla="*/ 13 h 13"/>
                  <a:gd name="T30" fmla="*/ 5 w 6"/>
                  <a:gd name="T31" fmla="*/ 12 h 13"/>
                  <a:gd name="T32" fmla="*/ 6 w 6"/>
                  <a:gd name="T33" fmla="*/ 11 h 13"/>
                  <a:gd name="T34" fmla="*/ 6 w 6"/>
                  <a:gd name="T35" fmla="*/ 10 h 13"/>
                  <a:gd name="T36" fmla="*/ 6 w 6"/>
                  <a:gd name="T37" fmla="*/ 3 h 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13"/>
                  <a:gd name="T59" fmla="*/ 6 w 6"/>
                  <a:gd name="T60" fmla="*/ 13 h 1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13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2"/>
                    </a:lnTo>
                    <a:lnTo>
                      <a:pt x="6" y="11"/>
                    </a:lnTo>
                    <a:lnTo>
                      <a:pt x="6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30" name="Freihandform 38"/>
              <p:cNvSpPr>
                <a:spLocks/>
              </p:cNvSpPr>
              <p:nvPr/>
            </p:nvSpPr>
            <p:spPr bwMode="auto">
              <a:xfrm>
                <a:off x="1500" y="2329"/>
                <a:ext cx="6" cy="57"/>
              </a:xfrm>
              <a:custGeom>
                <a:avLst/>
                <a:gdLst>
                  <a:gd name="T0" fmla="*/ 6 w 6"/>
                  <a:gd name="T1" fmla="*/ 3 h 57"/>
                  <a:gd name="T2" fmla="*/ 6 w 6"/>
                  <a:gd name="T3" fmla="*/ 2 h 57"/>
                  <a:gd name="T4" fmla="*/ 6 w 6"/>
                  <a:gd name="T5" fmla="*/ 1 h 57"/>
                  <a:gd name="T6" fmla="*/ 5 w 6"/>
                  <a:gd name="T7" fmla="*/ 0 h 57"/>
                  <a:gd name="T8" fmla="*/ 4 w 6"/>
                  <a:gd name="T9" fmla="*/ 0 h 57"/>
                  <a:gd name="T10" fmla="*/ 3 w 6"/>
                  <a:gd name="T11" fmla="*/ 0 h 57"/>
                  <a:gd name="T12" fmla="*/ 2 w 6"/>
                  <a:gd name="T13" fmla="*/ 0 h 57"/>
                  <a:gd name="T14" fmla="*/ 1 w 6"/>
                  <a:gd name="T15" fmla="*/ 1 h 57"/>
                  <a:gd name="T16" fmla="*/ 0 w 6"/>
                  <a:gd name="T17" fmla="*/ 2 h 57"/>
                  <a:gd name="T18" fmla="*/ 0 w 6"/>
                  <a:gd name="T19" fmla="*/ 53 h 57"/>
                  <a:gd name="T20" fmla="*/ 0 w 6"/>
                  <a:gd name="T21" fmla="*/ 54 h 57"/>
                  <a:gd name="T22" fmla="*/ 1 w 6"/>
                  <a:gd name="T23" fmla="*/ 55 h 57"/>
                  <a:gd name="T24" fmla="*/ 2 w 6"/>
                  <a:gd name="T25" fmla="*/ 56 h 57"/>
                  <a:gd name="T26" fmla="*/ 3 w 6"/>
                  <a:gd name="T27" fmla="*/ 57 h 57"/>
                  <a:gd name="T28" fmla="*/ 4 w 6"/>
                  <a:gd name="T29" fmla="*/ 57 h 57"/>
                  <a:gd name="T30" fmla="*/ 5 w 6"/>
                  <a:gd name="T31" fmla="*/ 56 h 57"/>
                  <a:gd name="T32" fmla="*/ 6 w 6"/>
                  <a:gd name="T33" fmla="*/ 55 h 57"/>
                  <a:gd name="T34" fmla="*/ 6 w 6"/>
                  <a:gd name="T35" fmla="*/ 54 h 57"/>
                  <a:gd name="T36" fmla="*/ 6 w 6"/>
                  <a:gd name="T37" fmla="*/ 3 h 5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57"/>
                  <a:gd name="T59" fmla="*/ 6 w 6"/>
                  <a:gd name="T60" fmla="*/ 57 h 5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57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5"/>
                    </a:lnTo>
                    <a:lnTo>
                      <a:pt x="2" y="56"/>
                    </a:lnTo>
                    <a:lnTo>
                      <a:pt x="3" y="57"/>
                    </a:lnTo>
                    <a:lnTo>
                      <a:pt x="4" y="57"/>
                    </a:lnTo>
                    <a:lnTo>
                      <a:pt x="5" y="56"/>
                    </a:lnTo>
                    <a:lnTo>
                      <a:pt x="6" y="55"/>
                    </a:lnTo>
                    <a:lnTo>
                      <a:pt x="6" y="54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31" name="Freihandform 39"/>
              <p:cNvSpPr>
                <a:spLocks/>
              </p:cNvSpPr>
              <p:nvPr/>
            </p:nvSpPr>
            <p:spPr bwMode="auto">
              <a:xfrm>
                <a:off x="1500" y="2399"/>
                <a:ext cx="6" cy="12"/>
              </a:xfrm>
              <a:custGeom>
                <a:avLst/>
                <a:gdLst>
                  <a:gd name="T0" fmla="*/ 6 w 6"/>
                  <a:gd name="T1" fmla="*/ 3 h 12"/>
                  <a:gd name="T2" fmla="*/ 6 w 6"/>
                  <a:gd name="T3" fmla="*/ 2 h 12"/>
                  <a:gd name="T4" fmla="*/ 6 w 6"/>
                  <a:gd name="T5" fmla="*/ 1 h 12"/>
                  <a:gd name="T6" fmla="*/ 5 w 6"/>
                  <a:gd name="T7" fmla="*/ 0 h 12"/>
                  <a:gd name="T8" fmla="*/ 4 w 6"/>
                  <a:gd name="T9" fmla="*/ 0 h 12"/>
                  <a:gd name="T10" fmla="*/ 3 w 6"/>
                  <a:gd name="T11" fmla="*/ 0 h 12"/>
                  <a:gd name="T12" fmla="*/ 2 w 6"/>
                  <a:gd name="T13" fmla="*/ 0 h 12"/>
                  <a:gd name="T14" fmla="*/ 1 w 6"/>
                  <a:gd name="T15" fmla="*/ 1 h 12"/>
                  <a:gd name="T16" fmla="*/ 0 w 6"/>
                  <a:gd name="T17" fmla="*/ 2 h 12"/>
                  <a:gd name="T18" fmla="*/ 0 w 6"/>
                  <a:gd name="T19" fmla="*/ 8 h 12"/>
                  <a:gd name="T20" fmla="*/ 0 w 6"/>
                  <a:gd name="T21" fmla="*/ 9 h 12"/>
                  <a:gd name="T22" fmla="*/ 1 w 6"/>
                  <a:gd name="T23" fmla="*/ 10 h 12"/>
                  <a:gd name="T24" fmla="*/ 2 w 6"/>
                  <a:gd name="T25" fmla="*/ 11 h 12"/>
                  <a:gd name="T26" fmla="*/ 3 w 6"/>
                  <a:gd name="T27" fmla="*/ 12 h 12"/>
                  <a:gd name="T28" fmla="*/ 4 w 6"/>
                  <a:gd name="T29" fmla="*/ 12 h 12"/>
                  <a:gd name="T30" fmla="*/ 5 w 6"/>
                  <a:gd name="T31" fmla="*/ 11 h 12"/>
                  <a:gd name="T32" fmla="*/ 6 w 6"/>
                  <a:gd name="T33" fmla="*/ 10 h 12"/>
                  <a:gd name="T34" fmla="*/ 6 w 6"/>
                  <a:gd name="T35" fmla="*/ 9 h 12"/>
                  <a:gd name="T36" fmla="*/ 6 w 6"/>
                  <a:gd name="T37" fmla="*/ 3 h 1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12"/>
                  <a:gd name="T59" fmla="*/ 6 w 6"/>
                  <a:gd name="T60" fmla="*/ 12 h 1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12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4" y="12"/>
                    </a:lnTo>
                    <a:lnTo>
                      <a:pt x="5" y="11"/>
                    </a:lnTo>
                    <a:lnTo>
                      <a:pt x="6" y="10"/>
                    </a:lnTo>
                    <a:lnTo>
                      <a:pt x="6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32" name="Freihandform 40"/>
              <p:cNvSpPr>
                <a:spLocks/>
              </p:cNvSpPr>
              <p:nvPr/>
            </p:nvSpPr>
            <p:spPr bwMode="auto">
              <a:xfrm>
                <a:off x="1500" y="2424"/>
                <a:ext cx="6" cy="58"/>
              </a:xfrm>
              <a:custGeom>
                <a:avLst/>
                <a:gdLst>
                  <a:gd name="T0" fmla="*/ 6 w 6"/>
                  <a:gd name="T1" fmla="*/ 3 h 58"/>
                  <a:gd name="T2" fmla="*/ 6 w 6"/>
                  <a:gd name="T3" fmla="*/ 2 h 58"/>
                  <a:gd name="T4" fmla="*/ 6 w 6"/>
                  <a:gd name="T5" fmla="*/ 1 h 58"/>
                  <a:gd name="T6" fmla="*/ 5 w 6"/>
                  <a:gd name="T7" fmla="*/ 0 h 58"/>
                  <a:gd name="T8" fmla="*/ 4 w 6"/>
                  <a:gd name="T9" fmla="*/ 0 h 58"/>
                  <a:gd name="T10" fmla="*/ 3 w 6"/>
                  <a:gd name="T11" fmla="*/ 0 h 58"/>
                  <a:gd name="T12" fmla="*/ 2 w 6"/>
                  <a:gd name="T13" fmla="*/ 0 h 58"/>
                  <a:gd name="T14" fmla="*/ 1 w 6"/>
                  <a:gd name="T15" fmla="*/ 1 h 58"/>
                  <a:gd name="T16" fmla="*/ 0 w 6"/>
                  <a:gd name="T17" fmla="*/ 2 h 58"/>
                  <a:gd name="T18" fmla="*/ 0 w 6"/>
                  <a:gd name="T19" fmla="*/ 53 h 58"/>
                  <a:gd name="T20" fmla="*/ 0 w 6"/>
                  <a:gd name="T21" fmla="*/ 54 h 58"/>
                  <a:gd name="T22" fmla="*/ 1 w 6"/>
                  <a:gd name="T23" fmla="*/ 56 h 58"/>
                  <a:gd name="T24" fmla="*/ 2 w 6"/>
                  <a:gd name="T25" fmla="*/ 57 h 58"/>
                  <a:gd name="T26" fmla="*/ 3 w 6"/>
                  <a:gd name="T27" fmla="*/ 58 h 58"/>
                  <a:gd name="T28" fmla="*/ 4 w 6"/>
                  <a:gd name="T29" fmla="*/ 58 h 58"/>
                  <a:gd name="T30" fmla="*/ 5 w 6"/>
                  <a:gd name="T31" fmla="*/ 57 h 58"/>
                  <a:gd name="T32" fmla="*/ 6 w 6"/>
                  <a:gd name="T33" fmla="*/ 56 h 58"/>
                  <a:gd name="T34" fmla="*/ 6 w 6"/>
                  <a:gd name="T35" fmla="*/ 54 h 58"/>
                  <a:gd name="T36" fmla="*/ 6 w 6"/>
                  <a:gd name="T37" fmla="*/ 3 h 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58"/>
                  <a:gd name="T59" fmla="*/ 6 w 6"/>
                  <a:gd name="T60" fmla="*/ 58 h 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58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6"/>
                    </a:lnTo>
                    <a:lnTo>
                      <a:pt x="2" y="57"/>
                    </a:lnTo>
                    <a:lnTo>
                      <a:pt x="3" y="58"/>
                    </a:lnTo>
                    <a:lnTo>
                      <a:pt x="4" y="58"/>
                    </a:lnTo>
                    <a:lnTo>
                      <a:pt x="5" y="57"/>
                    </a:lnTo>
                    <a:lnTo>
                      <a:pt x="6" y="56"/>
                    </a:lnTo>
                    <a:lnTo>
                      <a:pt x="6" y="54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33" name="Freihandform 41"/>
              <p:cNvSpPr>
                <a:spLocks/>
              </p:cNvSpPr>
              <p:nvPr/>
            </p:nvSpPr>
            <p:spPr bwMode="auto">
              <a:xfrm>
                <a:off x="1500" y="2494"/>
                <a:ext cx="6" cy="13"/>
              </a:xfrm>
              <a:custGeom>
                <a:avLst/>
                <a:gdLst>
                  <a:gd name="T0" fmla="*/ 6 w 6"/>
                  <a:gd name="T1" fmla="*/ 4 h 13"/>
                  <a:gd name="T2" fmla="*/ 6 w 6"/>
                  <a:gd name="T3" fmla="*/ 3 h 13"/>
                  <a:gd name="T4" fmla="*/ 6 w 6"/>
                  <a:gd name="T5" fmla="*/ 1 h 13"/>
                  <a:gd name="T6" fmla="*/ 5 w 6"/>
                  <a:gd name="T7" fmla="*/ 0 h 13"/>
                  <a:gd name="T8" fmla="*/ 4 w 6"/>
                  <a:gd name="T9" fmla="*/ 0 h 13"/>
                  <a:gd name="T10" fmla="*/ 3 w 6"/>
                  <a:gd name="T11" fmla="*/ 0 h 13"/>
                  <a:gd name="T12" fmla="*/ 2 w 6"/>
                  <a:gd name="T13" fmla="*/ 0 h 13"/>
                  <a:gd name="T14" fmla="*/ 1 w 6"/>
                  <a:gd name="T15" fmla="*/ 1 h 13"/>
                  <a:gd name="T16" fmla="*/ 0 w 6"/>
                  <a:gd name="T17" fmla="*/ 3 h 13"/>
                  <a:gd name="T18" fmla="*/ 0 w 6"/>
                  <a:gd name="T19" fmla="*/ 9 h 13"/>
                  <a:gd name="T20" fmla="*/ 0 w 6"/>
                  <a:gd name="T21" fmla="*/ 10 h 13"/>
                  <a:gd name="T22" fmla="*/ 1 w 6"/>
                  <a:gd name="T23" fmla="*/ 11 h 13"/>
                  <a:gd name="T24" fmla="*/ 2 w 6"/>
                  <a:gd name="T25" fmla="*/ 12 h 13"/>
                  <a:gd name="T26" fmla="*/ 3 w 6"/>
                  <a:gd name="T27" fmla="*/ 13 h 13"/>
                  <a:gd name="T28" fmla="*/ 4 w 6"/>
                  <a:gd name="T29" fmla="*/ 13 h 13"/>
                  <a:gd name="T30" fmla="*/ 5 w 6"/>
                  <a:gd name="T31" fmla="*/ 12 h 13"/>
                  <a:gd name="T32" fmla="*/ 6 w 6"/>
                  <a:gd name="T33" fmla="*/ 11 h 13"/>
                  <a:gd name="T34" fmla="*/ 6 w 6"/>
                  <a:gd name="T35" fmla="*/ 10 h 13"/>
                  <a:gd name="T36" fmla="*/ 6 w 6"/>
                  <a:gd name="T37" fmla="*/ 4 h 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13"/>
                  <a:gd name="T59" fmla="*/ 6 w 6"/>
                  <a:gd name="T60" fmla="*/ 13 h 1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13">
                    <a:moveTo>
                      <a:pt x="6" y="4"/>
                    </a:moveTo>
                    <a:lnTo>
                      <a:pt x="6" y="3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2"/>
                    </a:lnTo>
                    <a:lnTo>
                      <a:pt x="6" y="11"/>
                    </a:lnTo>
                    <a:lnTo>
                      <a:pt x="6" y="10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34" name="Freihandform 42"/>
              <p:cNvSpPr>
                <a:spLocks/>
              </p:cNvSpPr>
              <p:nvPr/>
            </p:nvSpPr>
            <p:spPr bwMode="auto">
              <a:xfrm>
                <a:off x="1500" y="2520"/>
                <a:ext cx="6" cy="57"/>
              </a:xfrm>
              <a:custGeom>
                <a:avLst/>
                <a:gdLst>
                  <a:gd name="T0" fmla="*/ 6 w 6"/>
                  <a:gd name="T1" fmla="*/ 3 h 57"/>
                  <a:gd name="T2" fmla="*/ 6 w 6"/>
                  <a:gd name="T3" fmla="*/ 2 h 57"/>
                  <a:gd name="T4" fmla="*/ 6 w 6"/>
                  <a:gd name="T5" fmla="*/ 1 h 57"/>
                  <a:gd name="T6" fmla="*/ 5 w 6"/>
                  <a:gd name="T7" fmla="*/ 0 h 57"/>
                  <a:gd name="T8" fmla="*/ 4 w 6"/>
                  <a:gd name="T9" fmla="*/ 0 h 57"/>
                  <a:gd name="T10" fmla="*/ 3 w 6"/>
                  <a:gd name="T11" fmla="*/ 0 h 57"/>
                  <a:gd name="T12" fmla="*/ 2 w 6"/>
                  <a:gd name="T13" fmla="*/ 0 h 57"/>
                  <a:gd name="T14" fmla="*/ 1 w 6"/>
                  <a:gd name="T15" fmla="*/ 1 h 57"/>
                  <a:gd name="T16" fmla="*/ 0 w 6"/>
                  <a:gd name="T17" fmla="*/ 2 h 57"/>
                  <a:gd name="T18" fmla="*/ 0 w 6"/>
                  <a:gd name="T19" fmla="*/ 53 h 57"/>
                  <a:gd name="T20" fmla="*/ 0 w 6"/>
                  <a:gd name="T21" fmla="*/ 54 h 57"/>
                  <a:gd name="T22" fmla="*/ 1 w 6"/>
                  <a:gd name="T23" fmla="*/ 55 h 57"/>
                  <a:gd name="T24" fmla="*/ 2 w 6"/>
                  <a:gd name="T25" fmla="*/ 56 h 57"/>
                  <a:gd name="T26" fmla="*/ 3 w 6"/>
                  <a:gd name="T27" fmla="*/ 57 h 57"/>
                  <a:gd name="T28" fmla="*/ 4 w 6"/>
                  <a:gd name="T29" fmla="*/ 57 h 57"/>
                  <a:gd name="T30" fmla="*/ 5 w 6"/>
                  <a:gd name="T31" fmla="*/ 56 h 57"/>
                  <a:gd name="T32" fmla="*/ 6 w 6"/>
                  <a:gd name="T33" fmla="*/ 55 h 57"/>
                  <a:gd name="T34" fmla="*/ 6 w 6"/>
                  <a:gd name="T35" fmla="*/ 54 h 57"/>
                  <a:gd name="T36" fmla="*/ 6 w 6"/>
                  <a:gd name="T37" fmla="*/ 3 h 5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57"/>
                  <a:gd name="T59" fmla="*/ 6 w 6"/>
                  <a:gd name="T60" fmla="*/ 57 h 5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57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5"/>
                    </a:lnTo>
                    <a:lnTo>
                      <a:pt x="2" y="56"/>
                    </a:lnTo>
                    <a:lnTo>
                      <a:pt x="3" y="57"/>
                    </a:lnTo>
                    <a:lnTo>
                      <a:pt x="4" y="57"/>
                    </a:lnTo>
                    <a:lnTo>
                      <a:pt x="5" y="56"/>
                    </a:lnTo>
                    <a:lnTo>
                      <a:pt x="6" y="55"/>
                    </a:lnTo>
                    <a:lnTo>
                      <a:pt x="6" y="54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35" name="Freihandform 43"/>
              <p:cNvSpPr>
                <a:spLocks/>
              </p:cNvSpPr>
              <p:nvPr/>
            </p:nvSpPr>
            <p:spPr bwMode="auto">
              <a:xfrm>
                <a:off x="1500" y="2590"/>
                <a:ext cx="6" cy="13"/>
              </a:xfrm>
              <a:custGeom>
                <a:avLst/>
                <a:gdLst>
                  <a:gd name="T0" fmla="*/ 6 w 6"/>
                  <a:gd name="T1" fmla="*/ 3 h 13"/>
                  <a:gd name="T2" fmla="*/ 6 w 6"/>
                  <a:gd name="T3" fmla="*/ 2 h 13"/>
                  <a:gd name="T4" fmla="*/ 6 w 6"/>
                  <a:gd name="T5" fmla="*/ 1 h 13"/>
                  <a:gd name="T6" fmla="*/ 5 w 6"/>
                  <a:gd name="T7" fmla="*/ 0 h 13"/>
                  <a:gd name="T8" fmla="*/ 4 w 6"/>
                  <a:gd name="T9" fmla="*/ 0 h 13"/>
                  <a:gd name="T10" fmla="*/ 3 w 6"/>
                  <a:gd name="T11" fmla="*/ 0 h 13"/>
                  <a:gd name="T12" fmla="*/ 2 w 6"/>
                  <a:gd name="T13" fmla="*/ 0 h 13"/>
                  <a:gd name="T14" fmla="*/ 1 w 6"/>
                  <a:gd name="T15" fmla="*/ 1 h 13"/>
                  <a:gd name="T16" fmla="*/ 0 w 6"/>
                  <a:gd name="T17" fmla="*/ 2 h 13"/>
                  <a:gd name="T18" fmla="*/ 0 w 6"/>
                  <a:gd name="T19" fmla="*/ 9 h 13"/>
                  <a:gd name="T20" fmla="*/ 0 w 6"/>
                  <a:gd name="T21" fmla="*/ 10 h 13"/>
                  <a:gd name="T22" fmla="*/ 1 w 6"/>
                  <a:gd name="T23" fmla="*/ 11 h 13"/>
                  <a:gd name="T24" fmla="*/ 2 w 6"/>
                  <a:gd name="T25" fmla="*/ 12 h 13"/>
                  <a:gd name="T26" fmla="*/ 3 w 6"/>
                  <a:gd name="T27" fmla="*/ 13 h 13"/>
                  <a:gd name="T28" fmla="*/ 4 w 6"/>
                  <a:gd name="T29" fmla="*/ 13 h 13"/>
                  <a:gd name="T30" fmla="*/ 5 w 6"/>
                  <a:gd name="T31" fmla="*/ 12 h 13"/>
                  <a:gd name="T32" fmla="*/ 6 w 6"/>
                  <a:gd name="T33" fmla="*/ 11 h 13"/>
                  <a:gd name="T34" fmla="*/ 6 w 6"/>
                  <a:gd name="T35" fmla="*/ 10 h 13"/>
                  <a:gd name="T36" fmla="*/ 6 w 6"/>
                  <a:gd name="T37" fmla="*/ 3 h 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13"/>
                  <a:gd name="T59" fmla="*/ 6 w 6"/>
                  <a:gd name="T60" fmla="*/ 13 h 1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13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2"/>
                    </a:lnTo>
                    <a:lnTo>
                      <a:pt x="6" y="11"/>
                    </a:lnTo>
                    <a:lnTo>
                      <a:pt x="6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36" name="Freihandform 44"/>
              <p:cNvSpPr>
                <a:spLocks/>
              </p:cNvSpPr>
              <p:nvPr/>
            </p:nvSpPr>
            <p:spPr bwMode="auto">
              <a:xfrm>
                <a:off x="1500" y="2616"/>
                <a:ext cx="6" cy="57"/>
              </a:xfrm>
              <a:custGeom>
                <a:avLst/>
                <a:gdLst>
                  <a:gd name="T0" fmla="*/ 6 w 6"/>
                  <a:gd name="T1" fmla="*/ 3 h 57"/>
                  <a:gd name="T2" fmla="*/ 6 w 6"/>
                  <a:gd name="T3" fmla="*/ 2 h 57"/>
                  <a:gd name="T4" fmla="*/ 6 w 6"/>
                  <a:gd name="T5" fmla="*/ 1 h 57"/>
                  <a:gd name="T6" fmla="*/ 5 w 6"/>
                  <a:gd name="T7" fmla="*/ 0 h 57"/>
                  <a:gd name="T8" fmla="*/ 4 w 6"/>
                  <a:gd name="T9" fmla="*/ 0 h 57"/>
                  <a:gd name="T10" fmla="*/ 3 w 6"/>
                  <a:gd name="T11" fmla="*/ 0 h 57"/>
                  <a:gd name="T12" fmla="*/ 2 w 6"/>
                  <a:gd name="T13" fmla="*/ 0 h 57"/>
                  <a:gd name="T14" fmla="*/ 1 w 6"/>
                  <a:gd name="T15" fmla="*/ 1 h 57"/>
                  <a:gd name="T16" fmla="*/ 0 w 6"/>
                  <a:gd name="T17" fmla="*/ 2 h 57"/>
                  <a:gd name="T18" fmla="*/ 0 w 6"/>
                  <a:gd name="T19" fmla="*/ 53 h 57"/>
                  <a:gd name="T20" fmla="*/ 0 w 6"/>
                  <a:gd name="T21" fmla="*/ 54 h 57"/>
                  <a:gd name="T22" fmla="*/ 1 w 6"/>
                  <a:gd name="T23" fmla="*/ 55 h 57"/>
                  <a:gd name="T24" fmla="*/ 2 w 6"/>
                  <a:gd name="T25" fmla="*/ 56 h 57"/>
                  <a:gd name="T26" fmla="*/ 3 w 6"/>
                  <a:gd name="T27" fmla="*/ 57 h 57"/>
                  <a:gd name="T28" fmla="*/ 4 w 6"/>
                  <a:gd name="T29" fmla="*/ 57 h 57"/>
                  <a:gd name="T30" fmla="*/ 5 w 6"/>
                  <a:gd name="T31" fmla="*/ 56 h 57"/>
                  <a:gd name="T32" fmla="*/ 6 w 6"/>
                  <a:gd name="T33" fmla="*/ 55 h 57"/>
                  <a:gd name="T34" fmla="*/ 6 w 6"/>
                  <a:gd name="T35" fmla="*/ 54 h 57"/>
                  <a:gd name="T36" fmla="*/ 6 w 6"/>
                  <a:gd name="T37" fmla="*/ 3 h 5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57"/>
                  <a:gd name="T59" fmla="*/ 6 w 6"/>
                  <a:gd name="T60" fmla="*/ 57 h 5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57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5"/>
                    </a:lnTo>
                    <a:lnTo>
                      <a:pt x="2" y="56"/>
                    </a:lnTo>
                    <a:lnTo>
                      <a:pt x="3" y="57"/>
                    </a:lnTo>
                    <a:lnTo>
                      <a:pt x="4" y="57"/>
                    </a:lnTo>
                    <a:lnTo>
                      <a:pt x="5" y="56"/>
                    </a:lnTo>
                    <a:lnTo>
                      <a:pt x="6" y="55"/>
                    </a:lnTo>
                    <a:lnTo>
                      <a:pt x="6" y="54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37" name="Freihandform 45"/>
              <p:cNvSpPr>
                <a:spLocks/>
              </p:cNvSpPr>
              <p:nvPr/>
            </p:nvSpPr>
            <p:spPr bwMode="auto">
              <a:xfrm>
                <a:off x="1500" y="2686"/>
                <a:ext cx="6" cy="13"/>
              </a:xfrm>
              <a:custGeom>
                <a:avLst/>
                <a:gdLst>
                  <a:gd name="T0" fmla="*/ 6 w 6"/>
                  <a:gd name="T1" fmla="*/ 3 h 13"/>
                  <a:gd name="T2" fmla="*/ 6 w 6"/>
                  <a:gd name="T3" fmla="*/ 2 h 13"/>
                  <a:gd name="T4" fmla="*/ 6 w 6"/>
                  <a:gd name="T5" fmla="*/ 1 h 13"/>
                  <a:gd name="T6" fmla="*/ 5 w 6"/>
                  <a:gd name="T7" fmla="*/ 0 h 13"/>
                  <a:gd name="T8" fmla="*/ 4 w 6"/>
                  <a:gd name="T9" fmla="*/ 0 h 13"/>
                  <a:gd name="T10" fmla="*/ 3 w 6"/>
                  <a:gd name="T11" fmla="*/ 0 h 13"/>
                  <a:gd name="T12" fmla="*/ 2 w 6"/>
                  <a:gd name="T13" fmla="*/ 0 h 13"/>
                  <a:gd name="T14" fmla="*/ 1 w 6"/>
                  <a:gd name="T15" fmla="*/ 1 h 13"/>
                  <a:gd name="T16" fmla="*/ 0 w 6"/>
                  <a:gd name="T17" fmla="*/ 2 h 13"/>
                  <a:gd name="T18" fmla="*/ 0 w 6"/>
                  <a:gd name="T19" fmla="*/ 8 h 13"/>
                  <a:gd name="T20" fmla="*/ 0 w 6"/>
                  <a:gd name="T21" fmla="*/ 9 h 13"/>
                  <a:gd name="T22" fmla="*/ 1 w 6"/>
                  <a:gd name="T23" fmla="*/ 10 h 13"/>
                  <a:gd name="T24" fmla="*/ 2 w 6"/>
                  <a:gd name="T25" fmla="*/ 12 h 13"/>
                  <a:gd name="T26" fmla="*/ 3 w 6"/>
                  <a:gd name="T27" fmla="*/ 13 h 13"/>
                  <a:gd name="T28" fmla="*/ 4 w 6"/>
                  <a:gd name="T29" fmla="*/ 13 h 13"/>
                  <a:gd name="T30" fmla="*/ 5 w 6"/>
                  <a:gd name="T31" fmla="*/ 12 h 13"/>
                  <a:gd name="T32" fmla="*/ 6 w 6"/>
                  <a:gd name="T33" fmla="*/ 10 h 13"/>
                  <a:gd name="T34" fmla="*/ 6 w 6"/>
                  <a:gd name="T35" fmla="*/ 9 h 13"/>
                  <a:gd name="T36" fmla="*/ 6 w 6"/>
                  <a:gd name="T37" fmla="*/ 3 h 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13"/>
                  <a:gd name="T59" fmla="*/ 6 w 6"/>
                  <a:gd name="T60" fmla="*/ 13 h 1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13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2"/>
                    </a:lnTo>
                    <a:lnTo>
                      <a:pt x="6" y="10"/>
                    </a:lnTo>
                    <a:lnTo>
                      <a:pt x="6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38" name="Freihandform 46"/>
              <p:cNvSpPr>
                <a:spLocks/>
              </p:cNvSpPr>
              <p:nvPr/>
            </p:nvSpPr>
            <p:spPr bwMode="auto">
              <a:xfrm>
                <a:off x="1500" y="2711"/>
                <a:ext cx="6" cy="58"/>
              </a:xfrm>
              <a:custGeom>
                <a:avLst/>
                <a:gdLst>
                  <a:gd name="T0" fmla="*/ 6 w 6"/>
                  <a:gd name="T1" fmla="*/ 4 h 58"/>
                  <a:gd name="T2" fmla="*/ 6 w 6"/>
                  <a:gd name="T3" fmla="*/ 3 h 58"/>
                  <a:gd name="T4" fmla="*/ 6 w 6"/>
                  <a:gd name="T5" fmla="*/ 1 h 58"/>
                  <a:gd name="T6" fmla="*/ 5 w 6"/>
                  <a:gd name="T7" fmla="*/ 0 h 58"/>
                  <a:gd name="T8" fmla="*/ 4 w 6"/>
                  <a:gd name="T9" fmla="*/ 0 h 58"/>
                  <a:gd name="T10" fmla="*/ 3 w 6"/>
                  <a:gd name="T11" fmla="*/ 0 h 58"/>
                  <a:gd name="T12" fmla="*/ 2 w 6"/>
                  <a:gd name="T13" fmla="*/ 0 h 58"/>
                  <a:gd name="T14" fmla="*/ 1 w 6"/>
                  <a:gd name="T15" fmla="*/ 1 h 58"/>
                  <a:gd name="T16" fmla="*/ 0 w 6"/>
                  <a:gd name="T17" fmla="*/ 3 h 58"/>
                  <a:gd name="T18" fmla="*/ 0 w 6"/>
                  <a:gd name="T19" fmla="*/ 54 h 58"/>
                  <a:gd name="T20" fmla="*/ 0 w 6"/>
                  <a:gd name="T21" fmla="*/ 55 h 58"/>
                  <a:gd name="T22" fmla="*/ 1 w 6"/>
                  <a:gd name="T23" fmla="*/ 56 h 58"/>
                  <a:gd name="T24" fmla="*/ 2 w 6"/>
                  <a:gd name="T25" fmla="*/ 57 h 58"/>
                  <a:gd name="T26" fmla="*/ 3 w 6"/>
                  <a:gd name="T27" fmla="*/ 58 h 58"/>
                  <a:gd name="T28" fmla="*/ 4 w 6"/>
                  <a:gd name="T29" fmla="*/ 58 h 58"/>
                  <a:gd name="T30" fmla="*/ 5 w 6"/>
                  <a:gd name="T31" fmla="*/ 57 h 58"/>
                  <a:gd name="T32" fmla="*/ 6 w 6"/>
                  <a:gd name="T33" fmla="*/ 56 h 58"/>
                  <a:gd name="T34" fmla="*/ 6 w 6"/>
                  <a:gd name="T35" fmla="*/ 55 h 58"/>
                  <a:gd name="T36" fmla="*/ 6 w 6"/>
                  <a:gd name="T37" fmla="*/ 4 h 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58"/>
                  <a:gd name="T59" fmla="*/ 6 w 6"/>
                  <a:gd name="T60" fmla="*/ 58 h 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58">
                    <a:moveTo>
                      <a:pt x="6" y="4"/>
                    </a:moveTo>
                    <a:lnTo>
                      <a:pt x="6" y="3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4"/>
                    </a:lnTo>
                    <a:lnTo>
                      <a:pt x="0" y="55"/>
                    </a:lnTo>
                    <a:lnTo>
                      <a:pt x="1" y="56"/>
                    </a:lnTo>
                    <a:lnTo>
                      <a:pt x="2" y="57"/>
                    </a:lnTo>
                    <a:lnTo>
                      <a:pt x="3" y="58"/>
                    </a:lnTo>
                    <a:lnTo>
                      <a:pt x="4" y="58"/>
                    </a:lnTo>
                    <a:lnTo>
                      <a:pt x="5" y="57"/>
                    </a:lnTo>
                    <a:lnTo>
                      <a:pt x="6" y="56"/>
                    </a:lnTo>
                    <a:lnTo>
                      <a:pt x="6" y="55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39" name="Freihandform 47"/>
              <p:cNvSpPr>
                <a:spLocks/>
              </p:cNvSpPr>
              <p:nvPr/>
            </p:nvSpPr>
            <p:spPr bwMode="auto">
              <a:xfrm>
                <a:off x="1500" y="2782"/>
                <a:ext cx="6" cy="12"/>
              </a:xfrm>
              <a:custGeom>
                <a:avLst/>
                <a:gdLst>
                  <a:gd name="T0" fmla="*/ 6 w 6"/>
                  <a:gd name="T1" fmla="*/ 3 h 12"/>
                  <a:gd name="T2" fmla="*/ 6 w 6"/>
                  <a:gd name="T3" fmla="*/ 2 h 12"/>
                  <a:gd name="T4" fmla="*/ 6 w 6"/>
                  <a:gd name="T5" fmla="*/ 1 h 12"/>
                  <a:gd name="T6" fmla="*/ 5 w 6"/>
                  <a:gd name="T7" fmla="*/ 0 h 12"/>
                  <a:gd name="T8" fmla="*/ 4 w 6"/>
                  <a:gd name="T9" fmla="*/ 0 h 12"/>
                  <a:gd name="T10" fmla="*/ 3 w 6"/>
                  <a:gd name="T11" fmla="*/ 0 h 12"/>
                  <a:gd name="T12" fmla="*/ 2 w 6"/>
                  <a:gd name="T13" fmla="*/ 0 h 12"/>
                  <a:gd name="T14" fmla="*/ 1 w 6"/>
                  <a:gd name="T15" fmla="*/ 1 h 12"/>
                  <a:gd name="T16" fmla="*/ 0 w 6"/>
                  <a:gd name="T17" fmla="*/ 2 h 12"/>
                  <a:gd name="T18" fmla="*/ 0 w 6"/>
                  <a:gd name="T19" fmla="*/ 8 h 12"/>
                  <a:gd name="T20" fmla="*/ 0 w 6"/>
                  <a:gd name="T21" fmla="*/ 9 h 12"/>
                  <a:gd name="T22" fmla="*/ 1 w 6"/>
                  <a:gd name="T23" fmla="*/ 10 h 12"/>
                  <a:gd name="T24" fmla="*/ 2 w 6"/>
                  <a:gd name="T25" fmla="*/ 11 h 12"/>
                  <a:gd name="T26" fmla="*/ 3 w 6"/>
                  <a:gd name="T27" fmla="*/ 12 h 12"/>
                  <a:gd name="T28" fmla="*/ 4 w 6"/>
                  <a:gd name="T29" fmla="*/ 12 h 12"/>
                  <a:gd name="T30" fmla="*/ 5 w 6"/>
                  <a:gd name="T31" fmla="*/ 11 h 12"/>
                  <a:gd name="T32" fmla="*/ 6 w 6"/>
                  <a:gd name="T33" fmla="*/ 10 h 12"/>
                  <a:gd name="T34" fmla="*/ 6 w 6"/>
                  <a:gd name="T35" fmla="*/ 9 h 12"/>
                  <a:gd name="T36" fmla="*/ 6 w 6"/>
                  <a:gd name="T37" fmla="*/ 3 h 1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12"/>
                  <a:gd name="T59" fmla="*/ 6 w 6"/>
                  <a:gd name="T60" fmla="*/ 12 h 1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12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4" y="12"/>
                    </a:lnTo>
                    <a:lnTo>
                      <a:pt x="5" y="11"/>
                    </a:lnTo>
                    <a:lnTo>
                      <a:pt x="6" y="10"/>
                    </a:lnTo>
                    <a:lnTo>
                      <a:pt x="6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40" name="Freihandform 48"/>
              <p:cNvSpPr>
                <a:spLocks/>
              </p:cNvSpPr>
              <p:nvPr/>
            </p:nvSpPr>
            <p:spPr bwMode="auto">
              <a:xfrm>
                <a:off x="1500" y="2807"/>
                <a:ext cx="6" cy="58"/>
              </a:xfrm>
              <a:custGeom>
                <a:avLst/>
                <a:gdLst>
                  <a:gd name="T0" fmla="*/ 6 w 6"/>
                  <a:gd name="T1" fmla="*/ 3 h 58"/>
                  <a:gd name="T2" fmla="*/ 6 w 6"/>
                  <a:gd name="T3" fmla="*/ 2 h 58"/>
                  <a:gd name="T4" fmla="*/ 6 w 6"/>
                  <a:gd name="T5" fmla="*/ 1 h 58"/>
                  <a:gd name="T6" fmla="*/ 5 w 6"/>
                  <a:gd name="T7" fmla="*/ 0 h 58"/>
                  <a:gd name="T8" fmla="*/ 4 w 6"/>
                  <a:gd name="T9" fmla="*/ 0 h 58"/>
                  <a:gd name="T10" fmla="*/ 3 w 6"/>
                  <a:gd name="T11" fmla="*/ 0 h 58"/>
                  <a:gd name="T12" fmla="*/ 2 w 6"/>
                  <a:gd name="T13" fmla="*/ 0 h 58"/>
                  <a:gd name="T14" fmla="*/ 1 w 6"/>
                  <a:gd name="T15" fmla="*/ 1 h 58"/>
                  <a:gd name="T16" fmla="*/ 0 w 6"/>
                  <a:gd name="T17" fmla="*/ 2 h 58"/>
                  <a:gd name="T18" fmla="*/ 0 w 6"/>
                  <a:gd name="T19" fmla="*/ 53 h 58"/>
                  <a:gd name="T20" fmla="*/ 0 w 6"/>
                  <a:gd name="T21" fmla="*/ 54 h 58"/>
                  <a:gd name="T22" fmla="*/ 1 w 6"/>
                  <a:gd name="T23" fmla="*/ 55 h 58"/>
                  <a:gd name="T24" fmla="*/ 2 w 6"/>
                  <a:gd name="T25" fmla="*/ 56 h 58"/>
                  <a:gd name="T26" fmla="*/ 3 w 6"/>
                  <a:gd name="T27" fmla="*/ 58 h 58"/>
                  <a:gd name="T28" fmla="*/ 4 w 6"/>
                  <a:gd name="T29" fmla="*/ 58 h 58"/>
                  <a:gd name="T30" fmla="*/ 5 w 6"/>
                  <a:gd name="T31" fmla="*/ 56 h 58"/>
                  <a:gd name="T32" fmla="*/ 6 w 6"/>
                  <a:gd name="T33" fmla="*/ 55 h 58"/>
                  <a:gd name="T34" fmla="*/ 6 w 6"/>
                  <a:gd name="T35" fmla="*/ 54 h 58"/>
                  <a:gd name="T36" fmla="*/ 6 w 6"/>
                  <a:gd name="T37" fmla="*/ 3 h 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58"/>
                  <a:gd name="T59" fmla="*/ 6 w 6"/>
                  <a:gd name="T60" fmla="*/ 58 h 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58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5"/>
                    </a:lnTo>
                    <a:lnTo>
                      <a:pt x="2" y="56"/>
                    </a:lnTo>
                    <a:lnTo>
                      <a:pt x="3" y="58"/>
                    </a:lnTo>
                    <a:lnTo>
                      <a:pt x="4" y="58"/>
                    </a:lnTo>
                    <a:lnTo>
                      <a:pt x="5" y="56"/>
                    </a:lnTo>
                    <a:lnTo>
                      <a:pt x="6" y="55"/>
                    </a:lnTo>
                    <a:lnTo>
                      <a:pt x="6" y="54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41" name="Freihandform 49"/>
              <p:cNvSpPr>
                <a:spLocks/>
              </p:cNvSpPr>
              <p:nvPr/>
            </p:nvSpPr>
            <p:spPr bwMode="auto">
              <a:xfrm>
                <a:off x="1500" y="2877"/>
                <a:ext cx="6" cy="13"/>
              </a:xfrm>
              <a:custGeom>
                <a:avLst/>
                <a:gdLst>
                  <a:gd name="T0" fmla="*/ 6 w 6"/>
                  <a:gd name="T1" fmla="*/ 3 h 13"/>
                  <a:gd name="T2" fmla="*/ 6 w 6"/>
                  <a:gd name="T3" fmla="*/ 2 h 13"/>
                  <a:gd name="T4" fmla="*/ 6 w 6"/>
                  <a:gd name="T5" fmla="*/ 1 h 13"/>
                  <a:gd name="T6" fmla="*/ 5 w 6"/>
                  <a:gd name="T7" fmla="*/ 0 h 13"/>
                  <a:gd name="T8" fmla="*/ 4 w 6"/>
                  <a:gd name="T9" fmla="*/ 0 h 13"/>
                  <a:gd name="T10" fmla="*/ 3 w 6"/>
                  <a:gd name="T11" fmla="*/ 0 h 13"/>
                  <a:gd name="T12" fmla="*/ 2 w 6"/>
                  <a:gd name="T13" fmla="*/ 0 h 13"/>
                  <a:gd name="T14" fmla="*/ 1 w 6"/>
                  <a:gd name="T15" fmla="*/ 1 h 13"/>
                  <a:gd name="T16" fmla="*/ 0 w 6"/>
                  <a:gd name="T17" fmla="*/ 2 h 13"/>
                  <a:gd name="T18" fmla="*/ 0 w 6"/>
                  <a:gd name="T19" fmla="*/ 9 h 13"/>
                  <a:gd name="T20" fmla="*/ 0 w 6"/>
                  <a:gd name="T21" fmla="*/ 10 h 13"/>
                  <a:gd name="T22" fmla="*/ 1 w 6"/>
                  <a:gd name="T23" fmla="*/ 11 h 13"/>
                  <a:gd name="T24" fmla="*/ 2 w 6"/>
                  <a:gd name="T25" fmla="*/ 12 h 13"/>
                  <a:gd name="T26" fmla="*/ 3 w 6"/>
                  <a:gd name="T27" fmla="*/ 13 h 13"/>
                  <a:gd name="T28" fmla="*/ 4 w 6"/>
                  <a:gd name="T29" fmla="*/ 13 h 13"/>
                  <a:gd name="T30" fmla="*/ 5 w 6"/>
                  <a:gd name="T31" fmla="*/ 12 h 13"/>
                  <a:gd name="T32" fmla="*/ 6 w 6"/>
                  <a:gd name="T33" fmla="*/ 11 h 13"/>
                  <a:gd name="T34" fmla="*/ 6 w 6"/>
                  <a:gd name="T35" fmla="*/ 10 h 13"/>
                  <a:gd name="T36" fmla="*/ 6 w 6"/>
                  <a:gd name="T37" fmla="*/ 3 h 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13"/>
                  <a:gd name="T59" fmla="*/ 6 w 6"/>
                  <a:gd name="T60" fmla="*/ 13 h 1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13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2"/>
                    </a:lnTo>
                    <a:lnTo>
                      <a:pt x="6" y="11"/>
                    </a:lnTo>
                    <a:lnTo>
                      <a:pt x="6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42" name="Freihandform 50"/>
              <p:cNvSpPr>
                <a:spLocks/>
              </p:cNvSpPr>
              <p:nvPr/>
            </p:nvSpPr>
            <p:spPr bwMode="auto">
              <a:xfrm>
                <a:off x="1500" y="2903"/>
                <a:ext cx="6" cy="57"/>
              </a:xfrm>
              <a:custGeom>
                <a:avLst/>
                <a:gdLst>
                  <a:gd name="T0" fmla="*/ 6 w 6"/>
                  <a:gd name="T1" fmla="*/ 3 h 57"/>
                  <a:gd name="T2" fmla="*/ 6 w 6"/>
                  <a:gd name="T3" fmla="*/ 2 h 57"/>
                  <a:gd name="T4" fmla="*/ 6 w 6"/>
                  <a:gd name="T5" fmla="*/ 1 h 57"/>
                  <a:gd name="T6" fmla="*/ 5 w 6"/>
                  <a:gd name="T7" fmla="*/ 0 h 57"/>
                  <a:gd name="T8" fmla="*/ 4 w 6"/>
                  <a:gd name="T9" fmla="*/ 0 h 57"/>
                  <a:gd name="T10" fmla="*/ 3 w 6"/>
                  <a:gd name="T11" fmla="*/ 0 h 57"/>
                  <a:gd name="T12" fmla="*/ 2 w 6"/>
                  <a:gd name="T13" fmla="*/ 0 h 57"/>
                  <a:gd name="T14" fmla="*/ 1 w 6"/>
                  <a:gd name="T15" fmla="*/ 1 h 57"/>
                  <a:gd name="T16" fmla="*/ 0 w 6"/>
                  <a:gd name="T17" fmla="*/ 2 h 57"/>
                  <a:gd name="T18" fmla="*/ 0 w 6"/>
                  <a:gd name="T19" fmla="*/ 53 h 57"/>
                  <a:gd name="T20" fmla="*/ 0 w 6"/>
                  <a:gd name="T21" fmla="*/ 54 h 57"/>
                  <a:gd name="T22" fmla="*/ 1 w 6"/>
                  <a:gd name="T23" fmla="*/ 55 h 57"/>
                  <a:gd name="T24" fmla="*/ 2 w 6"/>
                  <a:gd name="T25" fmla="*/ 56 h 57"/>
                  <a:gd name="T26" fmla="*/ 3 w 6"/>
                  <a:gd name="T27" fmla="*/ 57 h 57"/>
                  <a:gd name="T28" fmla="*/ 4 w 6"/>
                  <a:gd name="T29" fmla="*/ 57 h 57"/>
                  <a:gd name="T30" fmla="*/ 5 w 6"/>
                  <a:gd name="T31" fmla="*/ 56 h 57"/>
                  <a:gd name="T32" fmla="*/ 6 w 6"/>
                  <a:gd name="T33" fmla="*/ 55 h 57"/>
                  <a:gd name="T34" fmla="*/ 6 w 6"/>
                  <a:gd name="T35" fmla="*/ 54 h 57"/>
                  <a:gd name="T36" fmla="*/ 6 w 6"/>
                  <a:gd name="T37" fmla="*/ 3 h 5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57"/>
                  <a:gd name="T59" fmla="*/ 6 w 6"/>
                  <a:gd name="T60" fmla="*/ 57 h 5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57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5"/>
                    </a:lnTo>
                    <a:lnTo>
                      <a:pt x="2" y="56"/>
                    </a:lnTo>
                    <a:lnTo>
                      <a:pt x="3" y="57"/>
                    </a:lnTo>
                    <a:lnTo>
                      <a:pt x="4" y="57"/>
                    </a:lnTo>
                    <a:lnTo>
                      <a:pt x="5" y="56"/>
                    </a:lnTo>
                    <a:lnTo>
                      <a:pt x="6" y="55"/>
                    </a:lnTo>
                    <a:lnTo>
                      <a:pt x="6" y="54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43" name="Freihandform 51"/>
              <p:cNvSpPr>
                <a:spLocks/>
              </p:cNvSpPr>
              <p:nvPr/>
            </p:nvSpPr>
            <p:spPr bwMode="auto">
              <a:xfrm>
                <a:off x="1500" y="2973"/>
                <a:ext cx="6" cy="13"/>
              </a:xfrm>
              <a:custGeom>
                <a:avLst/>
                <a:gdLst>
                  <a:gd name="T0" fmla="*/ 6 w 6"/>
                  <a:gd name="T1" fmla="*/ 3 h 13"/>
                  <a:gd name="T2" fmla="*/ 6 w 6"/>
                  <a:gd name="T3" fmla="*/ 2 h 13"/>
                  <a:gd name="T4" fmla="*/ 6 w 6"/>
                  <a:gd name="T5" fmla="*/ 1 h 13"/>
                  <a:gd name="T6" fmla="*/ 5 w 6"/>
                  <a:gd name="T7" fmla="*/ 0 h 13"/>
                  <a:gd name="T8" fmla="*/ 4 w 6"/>
                  <a:gd name="T9" fmla="*/ 0 h 13"/>
                  <a:gd name="T10" fmla="*/ 3 w 6"/>
                  <a:gd name="T11" fmla="*/ 0 h 13"/>
                  <a:gd name="T12" fmla="*/ 2 w 6"/>
                  <a:gd name="T13" fmla="*/ 0 h 13"/>
                  <a:gd name="T14" fmla="*/ 1 w 6"/>
                  <a:gd name="T15" fmla="*/ 1 h 13"/>
                  <a:gd name="T16" fmla="*/ 0 w 6"/>
                  <a:gd name="T17" fmla="*/ 2 h 13"/>
                  <a:gd name="T18" fmla="*/ 0 w 6"/>
                  <a:gd name="T19" fmla="*/ 8 h 13"/>
                  <a:gd name="T20" fmla="*/ 0 w 6"/>
                  <a:gd name="T21" fmla="*/ 10 h 13"/>
                  <a:gd name="T22" fmla="*/ 1 w 6"/>
                  <a:gd name="T23" fmla="*/ 11 h 13"/>
                  <a:gd name="T24" fmla="*/ 2 w 6"/>
                  <a:gd name="T25" fmla="*/ 12 h 13"/>
                  <a:gd name="T26" fmla="*/ 3 w 6"/>
                  <a:gd name="T27" fmla="*/ 13 h 13"/>
                  <a:gd name="T28" fmla="*/ 4 w 6"/>
                  <a:gd name="T29" fmla="*/ 13 h 13"/>
                  <a:gd name="T30" fmla="*/ 5 w 6"/>
                  <a:gd name="T31" fmla="*/ 12 h 13"/>
                  <a:gd name="T32" fmla="*/ 6 w 6"/>
                  <a:gd name="T33" fmla="*/ 11 h 13"/>
                  <a:gd name="T34" fmla="*/ 6 w 6"/>
                  <a:gd name="T35" fmla="*/ 10 h 13"/>
                  <a:gd name="T36" fmla="*/ 6 w 6"/>
                  <a:gd name="T37" fmla="*/ 3 h 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13"/>
                  <a:gd name="T59" fmla="*/ 6 w 6"/>
                  <a:gd name="T60" fmla="*/ 13 h 1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13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2"/>
                    </a:lnTo>
                    <a:lnTo>
                      <a:pt x="6" y="11"/>
                    </a:lnTo>
                    <a:lnTo>
                      <a:pt x="6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44" name="Freihandform 52"/>
              <p:cNvSpPr>
                <a:spLocks/>
              </p:cNvSpPr>
              <p:nvPr/>
            </p:nvSpPr>
            <p:spPr bwMode="auto">
              <a:xfrm>
                <a:off x="1500" y="2999"/>
                <a:ext cx="6" cy="57"/>
              </a:xfrm>
              <a:custGeom>
                <a:avLst/>
                <a:gdLst>
                  <a:gd name="T0" fmla="*/ 6 w 6"/>
                  <a:gd name="T1" fmla="*/ 3 h 57"/>
                  <a:gd name="T2" fmla="*/ 6 w 6"/>
                  <a:gd name="T3" fmla="*/ 2 h 57"/>
                  <a:gd name="T4" fmla="*/ 6 w 6"/>
                  <a:gd name="T5" fmla="*/ 1 h 57"/>
                  <a:gd name="T6" fmla="*/ 5 w 6"/>
                  <a:gd name="T7" fmla="*/ 0 h 57"/>
                  <a:gd name="T8" fmla="*/ 4 w 6"/>
                  <a:gd name="T9" fmla="*/ 0 h 57"/>
                  <a:gd name="T10" fmla="*/ 3 w 6"/>
                  <a:gd name="T11" fmla="*/ 0 h 57"/>
                  <a:gd name="T12" fmla="*/ 2 w 6"/>
                  <a:gd name="T13" fmla="*/ 0 h 57"/>
                  <a:gd name="T14" fmla="*/ 1 w 6"/>
                  <a:gd name="T15" fmla="*/ 1 h 57"/>
                  <a:gd name="T16" fmla="*/ 0 w 6"/>
                  <a:gd name="T17" fmla="*/ 2 h 57"/>
                  <a:gd name="T18" fmla="*/ 0 w 6"/>
                  <a:gd name="T19" fmla="*/ 53 h 57"/>
                  <a:gd name="T20" fmla="*/ 0 w 6"/>
                  <a:gd name="T21" fmla="*/ 54 h 57"/>
                  <a:gd name="T22" fmla="*/ 1 w 6"/>
                  <a:gd name="T23" fmla="*/ 55 h 57"/>
                  <a:gd name="T24" fmla="*/ 2 w 6"/>
                  <a:gd name="T25" fmla="*/ 56 h 57"/>
                  <a:gd name="T26" fmla="*/ 3 w 6"/>
                  <a:gd name="T27" fmla="*/ 57 h 57"/>
                  <a:gd name="T28" fmla="*/ 4 w 6"/>
                  <a:gd name="T29" fmla="*/ 57 h 57"/>
                  <a:gd name="T30" fmla="*/ 5 w 6"/>
                  <a:gd name="T31" fmla="*/ 56 h 57"/>
                  <a:gd name="T32" fmla="*/ 6 w 6"/>
                  <a:gd name="T33" fmla="*/ 55 h 57"/>
                  <a:gd name="T34" fmla="*/ 6 w 6"/>
                  <a:gd name="T35" fmla="*/ 54 h 57"/>
                  <a:gd name="T36" fmla="*/ 6 w 6"/>
                  <a:gd name="T37" fmla="*/ 3 h 5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57"/>
                  <a:gd name="T59" fmla="*/ 6 w 6"/>
                  <a:gd name="T60" fmla="*/ 57 h 5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57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5"/>
                    </a:lnTo>
                    <a:lnTo>
                      <a:pt x="2" y="56"/>
                    </a:lnTo>
                    <a:lnTo>
                      <a:pt x="3" y="57"/>
                    </a:lnTo>
                    <a:lnTo>
                      <a:pt x="4" y="57"/>
                    </a:lnTo>
                    <a:lnTo>
                      <a:pt x="5" y="56"/>
                    </a:lnTo>
                    <a:lnTo>
                      <a:pt x="6" y="55"/>
                    </a:lnTo>
                    <a:lnTo>
                      <a:pt x="6" y="54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45" name="Freihandform 53"/>
              <p:cNvSpPr>
                <a:spLocks/>
              </p:cNvSpPr>
              <p:nvPr/>
            </p:nvSpPr>
            <p:spPr bwMode="auto">
              <a:xfrm>
                <a:off x="1500" y="3069"/>
                <a:ext cx="6" cy="12"/>
              </a:xfrm>
              <a:custGeom>
                <a:avLst/>
                <a:gdLst>
                  <a:gd name="T0" fmla="*/ 6 w 6"/>
                  <a:gd name="T1" fmla="*/ 3 h 12"/>
                  <a:gd name="T2" fmla="*/ 6 w 6"/>
                  <a:gd name="T3" fmla="*/ 2 h 12"/>
                  <a:gd name="T4" fmla="*/ 6 w 6"/>
                  <a:gd name="T5" fmla="*/ 1 h 12"/>
                  <a:gd name="T6" fmla="*/ 5 w 6"/>
                  <a:gd name="T7" fmla="*/ 0 h 12"/>
                  <a:gd name="T8" fmla="*/ 4 w 6"/>
                  <a:gd name="T9" fmla="*/ 0 h 12"/>
                  <a:gd name="T10" fmla="*/ 3 w 6"/>
                  <a:gd name="T11" fmla="*/ 0 h 12"/>
                  <a:gd name="T12" fmla="*/ 2 w 6"/>
                  <a:gd name="T13" fmla="*/ 0 h 12"/>
                  <a:gd name="T14" fmla="*/ 1 w 6"/>
                  <a:gd name="T15" fmla="*/ 1 h 12"/>
                  <a:gd name="T16" fmla="*/ 0 w 6"/>
                  <a:gd name="T17" fmla="*/ 2 h 12"/>
                  <a:gd name="T18" fmla="*/ 0 w 6"/>
                  <a:gd name="T19" fmla="*/ 8 h 12"/>
                  <a:gd name="T20" fmla="*/ 0 w 6"/>
                  <a:gd name="T21" fmla="*/ 9 h 12"/>
                  <a:gd name="T22" fmla="*/ 1 w 6"/>
                  <a:gd name="T23" fmla="*/ 10 h 12"/>
                  <a:gd name="T24" fmla="*/ 2 w 6"/>
                  <a:gd name="T25" fmla="*/ 11 h 12"/>
                  <a:gd name="T26" fmla="*/ 3 w 6"/>
                  <a:gd name="T27" fmla="*/ 12 h 12"/>
                  <a:gd name="T28" fmla="*/ 4 w 6"/>
                  <a:gd name="T29" fmla="*/ 12 h 12"/>
                  <a:gd name="T30" fmla="*/ 5 w 6"/>
                  <a:gd name="T31" fmla="*/ 11 h 12"/>
                  <a:gd name="T32" fmla="*/ 6 w 6"/>
                  <a:gd name="T33" fmla="*/ 10 h 12"/>
                  <a:gd name="T34" fmla="*/ 6 w 6"/>
                  <a:gd name="T35" fmla="*/ 9 h 12"/>
                  <a:gd name="T36" fmla="*/ 6 w 6"/>
                  <a:gd name="T37" fmla="*/ 3 h 1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12"/>
                  <a:gd name="T59" fmla="*/ 6 w 6"/>
                  <a:gd name="T60" fmla="*/ 12 h 1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12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4" y="12"/>
                    </a:lnTo>
                    <a:lnTo>
                      <a:pt x="5" y="11"/>
                    </a:lnTo>
                    <a:lnTo>
                      <a:pt x="6" y="10"/>
                    </a:lnTo>
                    <a:lnTo>
                      <a:pt x="6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46" name="Freihandform 54"/>
              <p:cNvSpPr>
                <a:spLocks/>
              </p:cNvSpPr>
              <p:nvPr/>
            </p:nvSpPr>
            <p:spPr bwMode="auto">
              <a:xfrm>
                <a:off x="1500" y="3094"/>
                <a:ext cx="6" cy="58"/>
              </a:xfrm>
              <a:custGeom>
                <a:avLst/>
                <a:gdLst>
                  <a:gd name="T0" fmla="*/ 6 w 6"/>
                  <a:gd name="T1" fmla="*/ 3 h 58"/>
                  <a:gd name="T2" fmla="*/ 6 w 6"/>
                  <a:gd name="T3" fmla="*/ 2 h 58"/>
                  <a:gd name="T4" fmla="*/ 6 w 6"/>
                  <a:gd name="T5" fmla="*/ 1 h 58"/>
                  <a:gd name="T6" fmla="*/ 5 w 6"/>
                  <a:gd name="T7" fmla="*/ 0 h 58"/>
                  <a:gd name="T8" fmla="*/ 4 w 6"/>
                  <a:gd name="T9" fmla="*/ 0 h 58"/>
                  <a:gd name="T10" fmla="*/ 3 w 6"/>
                  <a:gd name="T11" fmla="*/ 0 h 58"/>
                  <a:gd name="T12" fmla="*/ 2 w 6"/>
                  <a:gd name="T13" fmla="*/ 0 h 58"/>
                  <a:gd name="T14" fmla="*/ 1 w 6"/>
                  <a:gd name="T15" fmla="*/ 1 h 58"/>
                  <a:gd name="T16" fmla="*/ 0 w 6"/>
                  <a:gd name="T17" fmla="*/ 2 h 58"/>
                  <a:gd name="T18" fmla="*/ 0 w 6"/>
                  <a:gd name="T19" fmla="*/ 53 h 58"/>
                  <a:gd name="T20" fmla="*/ 0 w 6"/>
                  <a:gd name="T21" fmla="*/ 54 h 58"/>
                  <a:gd name="T22" fmla="*/ 1 w 6"/>
                  <a:gd name="T23" fmla="*/ 56 h 58"/>
                  <a:gd name="T24" fmla="*/ 2 w 6"/>
                  <a:gd name="T25" fmla="*/ 57 h 58"/>
                  <a:gd name="T26" fmla="*/ 3 w 6"/>
                  <a:gd name="T27" fmla="*/ 58 h 58"/>
                  <a:gd name="T28" fmla="*/ 4 w 6"/>
                  <a:gd name="T29" fmla="*/ 58 h 58"/>
                  <a:gd name="T30" fmla="*/ 5 w 6"/>
                  <a:gd name="T31" fmla="*/ 57 h 58"/>
                  <a:gd name="T32" fmla="*/ 6 w 6"/>
                  <a:gd name="T33" fmla="*/ 56 h 58"/>
                  <a:gd name="T34" fmla="*/ 6 w 6"/>
                  <a:gd name="T35" fmla="*/ 54 h 58"/>
                  <a:gd name="T36" fmla="*/ 6 w 6"/>
                  <a:gd name="T37" fmla="*/ 3 h 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58"/>
                  <a:gd name="T59" fmla="*/ 6 w 6"/>
                  <a:gd name="T60" fmla="*/ 58 h 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58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6"/>
                    </a:lnTo>
                    <a:lnTo>
                      <a:pt x="2" y="57"/>
                    </a:lnTo>
                    <a:lnTo>
                      <a:pt x="3" y="58"/>
                    </a:lnTo>
                    <a:lnTo>
                      <a:pt x="4" y="58"/>
                    </a:lnTo>
                    <a:lnTo>
                      <a:pt x="5" y="57"/>
                    </a:lnTo>
                    <a:lnTo>
                      <a:pt x="6" y="56"/>
                    </a:lnTo>
                    <a:lnTo>
                      <a:pt x="6" y="54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47" name="Freihandform 55"/>
              <p:cNvSpPr>
                <a:spLocks/>
              </p:cNvSpPr>
              <p:nvPr/>
            </p:nvSpPr>
            <p:spPr bwMode="auto">
              <a:xfrm>
                <a:off x="1500" y="3164"/>
                <a:ext cx="6" cy="13"/>
              </a:xfrm>
              <a:custGeom>
                <a:avLst/>
                <a:gdLst>
                  <a:gd name="T0" fmla="*/ 6 w 6"/>
                  <a:gd name="T1" fmla="*/ 4 h 13"/>
                  <a:gd name="T2" fmla="*/ 6 w 6"/>
                  <a:gd name="T3" fmla="*/ 3 h 13"/>
                  <a:gd name="T4" fmla="*/ 6 w 6"/>
                  <a:gd name="T5" fmla="*/ 1 h 13"/>
                  <a:gd name="T6" fmla="*/ 5 w 6"/>
                  <a:gd name="T7" fmla="*/ 0 h 13"/>
                  <a:gd name="T8" fmla="*/ 4 w 6"/>
                  <a:gd name="T9" fmla="*/ 0 h 13"/>
                  <a:gd name="T10" fmla="*/ 3 w 6"/>
                  <a:gd name="T11" fmla="*/ 0 h 13"/>
                  <a:gd name="T12" fmla="*/ 2 w 6"/>
                  <a:gd name="T13" fmla="*/ 0 h 13"/>
                  <a:gd name="T14" fmla="*/ 1 w 6"/>
                  <a:gd name="T15" fmla="*/ 1 h 13"/>
                  <a:gd name="T16" fmla="*/ 0 w 6"/>
                  <a:gd name="T17" fmla="*/ 3 h 13"/>
                  <a:gd name="T18" fmla="*/ 0 w 6"/>
                  <a:gd name="T19" fmla="*/ 9 h 13"/>
                  <a:gd name="T20" fmla="*/ 0 w 6"/>
                  <a:gd name="T21" fmla="*/ 10 h 13"/>
                  <a:gd name="T22" fmla="*/ 1 w 6"/>
                  <a:gd name="T23" fmla="*/ 11 h 13"/>
                  <a:gd name="T24" fmla="*/ 2 w 6"/>
                  <a:gd name="T25" fmla="*/ 12 h 13"/>
                  <a:gd name="T26" fmla="*/ 3 w 6"/>
                  <a:gd name="T27" fmla="*/ 13 h 13"/>
                  <a:gd name="T28" fmla="*/ 4 w 6"/>
                  <a:gd name="T29" fmla="*/ 13 h 13"/>
                  <a:gd name="T30" fmla="*/ 5 w 6"/>
                  <a:gd name="T31" fmla="*/ 12 h 13"/>
                  <a:gd name="T32" fmla="*/ 6 w 6"/>
                  <a:gd name="T33" fmla="*/ 11 h 13"/>
                  <a:gd name="T34" fmla="*/ 6 w 6"/>
                  <a:gd name="T35" fmla="*/ 10 h 13"/>
                  <a:gd name="T36" fmla="*/ 6 w 6"/>
                  <a:gd name="T37" fmla="*/ 4 h 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13"/>
                  <a:gd name="T59" fmla="*/ 6 w 6"/>
                  <a:gd name="T60" fmla="*/ 13 h 1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13">
                    <a:moveTo>
                      <a:pt x="6" y="4"/>
                    </a:moveTo>
                    <a:lnTo>
                      <a:pt x="6" y="3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2"/>
                    </a:lnTo>
                    <a:lnTo>
                      <a:pt x="6" y="11"/>
                    </a:lnTo>
                    <a:lnTo>
                      <a:pt x="6" y="10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48" name="Freihandform 56"/>
              <p:cNvSpPr>
                <a:spLocks/>
              </p:cNvSpPr>
              <p:nvPr/>
            </p:nvSpPr>
            <p:spPr bwMode="auto">
              <a:xfrm>
                <a:off x="1500" y="3190"/>
                <a:ext cx="6" cy="57"/>
              </a:xfrm>
              <a:custGeom>
                <a:avLst/>
                <a:gdLst>
                  <a:gd name="T0" fmla="*/ 6 w 6"/>
                  <a:gd name="T1" fmla="*/ 3 h 57"/>
                  <a:gd name="T2" fmla="*/ 6 w 6"/>
                  <a:gd name="T3" fmla="*/ 2 h 57"/>
                  <a:gd name="T4" fmla="*/ 6 w 6"/>
                  <a:gd name="T5" fmla="*/ 1 h 57"/>
                  <a:gd name="T6" fmla="*/ 5 w 6"/>
                  <a:gd name="T7" fmla="*/ 0 h 57"/>
                  <a:gd name="T8" fmla="*/ 4 w 6"/>
                  <a:gd name="T9" fmla="*/ 0 h 57"/>
                  <a:gd name="T10" fmla="*/ 3 w 6"/>
                  <a:gd name="T11" fmla="*/ 0 h 57"/>
                  <a:gd name="T12" fmla="*/ 2 w 6"/>
                  <a:gd name="T13" fmla="*/ 0 h 57"/>
                  <a:gd name="T14" fmla="*/ 1 w 6"/>
                  <a:gd name="T15" fmla="*/ 1 h 57"/>
                  <a:gd name="T16" fmla="*/ 0 w 6"/>
                  <a:gd name="T17" fmla="*/ 2 h 57"/>
                  <a:gd name="T18" fmla="*/ 0 w 6"/>
                  <a:gd name="T19" fmla="*/ 53 h 57"/>
                  <a:gd name="T20" fmla="*/ 0 w 6"/>
                  <a:gd name="T21" fmla="*/ 54 h 57"/>
                  <a:gd name="T22" fmla="*/ 1 w 6"/>
                  <a:gd name="T23" fmla="*/ 55 h 57"/>
                  <a:gd name="T24" fmla="*/ 2 w 6"/>
                  <a:gd name="T25" fmla="*/ 56 h 57"/>
                  <a:gd name="T26" fmla="*/ 3 w 6"/>
                  <a:gd name="T27" fmla="*/ 57 h 57"/>
                  <a:gd name="T28" fmla="*/ 4 w 6"/>
                  <a:gd name="T29" fmla="*/ 57 h 57"/>
                  <a:gd name="T30" fmla="*/ 5 w 6"/>
                  <a:gd name="T31" fmla="*/ 56 h 57"/>
                  <a:gd name="T32" fmla="*/ 6 w 6"/>
                  <a:gd name="T33" fmla="*/ 55 h 57"/>
                  <a:gd name="T34" fmla="*/ 6 w 6"/>
                  <a:gd name="T35" fmla="*/ 54 h 57"/>
                  <a:gd name="T36" fmla="*/ 6 w 6"/>
                  <a:gd name="T37" fmla="*/ 3 h 5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57"/>
                  <a:gd name="T59" fmla="*/ 6 w 6"/>
                  <a:gd name="T60" fmla="*/ 57 h 5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57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5"/>
                    </a:lnTo>
                    <a:lnTo>
                      <a:pt x="2" y="56"/>
                    </a:lnTo>
                    <a:lnTo>
                      <a:pt x="3" y="57"/>
                    </a:lnTo>
                    <a:lnTo>
                      <a:pt x="4" y="57"/>
                    </a:lnTo>
                    <a:lnTo>
                      <a:pt x="5" y="56"/>
                    </a:lnTo>
                    <a:lnTo>
                      <a:pt x="6" y="55"/>
                    </a:lnTo>
                    <a:lnTo>
                      <a:pt x="6" y="54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49" name="Freihandform 57"/>
              <p:cNvSpPr>
                <a:spLocks/>
              </p:cNvSpPr>
              <p:nvPr/>
            </p:nvSpPr>
            <p:spPr bwMode="auto">
              <a:xfrm>
                <a:off x="1500" y="3260"/>
                <a:ext cx="6" cy="13"/>
              </a:xfrm>
              <a:custGeom>
                <a:avLst/>
                <a:gdLst>
                  <a:gd name="T0" fmla="*/ 6 w 6"/>
                  <a:gd name="T1" fmla="*/ 3 h 13"/>
                  <a:gd name="T2" fmla="*/ 6 w 6"/>
                  <a:gd name="T3" fmla="*/ 2 h 13"/>
                  <a:gd name="T4" fmla="*/ 6 w 6"/>
                  <a:gd name="T5" fmla="*/ 1 h 13"/>
                  <a:gd name="T6" fmla="*/ 5 w 6"/>
                  <a:gd name="T7" fmla="*/ 0 h 13"/>
                  <a:gd name="T8" fmla="*/ 4 w 6"/>
                  <a:gd name="T9" fmla="*/ 0 h 13"/>
                  <a:gd name="T10" fmla="*/ 3 w 6"/>
                  <a:gd name="T11" fmla="*/ 0 h 13"/>
                  <a:gd name="T12" fmla="*/ 2 w 6"/>
                  <a:gd name="T13" fmla="*/ 0 h 13"/>
                  <a:gd name="T14" fmla="*/ 1 w 6"/>
                  <a:gd name="T15" fmla="*/ 1 h 13"/>
                  <a:gd name="T16" fmla="*/ 0 w 6"/>
                  <a:gd name="T17" fmla="*/ 2 h 13"/>
                  <a:gd name="T18" fmla="*/ 0 w 6"/>
                  <a:gd name="T19" fmla="*/ 9 h 13"/>
                  <a:gd name="T20" fmla="*/ 0 w 6"/>
                  <a:gd name="T21" fmla="*/ 10 h 13"/>
                  <a:gd name="T22" fmla="*/ 1 w 6"/>
                  <a:gd name="T23" fmla="*/ 11 h 13"/>
                  <a:gd name="T24" fmla="*/ 2 w 6"/>
                  <a:gd name="T25" fmla="*/ 12 h 13"/>
                  <a:gd name="T26" fmla="*/ 3 w 6"/>
                  <a:gd name="T27" fmla="*/ 13 h 13"/>
                  <a:gd name="T28" fmla="*/ 4 w 6"/>
                  <a:gd name="T29" fmla="*/ 13 h 13"/>
                  <a:gd name="T30" fmla="*/ 5 w 6"/>
                  <a:gd name="T31" fmla="*/ 12 h 13"/>
                  <a:gd name="T32" fmla="*/ 6 w 6"/>
                  <a:gd name="T33" fmla="*/ 11 h 13"/>
                  <a:gd name="T34" fmla="*/ 6 w 6"/>
                  <a:gd name="T35" fmla="*/ 10 h 13"/>
                  <a:gd name="T36" fmla="*/ 6 w 6"/>
                  <a:gd name="T37" fmla="*/ 3 h 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13"/>
                  <a:gd name="T59" fmla="*/ 6 w 6"/>
                  <a:gd name="T60" fmla="*/ 13 h 1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13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2"/>
                    </a:lnTo>
                    <a:lnTo>
                      <a:pt x="6" y="11"/>
                    </a:lnTo>
                    <a:lnTo>
                      <a:pt x="6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0" name="Freihandform 58"/>
              <p:cNvSpPr>
                <a:spLocks/>
              </p:cNvSpPr>
              <p:nvPr/>
            </p:nvSpPr>
            <p:spPr bwMode="auto">
              <a:xfrm>
                <a:off x="1500" y="3286"/>
                <a:ext cx="6" cy="57"/>
              </a:xfrm>
              <a:custGeom>
                <a:avLst/>
                <a:gdLst>
                  <a:gd name="T0" fmla="*/ 6 w 6"/>
                  <a:gd name="T1" fmla="*/ 3 h 57"/>
                  <a:gd name="T2" fmla="*/ 6 w 6"/>
                  <a:gd name="T3" fmla="*/ 2 h 57"/>
                  <a:gd name="T4" fmla="*/ 6 w 6"/>
                  <a:gd name="T5" fmla="*/ 1 h 57"/>
                  <a:gd name="T6" fmla="*/ 5 w 6"/>
                  <a:gd name="T7" fmla="*/ 0 h 57"/>
                  <a:gd name="T8" fmla="*/ 4 w 6"/>
                  <a:gd name="T9" fmla="*/ 0 h 57"/>
                  <a:gd name="T10" fmla="*/ 3 w 6"/>
                  <a:gd name="T11" fmla="*/ 0 h 57"/>
                  <a:gd name="T12" fmla="*/ 2 w 6"/>
                  <a:gd name="T13" fmla="*/ 0 h 57"/>
                  <a:gd name="T14" fmla="*/ 1 w 6"/>
                  <a:gd name="T15" fmla="*/ 1 h 57"/>
                  <a:gd name="T16" fmla="*/ 0 w 6"/>
                  <a:gd name="T17" fmla="*/ 2 h 57"/>
                  <a:gd name="T18" fmla="*/ 0 w 6"/>
                  <a:gd name="T19" fmla="*/ 53 h 57"/>
                  <a:gd name="T20" fmla="*/ 0 w 6"/>
                  <a:gd name="T21" fmla="*/ 54 h 57"/>
                  <a:gd name="T22" fmla="*/ 1 w 6"/>
                  <a:gd name="T23" fmla="*/ 55 h 57"/>
                  <a:gd name="T24" fmla="*/ 2 w 6"/>
                  <a:gd name="T25" fmla="*/ 56 h 57"/>
                  <a:gd name="T26" fmla="*/ 3 w 6"/>
                  <a:gd name="T27" fmla="*/ 57 h 57"/>
                  <a:gd name="T28" fmla="*/ 4 w 6"/>
                  <a:gd name="T29" fmla="*/ 57 h 57"/>
                  <a:gd name="T30" fmla="*/ 5 w 6"/>
                  <a:gd name="T31" fmla="*/ 56 h 57"/>
                  <a:gd name="T32" fmla="*/ 6 w 6"/>
                  <a:gd name="T33" fmla="*/ 55 h 57"/>
                  <a:gd name="T34" fmla="*/ 6 w 6"/>
                  <a:gd name="T35" fmla="*/ 54 h 57"/>
                  <a:gd name="T36" fmla="*/ 6 w 6"/>
                  <a:gd name="T37" fmla="*/ 3 h 5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57"/>
                  <a:gd name="T59" fmla="*/ 6 w 6"/>
                  <a:gd name="T60" fmla="*/ 57 h 5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57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5"/>
                    </a:lnTo>
                    <a:lnTo>
                      <a:pt x="2" y="56"/>
                    </a:lnTo>
                    <a:lnTo>
                      <a:pt x="3" y="57"/>
                    </a:lnTo>
                    <a:lnTo>
                      <a:pt x="4" y="57"/>
                    </a:lnTo>
                    <a:lnTo>
                      <a:pt x="5" y="56"/>
                    </a:lnTo>
                    <a:lnTo>
                      <a:pt x="6" y="55"/>
                    </a:lnTo>
                    <a:lnTo>
                      <a:pt x="6" y="54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1" name="Freihandform 59"/>
              <p:cNvSpPr>
                <a:spLocks/>
              </p:cNvSpPr>
              <p:nvPr/>
            </p:nvSpPr>
            <p:spPr bwMode="auto">
              <a:xfrm>
                <a:off x="1500" y="3356"/>
                <a:ext cx="6" cy="13"/>
              </a:xfrm>
              <a:custGeom>
                <a:avLst/>
                <a:gdLst>
                  <a:gd name="T0" fmla="*/ 6 w 6"/>
                  <a:gd name="T1" fmla="*/ 3 h 13"/>
                  <a:gd name="T2" fmla="*/ 6 w 6"/>
                  <a:gd name="T3" fmla="*/ 2 h 13"/>
                  <a:gd name="T4" fmla="*/ 6 w 6"/>
                  <a:gd name="T5" fmla="*/ 1 h 13"/>
                  <a:gd name="T6" fmla="*/ 5 w 6"/>
                  <a:gd name="T7" fmla="*/ 0 h 13"/>
                  <a:gd name="T8" fmla="*/ 4 w 6"/>
                  <a:gd name="T9" fmla="*/ 0 h 13"/>
                  <a:gd name="T10" fmla="*/ 3 w 6"/>
                  <a:gd name="T11" fmla="*/ 0 h 13"/>
                  <a:gd name="T12" fmla="*/ 2 w 6"/>
                  <a:gd name="T13" fmla="*/ 0 h 13"/>
                  <a:gd name="T14" fmla="*/ 1 w 6"/>
                  <a:gd name="T15" fmla="*/ 1 h 13"/>
                  <a:gd name="T16" fmla="*/ 0 w 6"/>
                  <a:gd name="T17" fmla="*/ 2 h 13"/>
                  <a:gd name="T18" fmla="*/ 0 w 6"/>
                  <a:gd name="T19" fmla="*/ 8 h 13"/>
                  <a:gd name="T20" fmla="*/ 0 w 6"/>
                  <a:gd name="T21" fmla="*/ 9 h 13"/>
                  <a:gd name="T22" fmla="*/ 1 w 6"/>
                  <a:gd name="T23" fmla="*/ 10 h 13"/>
                  <a:gd name="T24" fmla="*/ 2 w 6"/>
                  <a:gd name="T25" fmla="*/ 12 h 13"/>
                  <a:gd name="T26" fmla="*/ 3 w 6"/>
                  <a:gd name="T27" fmla="*/ 13 h 13"/>
                  <a:gd name="T28" fmla="*/ 4 w 6"/>
                  <a:gd name="T29" fmla="*/ 13 h 13"/>
                  <a:gd name="T30" fmla="*/ 5 w 6"/>
                  <a:gd name="T31" fmla="*/ 12 h 13"/>
                  <a:gd name="T32" fmla="*/ 6 w 6"/>
                  <a:gd name="T33" fmla="*/ 10 h 13"/>
                  <a:gd name="T34" fmla="*/ 6 w 6"/>
                  <a:gd name="T35" fmla="*/ 9 h 13"/>
                  <a:gd name="T36" fmla="*/ 6 w 6"/>
                  <a:gd name="T37" fmla="*/ 3 h 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13"/>
                  <a:gd name="T59" fmla="*/ 6 w 6"/>
                  <a:gd name="T60" fmla="*/ 13 h 1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13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2"/>
                    </a:lnTo>
                    <a:lnTo>
                      <a:pt x="6" y="10"/>
                    </a:lnTo>
                    <a:lnTo>
                      <a:pt x="6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2" name="Freihandform 60"/>
              <p:cNvSpPr>
                <a:spLocks/>
              </p:cNvSpPr>
              <p:nvPr/>
            </p:nvSpPr>
            <p:spPr bwMode="auto">
              <a:xfrm>
                <a:off x="1500" y="3381"/>
                <a:ext cx="6" cy="58"/>
              </a:xfrm>
              <a:custGeom>
                <a:avLst/>
                <a:gdLst>
                  <a:gd name="T0" fmla="*/ 6 w 6"/>
                  <a:gd name="T1" fmla="*/ 4 h 58"/>
                  <a:gd name="T2" fmla="*/ 6 w 6"/>
                  <a:gd name="T3" fmla="*/ 2 h 58"/>
                  <a:gd name="T4" fmla="*/ 6 w 6"/>
                  <a:gd name="T5" fmla="*/ 1 h 58"/>
                  <a:gd name="T6" fmla="*/ 5 w 6"/>
                  <a:gd name="T7" fmla="*/ 0 h 58"/>
                  <a:gd name="T8" fmla="*/ 4 w 6"/>
                  <a:gd name="T9" fmla="*/ 0 h 58"/>
                  <a:gd name="T10" fmla="*/ 3 w 6"/>
                  <a:gd name="T11" fmla="*/ 0 h 58"/>
                  <a:gd name="T12" fmla="*/ 2 w 6"/>
                  <a:gd name="T13" fmla="*/ 0 h 58"/>
                  <a:gd name="T14" fmla="*/ 1 w 6"/>
                  <a:gd name="T15" fmla="*/ 1 h 58"/>
                  <a:gd name="T16" fmla="*/ 0 w 6"/>
                  <a:gd name="T17" fmla="*/ 2 h 58"/>
                  <a:gd name="T18" fmla="*/ 0 w 6"/>
                  <a:gd name="T19" fmla="*/ 54 h 58"/>
                  <a:gd name="T20" fmla="*/ 0 w 6"/>
                  <a:gd name="T21" fmla="*/ 55 h 58"/>
                  <a:gd name="T22" fmla="*/ 1 w 6"/>
                  <a:gd name="T23" fmla="*/ 56 h 58"/>
                  <a:gd name="T24" fmla="*/ 2 w 6"/>
                  <a:gd name="T25" fmla="*/ 57 h 58"/>
                  <a:gd name="T26" fmla="*/ 3 w 6"/>
                  <a:gd name="T27" fmla="*/ 58 h 58"/>
                  <a:gd name="T28" fmla="*/ 4 w 6"/>
                  <a:gd name="T29" fmla="*/ 58 h 58"/>
                  <a:gd name="T30" fmla="*/ 5 w 6"/>
                  <a:gd name="T31" fmla="*/ 57 h 58"/>
                  <a:gd name="T32" fmla="*/ 6 w 6"/>
                  <a:gd name="T33" fmla="*/ 56 h 58"/>
                  <a:gd name="T34" fmla="*/ 6 w 6"/>
                  <a:gd name="T35" fmla="*/ 55 h 58"/>
                  <a:gd name="T36" fmla="*/ 6 w 6"/>
                  <a:gd name="T37" fmla="*/ 4 h 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58"/>
                  <a:gd name="T59" fmla="*/ 6 w 6"/>
                  <a:gd name="T60" fmla="*/ 58 h 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58">
                    <a:moveTo>
                      <a:pt x="6" y="4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54"/>
                    </a:lnTo>
                    <a:lnTo>
                      <a:pt x="0" y="55"/>
                    </a:lnTo>
                    <a:lnTo>
                      <a:pt x="1" y="56"/>
                    </a:lnTo>
                    <a:lnTo>
                      <a:pt x="2" y="57"/>
                    </a:lnTo>
                    <a:lnTo>
                      <a:pt x="3" y="58"/>
                    </a:lnTo>
                    <a:lnTo>
                      <a:pt x="4" y="58"/>
                    </a:lnTo>
                    <a:lnTo>
                      <a:pt x="5" y="57"/>
                    </a:lnTo>
                    <a:lnTo>
                      <a:pt x="6" y="56"/>
                    </a:lnTo>
                    <a:lnTo>
                      <a:pt x="6" y="55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3" name="Freihandform 61"/>
              <p:cNvSpPr>
                <a:spLocks/>
              </p:cNvSpPr>
              <p:nvPr/>
            </p:nvSpPr>
            <p:spPr bwMode="auto">
              <a:xfrm>
                <a:off x="1500" y="3452"/>
                <a:ext cx="6" cy="12"/>
              </a:xfrm>
              <a:custGeom>
                <a:avLst/>
                <a:gdLst>
                  <a:gd name="T0" fmla="*/ 6 w 6"/>
                  <a:gd name="T1" fmla="*/ 3 h 12"/>
                  <a:gd name="T2" fmla="*/ 6 w 6"/>
                  <a:gd name="T3" fmla="*/ 2 h 12"/>
                  <a:gd name="T4" fmla="*/ 6 w 6"/>
                  <a:gd name="T5" fmla="*/ 1 h 12"/>
                  <a:gd name="T6" fmla="*/ 5 w 6"/>
                  <a:gd name="T7" fmla="*/ 0 h 12"/>
                  <a:gd name="T8" fmla="*/ 4 w 6"/>
                  <a:gd name="T9" fmla="*/ 0 h 12"/>
                  <a:gd name="T10" fmla="*/ 3 w 6"/>
                  <a:gd name="T11" fmla="*/ 0 h 12"/>
                  <a:gd name="T12" fmla="*/ 2 w 6"/>
                  <a:gd name="T13" fmla="*/ 0 h 12"/>
                  <a:gd name="T14" fmla="*/ 1 w 6"/>
                  <a:gd name="T15" fmla="*/ 1 h 12"/>
                  <a:gd name="T16" fmla="*/ 0 w 6"/>
                  <a:gd name="T17" fmla="*/ 2 h 12"/>
                  <a:gd name="T18" fmla="*/ 0 w 6"/>
                  <a:gd name="T19" fmla="*/ 8 h 12"/>
                  <a:gd name="T20" fmla="*/ 0 w 6"/>
                  <a:gd name="T21" fmla="*/ 9 h 12"/>
                  <a:gd name="T22" fmla="*/ 1 w 6"/>
                  <a:gd name="T23" fmla="*/ 10 h 12"/>
                  <a:gd name="T24" fmla="*/ 2 w 6"/>
                  <a:gd name="T25" fmla="*/ 11 h 12"/>
                  <a:gd name="T26" fmla="*/ 3 w 6"/>
                  <a:gd name="T27" fmla="*/ 12 h 12"/>
                  <a:gd name="T28" fmla="*/ 4 w 6"/>
                  <a:gd name="T29" fmla="*/ 12 h 12"/>
                  <a:gd name="T30" fmla="*/ 5 w 6"/>
                  <a:gd name="T31" fmla="*/ 11 h 12"/>
                  <a:gd name="T32" fmla="*/ 6 w 6"/>
                  <a:gd name="T33" fmla="*/ 10 h 12"/>
                  <a:gd name="T34" fmla="*/ 6 w 6"/>
                  <a:gd name="T35" fmla="*/ 9 h 12"/>
                  <a:gd name="T36" fmla="*/ 6 w 6"/>
                  <a:gd name="T37" fmla="*/ 3 h 1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12"/>
                  <a:gd name="T59" fmla="*/ 6 w 6"/>
                  <a:gd name="T60" fmla="*/ 12 h 1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12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4" y="12"/>
                    </a:lnTo>
                    <a:lnTo>
                      <a:pt x="5" y="11"/>
                    </a:lnTo>
                    <a:lnTo>
                      <a:pt x="6" y="10"/>
                    </a:lnTo>
                    <a:lnTo>
                      <a:pt x="6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4" name="Freihandform 62"/>
              <p:cNvSpPr>
                <a:spLocks/>
              </p:cNvSpPr>
              <p:nvPr/>
            </p:nvSpPr>
            <p:spPr bwMode="auto">
              <a:xfrm>
                <a:off x="1500" y="3477"/>
                <a:ext cx="6" cy="33"/>
              </a:xfrm>
              <a:custGeom>
                <a:avLst/>
                <a:gdLst>
                  <a:gd name="T0" fmla="*/ 6 w 6"/>
                  <a:gd name="T1" fmla="*/ 3 h 33"/>
                  <a:gd name="T2" fmla="*/ 6 w 6"/>
                  <a:gd name="T3" fmla="*/ 2 h 33"/>
                  <a:gd name="T4" fmla="*/ 6 w 6"/>
                  <a:gd name="T5" fmla="*/ 1 h 33"/>
                  <a:gd name="T6" fmla="*/ 5 w 6"/>
                  <a:gd name="T7" fmla="*/ 0 h 33"/>
                  <a:gd name="T8" fmla="*/ 4 w 6"/>
                  <a:gd name="T9" fmla="*/ 0 h 33"/>
                  <a:gd name="T10" fmla="*/ 3 w 6"/>
                  <a:gd name="T11" fmla="*/ 0 h 33"/>
                  <a:gd name="T12" fmla="*/ 2 w 6"/>
                  <a:gd name="T13" fmla="*/ 0 h 33"/>
                  <a:gd name="T14" fmla="*/ 1 w 6"/>
                  <a:gd name="T15" fmla="*/ 1 h 33"/>
                  <a:gd name="T16" fmla="*/ 0 w 6"/>
                  <a:gd name="T17" fmla="*/ 2 h 33"/>
                  <a:gd name="T18" fmla="*/ 0 w 6"/>
                  <a:gd name="T19" fmla="*/ 30 h 33"/>
                  <a:gd name="T20" fmla="*/ 0 w 6"/>
                  <a:gd name="T21" fmla="*/ 30 h 33"/>
                  <a:gd name="T22" fmla="*/ 1 w 6"/>
                  <a:gd name="T23" fmla="*/ 31 h 33"/>
                  <a:gd name="T24" fmla="*/ 2 w 6"/>
                  <a:gd name="T25" fmla="*/ 32 h 33"/>
                  <a:gd name="T26" fmla="*/ 3 w 6"/>
                  <a:gd name="T27" fmla="*/ 33 h 33"/>
                  <a:gd name="T28" fmla="*/ 3 w 6"/>
                  <a:gd name="T29" fmla="*/ 33 h 33"/>
                  <a:gd name="T30" fmla="*/ 4 w 6"/>
                  <a:gd name="T31" fmla="*/ 32 h 33"/>
                  <a:gd name="T32" fmla="*/ 5 w 6"/>
                  <a:gd name="T33" fmla="*/ 31 h 33"/>
                  <a:gd name="T34" fmla="*/ 6 w 6"/>
                  <a:gd name="T35" fmla="*/ 31 h 33"/>
                  <a:gd name="T36" fmla="*/ 6 w 6"/>
                  <a:gd name="T37" fmla="*/ 3 h 3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33"/>
                  <a:gd name="T59" fmla="*/ 6 w 6"/>
                  <a:gd name="T60" fmla="*/ 33 h 3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33">
                    <a:moveTo>
                      <a:pt x="6" y="3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0"/>
                    </a:lnTo>
                    <a:lnTo>
                      <a:pt x="1" y="31"/>
                    </a:lnTo>
                    <a:lnTo>
                      <a:pt x="2" y="32"/>
                    </a:lnTo>
                    <a:lnTo>
                      <a:pt x="3" y="33"/>
                    </a:lnTo>
                    <a:lnTo>
                      <a:pt x="4" y="32"/>
                    </a:lnTo>
                    <a:lnTo>
                      <a:pt x="5" y="31"/>
                    </a:lnTo>
                    <a:lnTo>
                      <a:pt x="6" y="3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</p:grpSp>
        <p:grpSp>
          <p:nvGrpSpPr>
            <p:cNvPr id="16" name="Group 63"/>
            <p:cNvGrpSpPr>
              <a:grpSpLocks/>
            </p:cNvGrpSpPr>
            <p:nvPr/>
          </p:nvGrpSpPr>
          <p:grpSpPr bwMode="auto">
            <a:xfrm>
              <a:off x="611560" y="3643313"/>
              <a:ext cx="2547938" cy="2349500"/>
              <a:chOff x="273" y="2387"/>
              <a:chExt cx="1536" cy="1390"/>
            </a:xfrm>
          </p:grpSpPr>
          <p:grpSp>
            <p:nvGrpSpPr>
              <p:cNvPr id="17" name="Gruppierung 7"/>
              <p:cNvGrpSpPr>
                <a:grpSpLocks/>
              </p:cNvGrpSpPr>
              <p:nvPr/>
            </p:nvGrpSpPr>
            <p:grpSpPr bwMode="auto">
              <a:xfrm>
                <a:off x="417" y="3227"/>
                <a:ext cx="862" cy="548"/>
                <a:chOff x="493" y="2557"/>
                <a:chExt cx="1363" cy="848"/>
              </a:xfrm>
            </p:grpSpPr>
            <p:sp>
              <p:nvSpPr>
                <p:cNvPr id="104" name="Freihandform 8"/>
                <p:cNvSpPr>
                  <a:spLocks/>
                </p:cNvSpPr>
                <p:nvPr/>
              </p:nvSpPr>
              <p:spPr bwMode="auto">
                <a:xfrm>
                  <a:off x="493" y="2557"/>
                  <a:ext cx="1363" cy="848"/>
                </a:xfrm>
                <a:custGeom>
                  <a:avLst/>
                  <a:gdLst>
                    <a:gd name="T0" fmla="*/ 24 w 1363"/>
                    <a:gd name="T1" fmla="*/ 52 h 848"/>
                    <a:gd name="T2" fmla="*/ 52 w 1363"/>
                    <a:gd name="T3" fmla="*/ 34 h 848"/>
                    <a:gd name="T4" fmla="*/ 61 w 1363"/>
                    <a:gd name="T5" fmla="*/ 25 h 848"/>
                    <a:gd name="T6" fmla="*/ 90 w 1363"/>
                    <a:gd name="T7" fmla="*/ 13 h 848"/>
                    <a:gd name="T8" fmla="*/ 158 w 1363"/>
                    <a:gd name="T9" fmla="*/ 0 h 848"/>
                    <a:gd name="T10" fmla="*/ 186 w 1363"/>
                    <a:gd name="T11" fmla="*/ 2 h 848"/>
                    <a:gd name="T12" fmla="*/ 229 w 1363"/>
                    <a:gd name="T13" fmla="*/ 10 h 848"/>
                    <a:gd name="T14" fmla="*/ 250 w 1363"/>
                    <a:gd name="T15" fmla="*/ 23 h 848"/>
                    <a:gd name="T16" fmla="*/ 256 w 1363"/>
                    <a:gd name="T17" fmla="*/ 27 h 848"/>
                    <a:gd name="T18" fmla="*/ 268 w 1363"/>
                    <a:gd name="T19" fmla="*/ 30 h 848"/>
                    <a:gd name="T20" fmla="*/ 321 w 1363"/>
                    <a:gd name="T21" fmla="*/ 64 h 848"/>
                    <a:gd name="T22" fmla="*/ 346 w 1363"/>
                    <a:gd name="T23" fmla="*/ 85 h 848"/>
                    <a:gd name="T24" fmla="*/ 351 w 1363"/>
                    <a:gd name="T25" fmla="*/ 88 h 848"/>
                    <a:gd name="T26" fmla="*/ 344 w 1363"/>
                    <a:gd name="T27" fmla="*/ 86 h 848"/>
                    <a:gd name="T28" fmla="*/ 350 w 1363"/>
                    <a:gd name="T29" fmla="*/ 93 h 848"/>
                    <a:gd name="T30" fmla="*/ 401 w 1363"/>
                    <a:gd name="T31" fmla="*/ 136 h 848"/>
                    <a:gd name="T32" fmla="*/ 423 w 1363"/>
                    <a:gd name="T33" fmla="*/ 174 h 848"/>
                    <a:gd name="T34" fmla="*/ 450 w 1363"/>
                    <a:gd name="T35" fmla="*/ 215 h 848"/>
                    <a:gd name="T36" fmla="*/ 467 w 1363"/>
                    <a:gd name="T37" fmla="*/ 243 h 848"/>
                    <a:gd name="T38" fmla="*/ 473 w 1363"/>
                    <a:gd name="T39" fmla="*/ 259 h 848"/>
                    <a:gd name="T40" fmla="*/ 479 w 1363"/>
                    <a:gd name="T41" fmla="*/ 264 h 848"/>
                    <a:gd name="T42" fmla="*/ 480 w 1363"/>
                    <a:gd name="T43" fmla="*/ 259 h 848"/>
                    <a:gd name="T44" fmla="*/ 484 w 1363"/>
                    <a:gd name="T45" fmla="*/ 263 h 848"/>
                    <a:gd name="T46" fmla="*/ 493 w 1363"/>
                    <a:gd name="T47" fmla="*/ 283 h 848"/>
                    <a:gd name="T48" fmla="*/ 535 w 1363"/>
                    <a:gd name="T49" fmla="*/ 347 h 848"/>
                    <a:gd name="T50" fmla="*/ 562 w 1363"/>
                    <a:gd name="T51" fmla="*/ 376 h 848"/>
                    <a:gd name="T52" fmla="*/ 623 w 1363"/>
                    <a:gd name="T53" fmla="*/ 427 h 848"/>
                    <a:gd name="T54" fmla="*/ 683 w 1363"/>
                    <a:gd name="T55" fmla="*/ 464 h 848"/>
                    <a:gd name="T56" fmla="*/ 720 w 1363"/>
                    <a:gd name="T57" fmla="*/ 479 h 848"/>
                    <a:gd name="T58" fmla="*/ 803 w 1363"/>
                    <a:gd name="T59" fmla="*/ 514 h 848"/>
                    <a:gd name="T60" fmla="*/ 889 w 1363"/>
                    <a:gd name="T61" fmla="*/ 538 h 848"/>
                    <a:gd name="T62" fmla="*/ 1026 w 1363"/>
                    <a:gd name="T63" fmla="*/ 555 h 848"/>
                    <a:gd name="T64" fmla="*/ 1134 w 1363"/>
                    <a:gd name="T65" fmla="*/ 560 h 848"/>
                    <a:gd name="T66" fmla="*/ 1182 w 1363"/>
                    <a:gd name="T67" fmla="*/ 571 h 848"/>
                    <a:gd name="T68" fmla="*/ 1225 w 1363"/>
                    <a:gd name="T69" fmla="*/ 597 h 848"/>
                    <a:gd name="T70" fmla="*/ 1262 w 1363"/>
                    <a:gd name="T71" fmla="*/ 627 h 848"/>
                    <a:gd name="T72" fmla="*/ 1286 w 1363"/>
                    <a:gd name="T73" fmla="*/ 652 h 848"/>
                    <a:gd name="T74" fmla="*/ 1301 w 1363"/>
                    <a:gd name="T75" fmla="*/ 666 h 848"/>
                    <a:gd name="T76" fmla="*/ 1324 w 1363"/>
                    <a:gd name="T77" fmla="*/ 684 h 848"/>
                    <a:gd name="T78" fmla="*/ 1334 w 1363"/>
                    <a:gd name="T79" fmla="*/ 705 h 848"/>
                    <a:gd name="T80" fmla="*/ 1349 w 1363"/>
                    <a:gd name="T81" fmla="*/ 725 h 848"/>
                    <a:gd name="T82" fmla="*/ 1357 w 1363"/>
                    <a:gd name="T83" fmla="*/ 750 h 848"/>
                    <a:gd name="T84" fmla="*/ 1363 w 1363"/>
                    <a:gd name="T85" fmla="*/ 777 h 848"/>
                    <a:gd name="T86" fmla="*/ 1359 w 1363"/>
                    <a:gd name="T87" fmla="*/ 789 h 848"/>
                    <a:gd name="T88" fmla="*/ 1349 w 1363"/>
                    <a:gd name="T89" fmla="*/ 796 h 848"/>
                    <a:gd name="T90" fmla="*/ 1331 w 1363"/>
                    <a:gd name="T91" fmla="*/ 798 h 848"/>
                    <a:gd name="T92" fmla="*/ 1320 w 1363"/>
                    <a:gd name="T93" fmla="*/ 798 h 848"/>
                    <a:gd name="T94" fmla="*/ 1318 w 1363"/>
                    <a:gd name="T95" fmla="*/ 807 h 848"/>
                    <a:gd name="T96" fmla="*/ 1317 w 1363"/>
                    <a:gd name="T97" fmla="*/ 813 h 848"/>
                    <a:gd name="T98" fmla="*/ 886 w 1363"/>
                    <a:gd name="T99" fmla="*/ 841 h 848"/>
                    <a:gd name="T100" fmla="*/ 330 w 1363"/>
                    <a:gd name="T101" fmla="*/ 596 h 848"/>
                    <a:gd name="T102" fmla="*/ 18 w 1363"/>
                    <a:gd name="T103" fmla="*/ 141 h 84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363"/>
                    <a:gd name="T157" fmla="*/ 0 h 848"/>
                    <a:gd name="T158" fmla="*/ 1363 w 1363"/>
                    <a:gd name="T159" fmla="*/ 848 h 84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363" h="848">
                      <a:moveTo>
                        <a:pt x="0" y="66"/>
                      </a:moveTo>
                      <a:lnTo>
                        <a:pt x="12" y="59"/>
                      </a:lnTo>
                      <a:lnTo>
                        <a:pt x="24" y="52"/>
                      </a:lnTo>
                      <a:lnTo>
                        <a:pt x="36" y="45"/>
                      </a:lnTo>
                      <a:lnTo>
                        <a:pt x="48" y="37"/>
                      </a:lnTo>
                      <a:lnTo>
                        <a:pt x="52" y="34"/>
                      </a:lnTo>
                      <a:lnTo>
                        <a:pt x="54" y="32"/>
                      </a:lnTo>
                      <a:lnTo>
                        <a:pt x="58" y="28"/>
                      </a:lnTo>
                      <a:lnTo>
                        <a:pt x="61" y="25"/>
                      </a:lnTo>
                      <a:lnTo>
                        <a:pt x="63" y="23"/>
                      </a:lnTo>
                      <a:lnTo>
                        <a:pt x="68" y="20"/>
                      </a:lnTo>
                      <a:lnTo>
                        <a:pt x="90" y="13"/>
                      </a:lnTo>
                      <a:lnTo>
                        <a:pt x="112" y="8"/>
                      </a:lnTo>
                      <a:lnTo>
                        <a:pt x="135" y="4"/>
                      </a:lnTo>
                      <a:lnTo>
                        <a:pt x="158" y="0"/>
                      </a:lnTo>
                      <a:lnTo>
                        <a:pt x="166" y="1"/>
                      </a:lnTo>
                      <a:lnTo>
                        <a:pt x="175" y="1"/>
                      </a:lnTo>
                      <a:lnTo>
                        <a:pt x="186" y="2"/>
                      </a:lnTo>
                      <a:lnTo>
                        <a:pt x="197" y="3"/>
                      </a:lnTo>
                      <a:lnTo>
                        <a:pt x="220" y="7"/>
                      </a:lnTo>
                      <a:lnTo>
                        <a:pt x="229" y="10"/>
                      </a:lnTo>
                      <a:lnTo>
                        <a:pt x="238" y="14"/>
                      </a:lnTo>
                      <a:lnTo>
                        <a:pt x="245" y="18"/>
                      </a:lnTo>
                      <a:lnTo>
                        <a:pt x="250" y="23"/>
                      </a:lnTo>
                      <a:lnTo>
                        <a:pt x="253" y="25"/>
                      </a:lnTo>
                      <a:lnTo>
                        <a:pt x="255" y="26"/>
                      </a:lnTo>
                      <a:lnTo>
                        <a:pt x="256" y="27"/>
                      </a:lnTo>
                      <a:lnTo>
                        <a:pt x="258" y="28"/>
                      </a:lnTo>
                      <a:lnTo>
                        <a:pt x="262" y="29"/>
                      </a:lnTo>
                      <a:lnTo>
                        <a:pt x="268" y="30"/>
                      </a:lnTo>
                      <a:lnTo>
                        <a:pt x="286" y="42"/>
                      </a:lnTo>
                      <a:lnTo>
                        <a:pt x="303" y="52"/>
                      </a:lnTo>
                      <a:lnTo>
                        <a:pt x="321" y="64"/>
                      </a:lnTo>
                      <a:lnTo>
                        <a:pt x="337" y="77"/>
                      </a:lnTo>
                      <a:lnTo>
                        <a:pt x="343" y="82"/>
                      </a:lnTo>
                      <a:lnTo>
                        <a:pt x="346" y="85"/>
                      </a:lnTo>
                      <a:lnTo>
                        <a:pt x="350" y="87"/>
                      </a:lnTo>
                      <a:lnTo>
                        <a:pt x="351" y="88"/>
                      </a:lnTo>
                      <a:lnTo>
                        <a:pt x="348" y="87"/>
                      </a:lnTo>
                      <a:lnTo>
                        <a:pt x="345" y="86"/>
                      </a:lnTo>
                      <a:lnTo>
                        <a:pt x="344" y="86"/>
                      </a:lnTo>
                      <a:lnTo>
                        <a:pt x="344" y="87"/>
                      </a:lnTo>
                      <a:lnTo>
                        <a:pt x="346" y="90"/>
                      </a:lnTo>
                      <a:lnTo>
                        <a:pt x="350" y="93"/>
                      </a:lnTo>
                      <a:lnTo>
                        <a:pt x="354" y="97"/>
                      </a:lnTo>
                      <a:lnTo>
                        <a:pt x="376" y="117"/>
                      </a:lnTo>
                      <a:lnTo>
                        <a:pt x="401" y="136"/>
                      </a:lnTo>
                      <a:lnTo>
                        <a:pt x="407" y="150"/>
                      </a:lnTo>
                      <a:lnTo>
                        <a:pt x="414" y="162"/>
                      </a:lnTo>
                      <a:lnTo>
                        <a:pt x="423" y="174"/>
                      </a:lnTo>
                      <a:lnTo>
                        <a:pt x="430" y="186"/>
                      </a:lnTo>
                      <a:lnTo>
                        <a:pt x="439" y="200"/>
                      </a:lnTo>
                      <a:lnTo>
                        <a:pt x="450" y="215"/>
                      </a:lnTo>
                      <a:lnTo>
                        <a:pt x="459" y="229"/>
                      </a:lnTo>
                      <a:lnTo>
                        <a:pt x="463" y="235"/>
                      </a:lnTo>
                      <a:lnTo>
                        <a:pt x="467" y="243"/>
                      </a:lnTo>
                      <a:lnTo>
                        <a:pt x="468" y="248"/>
                      </a:lnTo>
                      <a:lnTo>
                        <a:pt x="470" y="253"/>
                      </a:lnTo>
                      <a:lnTo>
                        <a:pt x="473" y="259"/>
                      </a:lnTo>
                      <a:lnTo>
                        <a:pt x="476" y="262"/>
                      </a:lnTo>
                      <a:lnTo>
                        <a:pt x="478" y="263"/>
                      </a:lnTo>
                      <a:lnTo>
                        <a:pt x="479" y="264"/>
                      </a:lnTo>
                      <a:lnTo>
                        <a:pt x="480" y="263"/>
                      </a:lnTo>
                      <a:lnTo>
                        <a:pt x="480" y="260"/>
                      </a:lnTo>
                      <a:lnTo>
                        <a:pt x="480" y="259"/>
                      </a:lnTo>
                      <a:lnTo>
                        <a:pt x="481" y="260"/>
                      </a:lnTo>
                      <a:lnTo>
                        <a:pt x="484" y="263"/>
                      </a:lnTo>
                      <a:lnTo>
                        <a:pt x="486" y="267"/>
                      </a:lnTo>
                      <a:lnTo>
                        <a:pt x="489" y="275"/>
                      </a:lnTo>
                      <a:lnTo>
                        <a:pt x="493" y="283"/>
                      </a:lnTo>
                      <a:lnTo>
                        <a:pt x="505" y="305"/>
                      </a:lnTo>
                      <a:lnTo>
                        <a:pt x="519" y="327"/>
                      </a:lnTo>
                      <a:lnTo>
                        <a:pt x="535" y="347"/>
                      </a:lnTo>
                      <a:lnTo>
                        <a:pt x="543" y="355"/>
                      </a:lnTo>
                      <a:lnTo>
                        <a:pt x="553" y="363"/>
                      </a:lnTo>
                      <a:lnTo>
                        <a:pt x="562" y="376"/>
                      </a:lnTo>
                      <a:lnTo>
                        <a:pt x="573" y="387"/>
                      </a:lnTo>
                      <a:lnTo>
                        <a:pt x="596" y="407"/>
                      </a:lnTo>
                      <a:lnTo>
                        <a:pt x="623" y="427"/>
                      </a:lnTo>
                      <a:lnTo>
                        <a:pt x="649" y="443"/>
                      </a:lnTo>
                      <a:lnTo>
                        <a:pt x="666" y="453"/>
                      </a:lnTo>
                      <a:lnTo>
                        <a:pt x="683" y="464"/>
                      </a:lnTo>
                      <a:lnTo>
                        <a:pt x="702" y="472"/>
                      </a:lnTo>
                      <a:lnTo>
                        <a:pt x="710" y="477"/>
                      </a:lnTo>
                      <a:lnTo>
                        <a:pt x="720" y="479"/>
                      </a:lnTo>
                      <a:lnTo>
                        <a:pt x="747" y="491"/>
                      </a:lnTo>
                      <a:lnTo>
                        <a:pt x="775" y="503"/>
                      </a:lnTo>
                      <a:lnTo>
                        <a:pt x="803" y="514"/>
                      </a:lnTo>
                      <a:lnTo>
                        <a:pt x="831" y="523"/>
                      </a:lnTo>
                      <a:lnTo>
                        <a:pt x="859" y="531"/>
                      </a:lnTo>
                      <a:lnTo>
                        <a:pt x="889" y="538"/>
                      </a:lnTo>
                      <a:lnTo>
                        <a:pt x="948" y="549"/>
                      </a:lnTo>
                      <a:lnTo>
                        <a:pt x="988" y="553"/>
                      </a:lnTo>
                      <a:lnTo>
                        <a:pt x="1026" y="555"/>
                      </a:lnTo>
                      <a:lnTo>
                        <a:pt x="1063" y="555"/>
                      </a:lnTo>
                      <a:lnTo>
                        <a:pt x="1099" y="556"/>
                      </a:lnTo>
                      <a:lnTo>
                        <a:pt x="1134" y="560"/>
                      </a:lnTo>
                      <a:lnTo>
                        <a:pt x="1151" y="563"/>
                      </a:lnTo>
                      <a:lnTo>
                        <a:pt x="1167" y="566"/>
                      </a:lnTo>
                      <a:lnTo>
                        <a:pt x="1182" y="571"/>
                      </a:lnTo>
                      <a:lnTo>
                        <a:pt x="1197" y="579"/>
                      </a:lnTo>
                      <a:lnTo>
                        <a:pt x="1211" y="586"/>
                      </a:lnTo>
                      <a:lnTo>
                        <a:pt x="1225" y="597"/>
                      </a:lnTo>
                      <a:lnTo>
                        <a:pt x="1239" y="606"/>
                      </a:lnTo>
                      <a:lnTo>
                        <a:pt x="1251" y="617"/>
                      </a:lnTo>
                      <a:lnTo>
                        <a:pt x="1262" y="627"/>
                      </a:lnTo>
                      <a:lnTo>
                        <a:pt x="1272" y="636"/>
                      </a:lnTo>
                      <a:lnTo>
                        <a:pt x="1279" y="645"/>
                      </a:lnTo>
                      <a:lnTo>
                        <a:pt x="1286" y="652"/>
                      </a:lnTo>
                      <a:lnTo>
                        <a:pt x="1292" y="657"/>
                      </a:lnTo>
                      <a:lnTo>
                        <a:pt x="1297" y="662"/>
                      </a:lnTo>
                      <a:lnTo>
                        <a:pt x="1301" y="666"/>
                      </a:lnTo>
                      <a:lnTo>
                        <a:pt x="1306" y="670"/>
                      </a:lnTo>
                      <a:lnTo>
                        <a:pt x="1317" y="679"/>
                      </a:lnTo>
                      <a:lnTo>
                        <a:pt x="1324" y="684"/>
                      </a:lnTo>
                      <a:lnTo>
                        <a:pt x="1328" y="690"/>
                      </a:lnTo>
                      <a:lnTo>
                        <a:pt x="1332" y="697"/>
                      </a:lnTo>
                      <a:lnTo>
                        <a:pt x="1334" y="705"/>
                      </a:lnTo>
                      <a:lnTo>
                        <a:pt x="1341" y="713"/>
                      </a:lnTo>
                      <a:lnTo>
                        <a:pt x="1346" y="719"/>
                      </a:lnTo>
                      <a:lnTo>
                        <a:pt x="1349" y="725"/>
                      </a:lnTo>
                      <a:lnTo>
                        <a:pt x="1352" y="731"/>
                      </a:lnTo>
                      <a:lnTo>
                        <a:pt x="1356" y="744"/>
                      </a:lnTo>
                      <a:lnTo>
                        <a:pt x="1357" y="750"/>
                      </a:lnTo>
                      <a:lnTo>
                        <a:pt x="1358" y="758"/>
                      </a:lnTo>
                      <a:lnTo>
                        <a:pt x="1361" y="767"/>
                      </a:lnTo>
                      <a:lnTo>
                        <a:pt x="1363" y="777"/>
                      </a:lnTo>
                      <a:lnTo>
                        <a:pt x="1363" y="781"/>
                      </a:lnTo>
                      <a:lnTo>
                        <a:pt x="1362" y="785"/>
                      </a:lnTo>
                      <a:lnTo>
                        <a:pt x="1359" y="789"/>
                      </a:lnTo>
                      <a:lnTo>
                        <a:pt x="1353" y="794"/>
                      </a:lnTo>
                      <a:lnTo>
                        <a:pt x="1352" y="795"/>
                      </a:lnTo>
                      <a:lnTo>
                        <a:pt x="1349" y="796"/>
                      </a:lnTo>
                      <a:lnTo>
                        <a:pt x="1344" y="797"/>
                      </a:lnTo>
                      <a:lnTo>
                        <a:pt x="1338" y="797"/>
                      </a:lnTo>
                      <a:lnTo>
                        <a:pt x="1331" y="798"/>
                      </a:lnTo>
                      <a:lnTo>
                        <a:pt x="1326" y="798"/>
                      </a:lnTo>
                      <a:lnTo>
                        <a:pt x="1322" y="798"/>
                      </a:lnTo>
                      <a:lnTo>
                        <a:pt x="1320" y="798"/>
                      </a:lnTo>
                      <a:lnTo>
                        <a:pt x="1319" y="802"/>
                      </a:lnTo>
                      <a:lnTo>
                        <a:pt x="1318" y="805"/>
                      </a:lnTo>
                      <a:lnTo>
                        <a:pt x="1318" y="807"/>
                      </a:lnTo>
                      <a:lnTo>
                        <a:pt x="1317" y="809"/>
                      </a:lnTo>
                      <a:lnTo>
                        <a:pt x="1317" y="812"/>
                      </a:lnTo>
                      <a:lnTo>
                        <a:pt x="1317" y="813"/>
                      </a:lnTo>
                      <a:lnTo>
                        <a:pt x="1317" y="815"/>
                      </a:lnTo>
                      <a:lnTo>
                        <a:pt x="1111" y="848"/>
                      </a:lnTo>
                      <a:lnTo>
                        <a:pt x="886" y="841"/>
                      </a:lnTo>
                      <a:lnTo>
                        <a:pt x="690" y="795"/>
                      </a:lnTo>
                      <a:lnTo>
                        <a:pt x="496" y="712"/>
                      </a:lnTo>
                      <a:lnTo>
                        <a:pt x="330" y="596"/>
                      </a:lnTo>
                      <a:lnTo>
                        <a:pt x="201" y="460"/>
                      </a:lnTo>
                      <a:lnTo>
                        <a:pt x="94" y="300"/>
                      </a:lnTo>
                      <a:lnTo>
                        <a:pt x="18" y="141"/>
                      </a:lnTo>
                      <a:lnTo>
                        <a:pt x="0" y="66"/>
                      </a:lnTo>
                      <a:close/>
                    </a:path>
                  </a:pathLst>
                </a:custGeom>
                <a:blipFill dpi="0" rotWithShape="0">
                  <a:blip r:embed="rId1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105" name="Freihandform 9"/>
                <p:cNvSpPr>
                  <a:spLocks/>
                </p:cNvSpPr>
                <p:nvPr/>
              </p:nvSpPr>
              <p:spPr bwMode="auto">
                <a:xfrm>
                  <a:off x="493" y="2557"/>
                  <a:ext cx="1363" cy="848"/>
                </a:xfrm>
                <a:custGeom>
                  <a:avLst/>
                  <a:gdLst>
                    <a:gd name="T0" fmla="*/ 24 w 1363"/>
                    <a:gd name="T1" fmla="*/ 52 h 848"/>
                    <a:gd name="T2" fmla="*/ 52 w 1363"/>
                    <a:gd name="T3" fmla="*/ 34 h 848"/>
                    <a:gd name="T4" fmla="*/ 61 w 1363"/>
                    <a:gd name="T5" fmla="*/ 25 h 848"/>
                    <a:gd name="T6" fmla="*/ 90 w 1363"/>
                    <a:gd name="T7" fmla="*/ 13 h 848"/>
                    <a:gd name="T8" fmla="*/ 158 w 1363"/>
                    <a:gd name="T9" fmla="*/ 0 h 848"/>
                    <a:gd name="T10" fmla="*/ 186 w 1363"/>
                    <a:gd name="T11" fmla="*/ 2 h 848"/>
                    <a:gd name="T12" fmla="*/ 229 w 1363"/>
                    <a:gd name="T13" fmla="*/ 10 h 848"/>
                    <a:gd name="T14" fmla="*/ 250 w 1363"/>
                    <a:gd name="T15" fmla="*/ 23 h 848"/>
                    <a:gd name="T16" fmla="*/ 256 w 1363"/>
                    <a:gd name="T17" fmla="*/ 27 h 848"/>
                    <a:gd name="T18" fmla="*/ 268 w 1363"/>
                    <a:gd name="T19" fmla="*/ 30 h 848"/>
                    <a:gd name="T20" fmla="*/ 321 w 1363"/>
                    <a:gd name="T21" fmla="*/ 64 h 848"/>
                    <a:gd name="T22" fmla="*/ 346 w 1363"/>
                    <a:gd name="T23" fmla="*/ 85 h 848"/>
                    <a:gd name="T24" fmla="*/ 351 w 1363"/>
                    <a:gd name="T25" fmla="*/ 88 h 848"/>
                    <a:gd name="T26" fmla="*/ 344 w 1363"/>
                    <a:gd name="T27" fmla="*/ 86 h 848"/>
                    <a:gd name="T28" fmla="*/ 350 w 1363"/>
                    <a:gd name="T29" fmla="*/ 93 h 848"/>
                    <a:gd name="T30" fmla="*/ 401 w 1363"/>
                    <a:gd name="T31" fmla="*/ 136 h 848"/>
                    <a:gd name="T32" fmla="*/ 423 w 1363"/>
                    <a:gd name="T33" fmla="*/ 174 h 848"/>
                    <a:gd name="T34" fmla="*/ 450 w 1363"/>
                    <a:gd name="T35" fmla="*/ 215 h 848"/>
                    <a:gd name="T36" fmla="*/ 467 w 1363"/>
                    <a:gd name="T37" fmla="*/ 243 h 848"/>
                    <a:gd name="T38" fmla="*/ 473 w 1363"/>
                    <a:gd name="T39" fmla="*/ 259 h 848"/>
                    <a:gd name="T40" fmla="*/ 479 w 1363"/>
                    <a:gd name="T41" fmla="*/ 264 h 848"/>
                    <a:gd name="T42" fmla="*/ 480 w 1363"/>
                    <a:gd name="T43" fmla="*/ 259 h 848"/>
                    <a:gd name="T44" fmla="*/ 484 w 1363"/>
                    <a:gd name="T45" fmla="*/ 263 h 848"/>
                    <a:gd name="T46" fmla="*/ 493 w 1363"/>
                    <a:gd name="T47" fmla="*/ 283 h 848"/>
                    <a:gd name="T48" fmla="*/ 535 w 1363"/>
                    <a:gd name="T49" fmla="*/ 347 h 848"/>
                    <a:gd name="T50" fmla="*/ 562 w 1363"/>
                    <a:gd name="T51" fmla="*/ 376 h 848"/>
                    <a:gd name="T52" fmla="*/ 623 w 1363"/>
                    <a:gd name="T53" fmla="*/ 427 h 848"/>
                    <a:gd name="T54" fmla="*/ 683 w 1363"/>
                    <a:gd name="T55" fmla="*/ 464 h 848"/>
                    <a:gd name="T56" fmla="*/ 720 w 1363"/>
                    <a:gd name="T57" fmla="*/ 479 h 848"/>
                    <a:gd name="T58" fmla="*/ 803 w 1363"/>
                    <a:gd name="T59" fmla="*/ 514 h 848"/>
                    <a:gd name="T60" fmla="*/ 889 w 1363"/>
                    <a:gd name="T61" fmla="*/ 538 h 848"/>
                    <a:gd name="T62" fmla="*/ 1026 w 1363"/>
                    <a:gd name="T63" fmla="*/ 555 h 848"/>
                    <a:gd name="T64" fmla="*/ 1134 w 1363"/>
                    <a:gd name="T65" fmla="*/ 560 h 848"/>
                    <a:gd name="T66" fmla="*/ 1182 w 1363"/>
                    <a:gd name="T67" fmla="*/ 571 h 848"/>
                    <a:gd name="T68" fmla="*/ 1225 w 1363"/>
                    <a:gd name="T69" fmla="*/ 597 h 848"/>
                    <a:gd name="T70" fmla="*/ 1262 w 1363"/>
                    <a:gd name="T71" fmla="*/ 627 h 848"/>
                    <a:gd name="T72" fmla="*/ 1286 w 1363"/>
                    <a:gd name="T73" fmla="*/ 652 h 848"/>
                    <a:gd name="T74" fmla="*/ 1301 w 1363"/>
                    <a:gd name="T75" fmla="*/ 666 h 848"/>
                    <a:gd name="T76" fmla="*/ 1324 w 1363"/>
                    <a:gd name="T77" fmla="*/ 684 h 848"/>
                    <a:gd name="T78" fmla="*/ 1334 w 1363"/>
                    <a:gd name="T79" fmla="*/ 705 h 848"/>
                    <a:gd name="T80" fmla="*/ 1349 w 1363"/>
                    <a:gd name="T81" fmla="*/ 725 h 848"/>
                    <a:gd name="T82" fmla="*/ 1357 w 1363"/>
                    <a:gd name="T83" fmla="*/ 750 h 848"/>
                    <a:gd name="T84" fmla="*/ 1363 w 1363"/>
                    <a:gd name="T85" fmla="*/ 777 h 848"/>
                    <a:gd name="T86" fmla="*/ 1359 w 1363"/>
                    <a:gd name="T87" fmla="*/ 789 h 848"/>
                    <a:gd name="T88" fmla="*/ 1349 w 1363"/>
                    <a:gd name="T89" fmla="*/ 796 h 848"/>
                    <a:gd name="T90" fmla="*/ 1331 w 1363"/>
                    <a:gd name="T91" fmla="*/ 798 h 848"/>
                    <a:gd name="T92" fmla="*/ 1320 w 1363"/>
                    <a:gd name="T93" fmla="*/ 798 h 848"/>
                    <a:gd name="T94" fmla="*/ 1318 w 1363"/>
                    <a:gd name="T95" fmla="*/ 807 h 848"/>
                    <a:gd name="T96" fmla="*/ 1317 w 1363"/>
                    <a:gd name="T97" fmla="*/ 813 h 848"/>
                    <a:gd name="T98" fmla="*/ 886 w 1363"/>
                    <a:gd name="T99" fmla="*/ 841 h 848"/>
                    <a:gd name="T100" fmla="*/ 330 w 1363"/>
                    <a:gd name="T101" fmla="*/ 596 h 848"/>
                    <a:gd name="T102" fmla="*/ 18 w 1363"/>
                    <a:gd name="T103" fmla="*/ 141 h 84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363"/>
                    <a:gd name="T157" fmla="*/ 0 h 848"/>
                    <a:gd name="T158" fmla="*/ 1363 w 1363"/>
                    <a:gd name="T159" fmla="*/ 848 h 84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363" h="848">
                      <a:moveTo>
                        <a:pt x="0" y="66"/>
                      </a:moveTo>
                      <a:lnTo>
                        <a:pt x="12" y="59"/>
                      </a:lnTo>
                      <a:lnTo>
                        <a:pt x="24" y="52"/>
                      </a:lnTo>
                      <a:lnTo>
                        <a:pt x="36" y="45"/>
                      </a:lnTo>
                      <a:lnTo>
                        <a:pt x="48" y="37"/>
                      </a:lnTo>
                      <a:lnTo>
                        <a:pt x="52" y="34"/>
                      </a:lnTo>
                      <a:lnTo>
                        <a:pt x="54" y="32"/>
                      </a:lnTo>
                      <a:lnTo>
                        <a:pt x="58" y="28"/>
                      </a:lnTo>
                      <a:lnTo>
                        <a:pt x="61" y="25"/>
                      </a:lnTo>
                      <a:lnTo>
                        <a:pt x="63" y="23"/>
                      </a:lnTo>
                      <a:lnTo>
                        <a:pt x="68" y="20"/>
                      </a:lnTo>
                      <a:lnTo>
                        <a:pt x="90" y="13"/>
                      </a:lnTo>
                      <a:lnTo>
                        <a:pt x="112" y="8"/>
                      </a:lnTo>
                      <a:lnTo>
                        <a:pt x="135" y="4"/>
                      </a:lnTo>
                      <a:lnTo>
                        <a:pt x="158" y="0"/>
                      </a:lnTo>
                      <a:lnTo>
                        <a:pt x="166" y="1"/>
                      </a:lnTo>
                      <a:lnTo>
                        <a:pt x="175" y="1"/>
                      </a:lnTo>
                      <a:lnTo>
                        <a:pt x="186" y="2"/>
                      </a:lnTo>
                      <a:lnTo>
                        <a:pt x="197" y="3"/>
                      </a:lnTo>
                      <a:lnTo>
                        <a:pt x="220" y="7"/>
                      </a:lnTo>
                      <a:lnTo>
                        <a:pt x="229" y="10"/>
                      </a:lnTo>
                      <a:lnTo>
                        <a:pt x="238" y="14"/>
                      </a:lnTo>
                      <a:lnTo>
                        <a:pt x="245" y="18"/>
                      </a:lnTo>
                      <a:lnTo>
                        <a:pt x="250" y="23"/>
                      </a:lnTo>
                      <a:lnTo>
                        <a:pt x="253" y="25"/>
                      </a:lnTo>
                      <a:lnTo>
                        <a:pt x="255" y="26"/>
                      </a:lnTo>
                      <a:lnTo>
                        <a:pt x="256" y="27"/>
                      </a:lnTo>
                      <a:lnTo>
                        <a:pt x="258" y="28"/>
                      </a:lnTo>
                      <a:lnTo>
                        <a:pt x="262" y="29"/>
                      </a:lnTo>
                      <a:lnTo>
                        <a:pt x="268" y="30"/>
                      </a:lnTo>
                      <a:lnTo>
                        <a:pt x="286" y="42"/>
                      </a:lnTo>
                      <a:lnTo>
                        <a:pt x="303" y="52"/>
                      </a:lnTo>
                      <a:lnTo>
                        <a:pt x="321" y="64"/>
                      </a:lnTo>
                      <a:lnTo>
                        <a:pt x="337" y="77"/>
                      </a:lnTo>
                      <a:lnTo>
                        <a:pt x="343" y="82"/>
                      </a:lnTo>
                      <a:lnTo>
                        <a:pt x="346" y="85"/>
                      </a:lnTo>
                      <a:lnTo>
                        <a:pt x="350" y="87"/>
                      </a:lnTo>
                      <a:lnTo>
                        <a:pt x="351" y="88"/>
                      </a:lnTo>
                      <a:lnTo>
                        <a:pt x="348" y="87"/>
                      </a:lnTo>
                      <a:lnTo>
                        <a:pt x="345" y="86"/>
                      </a:lnTo>
                      <a:lnTo>
                        <a:pt x="344" y="86"/>
                      </a:lnTo>
                      <a:lnTo>
                        <a:pt x="344" y="87"/>
                      </a:lnTo>
                      <a:lnTo>
                        <a:pt x="346" y="90"/>
                      </a:lnTo>
                      <a:lnTo>
                        <a:pt x="350" y="93"/>
                      </a:lnTo>
                      <a:lnTo>
                        <a:pt x="354" y="97"/>
                      </a:lnTo>
                      <a:lnTo>
                        <a:pt x="376" y="117"/>
                      </a:lnTo>
                      <a:lnTo>
                        <a:pt x="401" y="136"/>
                      </a:lnTo>
                      <a:lnTo>
                        <a:pt x="407" y="150"/>
                      </a:lnTo>
                      <a:lnTo>
                        <a:pt x="414" y="162"/>
                      </a:lnTo>
                      <a:lnTo>
                        <a:pt x="423" y="174"/>
                      </a:lnTo>
                      <a:lnTo>
                        <a:pt x="430" y="186"/>
                      </a:lnTo>
                      <a:lnTo>
                        <a:pt x="439" y="200"/>
                      </a:lnTo>
                      <a:lnTo>
                        <a:pt x="450" y="215"/>
                      </a:lnTo>
                      <a:lnTo>
                        <a:pt x="459" y="229"/>
                      </a:lnTo>
                      <a:lnTo>
                        <a:pt x="463" y="235"/>
                      </a:lnTo>
                      <a:lnTo>
                        <a:pt x="467" y="243"/>
                      </a:lnTo>
                      <a:lnTo>
                        <a:pt x="468" y="248"/>
                      </a:lnTo>
                      <a:lnTo>
                        <a:pt x="470" y="253"/>
                      </a:lnTo>
                      <a:lnTo>
                        <a:pt x="473" y="259"/>
                      </a:lnTo>
                      <a:lnTo>
                        <a:pt x="476" y="262"/>
                      </a:lnTo>
                      <a:lnTo>
                        <a:pt x="478" y="263"/>
                      </a:lnTo>
                      <a:lnTo>
                        <a:pt x="479" y="264"/>
                      </a:lnTo>
                      <a:lnTo>
                        <a:pt x="480" y="263"/>
                      </a:lnTo>
                      <a:lnTo>
                        <a:pt x="480" y="260"/>
                      </a:lnTo>
                      <a:lnTo>
                        <a:pt x="480" y="259"/>
                      </a:lnTo>
                      <a:lnTo>
                        <a:pt x="481" y="260"/>
                      </a:lnTo>
                      <a:lnTo>
                        <a:pt x="484" y="263"/>
                      </a:lnTo>
                      <a:lnTo>
                        <a:pt x="486" y="267"/>
                      </a:lnTo>
                      <a:lnTo>
                        <a:pt x="489" y="275"/>
                      </a:lnTo>
                      <a:lnTo>
                        <a:pt x="493" y="283"/>
                      </a:lnTo>
                      <a:lnTo>
                        <a:pt x="505" y="305"/>
                      </a:lnTo>
                      <a:lnTo>
                        <a:pt x="519" y="327"/>
                      </a:lnTo>
                      <a:lnTo>
                        <a:pt x="535" y="347"/>
                      </a:lnTo>
                      <a:lnTo>
                        <a:pt x="543" y="355"/>
                      </a:lnTo>
                      <a:lnTo>
                        <a:pt x="553" y="363"/>
                      </a:lnTo>
                      <a:lnTo>
                        <a:pt x="562" y="376"/>
                      </a:lnTo>
                      <a:lnTo>
                        <a:pt x="573" y="387"/>
                      </a:lnTo>
                      <a:lnTo>
                        <a:pt x="596" y="407"/>
                      </a:lnTo>
                      <a:lnTo>
                        <a:pt x="623" y="427"/>
                      </a:lnTo>
                      <a:lnTo>
                        <a:pt x="649" y="443"/>
                      </a:lnTo>
                      <a:lnTo>
                        <a:pt x="666" y="453"/>
                      </a:lnTo>
                      <a:lnTo>
                        <a:pt x="683" y="464"/>
                      </a:lnTo>
                      <a:lnTo>
                        <a:pt x="702" y="472"/>
                      </a:lnTo>
                      <a:lnTo>
                        <a:pt x="710" y="477"/>
                      </a:lnTo>
                      <a:lnTo>
                        <a:pt x="720" y="479"/>
                      </a:lnTo>
                      <a:lnTo>
                        <a:pt x="747" y="491"/>
                      </a:lnTo>
                      <a:lnTo>
                        <a:pt x="775" y="503"/>
                      </a:lnTo>
                      <a:lnTo>
                        <a:pt x="803" y="514"/>
                      </a:lnTo>
                      <a:lnTo>
                        <a:pt x="831" y="523"/>
                      </a:lnTo>
                      <a:lnTo>
                        <a:pt x="859" y="531"/>
                      </a:lnTo>
                      <a:lnTo>
                        <a:pt x="889" y="538"/>
                      </a:lnTo>
                      <a:lnTo>
                        <a:pt x="948" y="549"/>
                      </a:lnTo>
                      <a:lnTo>
                        <a:pt x="988" y="553"/>
                      </a:lnTo>
                      <a:lnTo>
                        <a:pt x="1026" y="555"/>
                      </a:lnTo>
                      <a:lnTo>
                        <a:pt x="1063" y="555"/>
                      </a:lnTo>
                      <a:lnTo>
                        <a:pt x="1099" y="556"/>
                      </a:lnTo>
                      <a:lnTo>
                        <a:pt x="1134" y="560"/>
                      </a:lnTo>
                      <a:lnTo>
                        <a:pt x="1151" y="563"/>
                      </a:lnTo>
                      <a:lnTo>
                        <a:pt x="1167" y="566"/>
                      </a:lnTo>
                      <a:lnTo>
                        <a:pt x="1182" y="571"/>
                      </a:lnTo>
                      <a:lnTo>
                        <a:pt x="1197" y="579"/>
                      </a:lnTo>
                      <a:lnTo>
                        <a:pt x="1211" y="586"/>
                      </a:lnTo>
                      <a:lnTo>
                        <a:pt x="1225" y="597"/>
                      </a:lnTo>
                      <a:lnTo>
                        <a:pt x="1239" y="606"/>
                      </a:lnTo>
                      <a:lnTo>
                        <a:pt x="1251" y="617"/>
                      </a:lnTo>
                      <a:lnTo>
                        <a:pt x="1262" y="627"/>
                      </a:lnTo>
                      <a:lnTo>
                        <a:pt x="1272" y="636"/>
                      </a:lnTo>
                      <a:lnTo>
                        <a:pt x="1279" y="645"/>
                      </a:lnTo>
                      <a:lnTo>
                        <a:pt x="1286" y="652"/>
                      </a:lnTo>
                      <a:lnTo>
                        <a:pt x="1292" y="657"/>
                      </a:lnTo>
                      <a:lnTo>
                        <a:pt x="1297" y="662"/>
                      </a:lnTo>
                      <a:lnTo>
                        <a:pt x="1301" y="666"/>
                      </a:lnTo>
                      <a:lnTo>
                        <a:pt x="1306" y="670"/>
                      </a:lnTo>
                      <a:lnTo>
                        <a:pt x="1317" y="679"/>
                      </a:lnTo>
                      <a:lnTo>
                        <a:pt x="1324" y="684"/>
                      </a:lnTo>
                      <a:lnTo>
                        <a:pt x="1328" y="690"/>
                      </a:lnTo>
                      <a:lnTo>
                        <a:pt x="1332" y="697"/>
                      </a:lnTo>
                      <a:lnTo>
                        <a:pt x="1334" y="705"/>
                      </a:lnTo>
                      <a:lnTo>
                        <a:pt x="1341" y="713"/>
                      </a:lnTo>
                      <a:lnTo>
                        <a:pt x="1346" y="719"/>
                      </a:lnTo>
                      <a:lnTo>
                        <a:pt x="1349" y="725"/>
                      </a:lnTo>
                      <a:lnTo>
                        <a:pt x="1352" y="731"/>
                      </a:lnTo>
                      <a:lnTo>
                        <a:pt x="1356" y="744"/>
                      </a:lnTo>
                      <a:lnTo>
                        <a:pt x="1357" y="750"/>
                      </a:lnTo>
                      <a:lnTo>
                        <a:pt x="1358" y="758"/>
                      </a:lnTo>
                      <a:lnTo>
                        <a:pt x="1361" y="767"/>
                      </a:lnTo>
                      <a:lnTo>
                        <a:pt x="1363" y="777"/>
                      </a:lnTo>
                      <a:lnTo>
                        <a:pt x="1363" y="781"/>
                      </a:lnTo>
                      <a:lnTo>
                        <a:pt x="1362" y="785"/>
                      </a:lnTo>
                      <a:lnTo>
                        <a:pt x="1359" y="789"/>
                      </a:lnTo>
                      <a:lnTo>
                        <a:pt x="1353" y="794"/>
                      </a:lnTo>
                      <a:lnTo>
                        <a:pt x="1352" y="795"/>
                      </a:lnTo>
                      <a:lnTo>
                        <a:pt x="1349" y="796"/>
                      </a:lnTo>
                      <a:lnTo>
                        <a:pt x="1344" y="797"/>
                      </a:lnTo>
                      <a:lnTo>
                        <a:pt x="1338" y="797"/>
                      </a:lnTo>
                      <a:lnTo>
                        <a:pt x="1331" y="798"/>
                      </a:lnTo>
                      <a:lnTo>
                        <a:pt x="1326" y="798"/>
                      </a:lnTo>
                      <a:lnTo>
                        <a:pt x="1322" y="798"/>
                      </a:lnTo>
                      <a:lnTo>
                        <a:pt x="1320" y="798"/>
                      </a:lnTo>
                      <a:lnTo>
                        <a:pt x="1319" y="802"/>
                      </a:lnTo>
                      <a:lnTo>
                        <a:pt x="1318" y="805"/>
                      </a:lnTo>
                      <a:lnTo>
                        <a:pt x="1318" y="807"/>
                      </a:lnTo>
                      <a:lnTo>
                        <a:pt x="1317" y="809"/>
                      </a:lnTo>
                      <a:lnTo>
                        <a:pt x="1317" y="812"/>
                      </a:lnTo>
                      <a:lnTo>
                        <a:pt x="1317" y="813"/>
                      </a:lnTo>
                      <a:lnTo>
                        <a:pt x="1317" y="815"/>
                      </a:lnTo>
                      <a:lnTo>
                        <a:pt x="1111" y="848"/>
                      </a:lnTo>
                      <a:lnTo>
                        <a:pt x="886" y="841"/>
                      </a:lnTo>
                      <a:lnTo>
                        <a:pt x="690" y="795"/>
                      </a:lnTo>
                      <a:lnTo>
                        <a:pt x="496" y="712"/>
                      </a:lnTo>
                      <a:lnTo>
                        <a:pt x="330" y="596"/>
                      </a:lnTo>
                      <a:lnTo>
                        <a:pt x="201" y="460"/>
                      </a:lnTo>
                      <a:lnTo>
                        <a:pt x="94" y="300"/>
                      </a:lnTo>
                      <a:lnTo>
                        <a:pt x="18" y="141"/>
                      </a:lnTo>
                      <a:lnTo>
                        <a:pt x="0" y="66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</p:grpSp>
          <p:grpSp>
            <p:nvGrpSpPr>
              <p:cNvPr id="18" name="Gruppierung 10"/>
              <p:cNvGrpSpPr>
                <a:grpSpLocks/>
              </p:cNvGrpSpPr>
              <p:nvPr/>
            </p:nvGrpSpPr>
            <p:grpSpPr bwMode="auto">
              <a:xfrm>
                <a:off x="273" y="2583"/>
                <a:ext cx="304" cy="605"/>
                <a:chOff x="266" y="1563"/>
                <a:chExt cx="480" cy="934"/>
              </a:xfrm>
            </p:grpSpPr>
            <p:sp>
              <p:nvSpPr>
                <p:cNvPr id="102" name="Freihandform 11"/>
                <p:cNvSpPr>
                  <a:spLocks/>
                </p:cNvSpPr>
                <p:nvPr/>
              </p:nvSpPr>
              <p:spPr bwMode="auto">
                <a:xfrm>
                  <a:off x="266" y="1563"/>
                  <a:ext cx="480" cy="934"/>
                </a:xfrm>
                <a:custGeom>
                  <a:avLst/>
                  <a:gdLst>
                    <a:gd name="T0" fmla="*/ 0 w 480"/>
                    <a:gd name="T1" fmla="*/ 0 h 934"/>
                    <a:gd name="T2" fmla="*/ 480 w 480"/>
                    <a:gd name="T3" fmla="*/ 0 h 934"/>
                    <a:gd name="T4" fmla="*/ 328 w 480"/>
                    <a:gd name="T5" fmla="*/ 202 h 934"/>
                    <a:gd name="T6" fmla="*/ 202 w 480"/>
                    <a:gd name="T7" fmla="*/ 505 h 934"/>
                    <a:gd name="T8" fmla="*/ 177 w 480"/>
                    <a:gd name="T9" fmla="*/ 732 h 934"/>
                    <a:gd name="T10" fmla="*/ 185 w 480"/>
                    <a:gd name="T11" fmla="*/ 931 h 934"/>
                    <a:gd name="T12" fmla="*/ 0 w 480"/>
                    <a:gd name="T13" fmla="*/ 934 h 934"/>
                    <a:gd name="T14" fmla="*/ 0 w 480"/>
                    <a:gd name="T15" fmla="*/ 0 h 93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80"/>
                    <a:gd name="T25" fmla="*/ 0 h 934"/>
                    <a:gd name="T26" fmla="*/ 480 w 480"/>
                    <a:gd name="T27" fmla="*/ 934 h 93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80" h="934">
                      <a:moveTo>
                        <a:pt x="0" y="0"/>
                      </a:moveTo>
                      <a:lnTo>
                        <a:pt x="480" y="0"/>
                      </a:lnTo>
                      <a:lnTo>
                        <a:pt x="328" y="202"/>
                      </a:lnTo>
                      <a:lnTo>
                        <a:pt x="202" y="505"/>
                      </a:lnTo>
                      <a:lnTo>
                        <a:pt x="177" y="732"/>
                      </a:lnTo>
                      <a:lnTo>
                        <a:pt x="185" y="931"/>
                      </a:lnTo>
                      <a:lnTo>
                        <a:pt x="0" y="9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dpi="0" rotWithShape="0">
                  <a:blip r:embed="rId1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103" name="Freihandform 12"/>
                <p:cNvSpPr>
                  <a:spLocks/>
                </p:cNvSpPr>
                <p:nvPr/>
              </p:nvSpPr>
              <p:spPr bwMode="auto">
                <a:xfrm>
                  <a:off x="266" y="1563"/>
                  <a:ext cx="480" cy="934"/>
                </a:xfrm>
                <a:custGeom>
                  <a:avLst/>
                  <a:gdLst>
                    <a:gd name="T0" fmla="*/ 0 w 480"/>
                    <a:gd name="T1" fmla="*/ 0 h 934"/>
                    <a:gd name="T2" fmla="*/ 480 w 480"/>
                    <a:gd name="T3" fmla="*/ 0 h 934"/>
                    <a:gd name="T4" fmla="*/ 328 w 480"/>
                    <a:gd name="T5" fmla="*/ 202 h 934"/>
                    <a:gd name="T6" fmla="*/ 202 w 480"/>
                    <a:gd name="T7" fmla="*/ 505 h 934"/>
                    <a:gd name="T8" fmla="*/ 177 w 480"/>
                    <a:gd name="T9" fmla="*/ 732 h 934"/>
                    <a:gd name="T10" fmla="*/ 185 w 480"/>
                    <a:gd name="T11" fmla="*/ 931 h 934"/>
                    <a:gd name="T12" fmla="*/ 0 w 480"/>
                    <a:gd name="T13" fmla="*/ 934 h 934"/>
                    <a:gd name="T14" fmla="*/ 0 w 480"/>
                    <a:gd name="T15" fmla="*/ 0 h 93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80"/>
                    <a:gd name="T25" fmla="*/ 0 h 934"/>
                    <a:gd name="T26" fmla="*/ 480 w 480"/>
                    <a:gd name="T27" fmla="*/ 934 h 93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80" h="934">
                      <a:moveTo>
                        <a:pt x="0" y="0"/>
                      </a:moveTo>
                      <a:lnTo>
                        <a:pt x="480" y="0"/>
                      </a:lnTo>
                      <a:lnTo>
                        <a:pt x="328" y="202"/>
                      </a:lnTo>
                      <a:lnTo>
                        <a:pt x="202" y="505"/>
                      </a:lnTo>
                      <a:lnTo>
                        <a:pt x="177" y="732"/>
                      </a:lnTo>
                      <a:lnTo>
                        <a:pt x="185" y="931"/>
                      </a:lnTo>
                      <a:lnTo>
                        <a:pt x="0" y="9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</p:grpSp>
          <p:sp>
            <p:nvSpPr>
              <p:cNvPr id="19" name="Ellipse 63"/>
              <p:cNvSpPr>
                <a:spLocks noChangeArrowheads="1"/>
              </p:cNvSpPr>
              <p:nvPr/>
            </p:nvSpPr>
            <p:spPr bwMode="auto">
              <a:xfrm>
                <a:off x="1008" y="3041"/>
                <a:ext cx="98" cy="98"/>
              </a:xfrm>
              <a:prstGeom prst="ellips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dirty="0">
                  <a:latin typeface="Calibri" pitchFamily="34" charset="0"/>
                </a:endParaRPr>
              </a:p>
            </p:txBody>
          </p:sp>
          <p:sp>
            <p:nvSpPr>
              <p:cNvPr id="20" name="Freihandform 64"/>
              <p:cNvSpPr>
                <a:spLocks/>
              </p:cNvSpPr>
              <p:nvPr/>
            </p:nvSpPr>
            <p:spPr bwMode="auto">
              <a:xfrm>
                <a:off x="792" y="3090"/>
                <a:ext cx="264" cy="254"/>
              </a:xfrm>
              <a:custGeom>
                <a:avLst/>
                <a:gdLst>
                  <a:gd name="T0" fmla="*/ 27 w 417"/>
                  <a:gd name="T1" fmla="*/ 29 h 392"/>
                  <a:gd name="T2" fmla="*/ 27 w 417"/>
                  <a:gd name="T3" fmla="*/ 27 h 392"/>
                  <a:gd name="T4" fmla="*/ 24 w 417"/>
                  <a:gd name="T5" fmla="*/ 27 h 392"/>
                  <a:gd name="T6" fmla="*/ 22 w 417"/>
                  <a:gd name="T7" fmla="*/ 27 h 392"/>
                  <a:gd name="T8" fmla="*/ 22 w 417"/>
                  <a:gd name="T9" fmla="*/ 27 h 392"/>
                  <a:gd name="T10" fmla="*/ 22 w 417"/>
                  <a:gd name="T11" fmla="*/ 27 h 392"/>
                  <a:gd name="T12" fmla="*/ 20 w 417"/>
                  <a:gd name="T13" fmla="*/ 26 h 392"/>
                  <a:gd name="T14" fmla="*/ 17 w 417"/>
                  <a:gd name="T15" fmla="*/ 25 h 392"/>
                  <a:gd name="T16" fmla="*/ 15 w 417"/>
                  <a:gd name="T17" fmla="*/ 23 h 392"/>
                  <a:gd name="T18" fmla="*/ 13 w 417"/>
                  <a:gd name="T19" fmla="*/ 22 h 392"/>
                  <a:gd name="T20" fmla="*/ 13 w 417"/>
                  <a:gd name="T21" fmla="*/ 23 h 392"/>
                  <a:gd name="T22" fmla="*/ 13 w 417"/>
                  <a:gd name="T23" fmla="*/ 23 h 392"/>
                  <a:gd name="T24" fmla="*/ 11 w 417"/>
                  <a:gd name="T25" fmla="*/ 21 h 392"/>
                  <a:gd name="T26" fmla="*/ 9 w 417"/>
                  <a:gd name="T27" fmla="*/ 19 h 392"/>
                  <a:gd name="T28" fmla="*/ 7 w 417"/>
                  <a:gd name="T29" fmla="*/ 17 h 392"/>
                  <a:gd name="T30" fmla="*/ 6 w 417"/>
                  <a:gd name="T31" fmla="*/ 15 h 392"/>
                  <a:gd name="T32" fmla="*/ 5 w 417"/>
                  <a:gd name="T33" fmla="*/ 16 h 392"/>
                  <a:gd name="T34" fmla="*/ 6 w 417"/>
                  <a:gd name="T35" fmla="*/ 15 h 392"/>
                  <a:gd name="T36" fmla="*/ 4 w 417"/>
                  <a:gd name="T37" fmla="*/ 12 h 392"/>
                  <a:gd name="T38" fmla="*/ 4 w 417"/>
                  <a:gd name="T39" fmla="*/ 10 h 392"/>
                  <a:gd name="T40" fmla="*/ 3 w 417"/>
                  <a:gd name="T41" fmla="*/ 8 h 392"/>
                  <a:gd name="T42" fmla="*/ 2 w 417"/>
                  <a:gd name="T43" fmla="*/ 5 h 392"/>
                  <a:gd name="T44" fmla="*/ 1 w 417"/>
                  <a:gd name="T45" fmla="*/ 6 h 392"/>
                  <a:gd name="T46" fmla="*/ 3 w 417"/>
                  <a:gd name="T47" fmla="*/ 6 h 392"/>
                  <a:gd name="T48" fmla="*/ 2 w 417"/>
                  <a:gd name="T49" fmla="*/ 3 h 392"/>
                  <a:gd name="T50" fmla="*/ 2 w 417"/>
                  <a:gd name="T51" fmla="*/ 0 h 392"/>
                  <a:gd name="T52" fmla="*/ 0 w 417"/>
                  <a:gd name="T53" fmla="*/ 0 h 392"/>
                  <a:gd name="T54" fmla="*/ 1 w 417"/>
                  <a:gd name="T55" fmla="*/ 3 h 392"/>
                  <a:gd name="T56" fmla="*/ 1 w 417"/>
                  <a:gd name="T57" fmla="*/ 6 h 392"/>
                  <a:gd name="T58" fmla="*/ 1 w 417"/>
                  <a:gd name="T59" fmla="*/ 6 h 392"/>
                  <a:gd name="T60" fmla="*/ 1 w 417"/>
                  <a:gd name="T61" fmla="*/ 9 h 392"/>
                  <a:gd name="T62" fmla="*/ 2 w 417"/>
                  <a:gd name="T63" fmla="*/ 11 h 392"/>
                  <a:gd name="T64" fmla="*/ 3 w 417"/>
                  <a:gd name="T65" fmla="*/ 14 h 392"/>
                  <a:gd name="T66" fmla="*/ 4 w 417"/>
                  <a:gd name="T67" fmla="*/ 16 h 392"/>
                  <a:gd name="T68" fmla="*/ 4 w 417"/>
                  <a:gd name="T69" fmla="*/ 16 h 392"/>
                  <a:gd name="T70" fmla="*/ 6 w 417"/>
                  <a:gd name="T71" fmla="*/ 19 h 392"/>
                  <a:gd name="T72" fmla="*/ 8 w 417"/>
                  <a:gd name="T73" fmla="*/ 21 h 392"/>
                  <a:gd name="T74" fmla="*/ 9 w 417"/>
                  <a:gd name="T75" fmla="*/ 22 h 392"/>
                  <a:gd name="T76" fmla="*/ 11 w 417"/>
                  <a:gd name="T77" fmla="*/ 23 h 392"/>
                  <a:gd name="T78" fmla="*/ 12 w 417"/>
                  <a:gd name="T79" fmla="*/ 25 h 392"/>
                  <a:gd name="T80" fmla="*/ 14 w 417"/>
                  <a:gd name="T81" fmla="*/ 26 h 392"/>
                  <a:gd name="T82" fmla="*/ 16 w 417"/>
                  <a:gd name="T83" fmla="*/ 27 h 392"/>
                  <a:gd name="T84" fmla="*/ 18 w 417"/>
                  <a:gd name="T85" fmla="*/ 28 h 392"/>
                  <a:gd name="T86" fmla="*/ 22 w 417"/>
                  <a:gd name="T87" fmla="*/ 28 h 392"/>
                  <a:gd name="T88" fmla="*/ 22 w 417"/>
                  <a:gd name="T89" fmla="*/ 28 h 392"/>
                  <a:gd name="T90" fmla="*/ 24 w 417"/>
                  <a:gd name="T91" fmla="*/ 29 h 392"/>
                  <a:gd name="T92" fmla="*/ 27 w 417"/>
                  <a:gd name="T93" fmla="*/ 29 h 39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17"/>
                  <a:gd name="T142" fmla="*/ 0 h 392"/>
                  <a:gd name="T143" fmla="*/ 417 w 417"/>
                  <a:gd name="T144" fmla="*/ 392 h 39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17" h="392">
                    <a:moveTo>
                      <a:pt x="417" y="392"/>
                    </a:moveTo>
                    <a:lnTo>
                      <a:pt x="417" y="365"/>
                    </a:lnTo>
                    <a:lnTo>
                      <a:pt x="375" y="363"/>
                    </a:lnTo>
                    <a:lnTo>
                      <a:pt x="335" y="357"/>
                    </a:lnTo>
                    <a:lnTo>
                      <a:pt x="335" y="371"/>
                    </a:lnTo>
                    <a:lnTo>
                      <a:pt x="340" y="358"/>
                    </a:lnTo>
                    <a:lnTo>
                      <a:pt x="302" y="349"/>
                    </a:lnTo>
                    <a:lnTo>
                      <a:pt x="265" y="337"/>
                    </a:lnTo>
                    <a:lnTo>
                      <a:pt x="230" y="321"/>
                    </a:lnTo>
                    <a:lnTo>
                      <a:pt x="197" y="302"/>
                    </a:lnTo>
                    <a:lnTo>
                      <a:pt x="192" y="313"/>
                    </a:lnTo>
                    <a:lnTo>
                      <a:pt x="201" y="304"/>
                    </a:lnTo>
                    <a:lnTo>
                      <a:pt x="169" y="282"/>
                    </a:lnTo>
                    <a:lnTo>
                      <a:pt x="140" y="258"/>
                    </a:lnTo>
                    <a:lnTo>
                      <a:pt x="115" y="231"/>
                    </a:lnTo>
                    <a:lnTo>
                      <a:pt x="92" y="202"/>
                    </a:lnTo>
                    <a:lnTo>
                      <a:pt x="82" y="211"/>
                    </a:lnTo>
                    <a:lnTo>
                      <a:pt x="94" y="206"/>
                    </a:lnTo>
                    <a:lnTo>
                      <a:pt x="73" y="175"/>
                    </a:lnTo>
                    <a:lnTo>
                      <a:pt x="56" y="142"/>
                    </a:lnTo>
                    <a:lnTo>
                      <a:pt x="44" y="107"/>
                    </a:lnTo>
                    <a:lnTo>
                      <a:pt x="33" y="71"/>
                    </a:lnTo>
                    <a:lnTo>
                      <a:pt x="21" y="76"/>
                    </a:lnTo>
                    <a:lnTo>
                      <a:pt x="34" y="76"/>
                    </a:lnTo>
                    <a:lnTo>
                      <a:pt x="28" y="38"/>
                    </a:lnTo>
                    <a:lnTo>
                      <a:pt x="27" y="0"/>
                    </a:lnTo>
                    <a:lnTo>
                      <a:pt x="0" y="0"/>
                    </a:lnTo>
                    <a:lnTo>
                      <a:pt x="1" y="38"/>
                    </a:lnTo>
                    <a:lnTo>
                      <a:pt x="8" y="76"/>
                    </a:lnTo>
                    <a:lnTo>
                      <a:pt x="9" y="81"/>
                    </a:lnTo>
                    <a:lnTo>
                      <a:pt x="19" y="118"/>
                    </a:lnTo>
                    <a:lnTo>
                      <a:pt x="32" y="153"/>
                    </a:lnTo>
                    <a:lnTo>
                      <a:pt x="49" y="186"/>
                    </a:lnTo>
                    <a:lnTo>
                      <a:pt x="69" y="216"/>
                    </a:lnTo>
                    <a:lnTo>
                      <a:pt x="72" y="221"/>
                    </a:lnTo>
                    <a:lnTo>
                      <a:pt x="96" y="251"/>
                    </a:lnTo>
                    <a:lnTo>
                      <a:pt x="121" y="277"/>
                    </a:lnTo>
                    <a:lnTo>
                      <a:pt x="150" y="302"/>
                    </a:lnTo>
                    <a:lnTo>
                      <a:pt x="182" y="323"/>
                    </a:lnTo>
                    <a:lnTo>
                      <a:pt x="186" y="326"/>
                    </a:lnTo>
                    <a:lnTo>
                      <a:pt x="219" y="345"/>
                    </a:lnTo>
                    <a:lnTo>
                      <a:pt x="254" y="361"/>
                    </a:lnTo>
                    <a:lnTo>
                      <a:pt x="291" y="374"/>
                    </a:lnTo>
                    <a:lnTo>
                      <a:pt x="330" y="382"/>
                    </a:lnTo>
                    <a:lnTo>
                      <a:pt x="335" y="383"/>
                    </a:lnTo>
                    <a:lnTo>
                      <a:pt x="375" y="390"/>
                    </a:lnTo>
                    <a:lnTo>
                      <a:pt x="417" y="39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21" name="Freihandform 65"/>
              <p:cNvSpPr>
                <a:spLocks/>
              </p:cNvSpPr>
              <p:nvPr/>
            </p:nvSpPr>
            <p:spPr bwMode="auto">
              <a:xfrm>
                <a:off x="537" y="2725"/>
                <a:ext cx="318" cy="511"/>
              </a:xfrm>
              <a:custGeom>
                <a:avLst/>
                <a:gdLst>
                  <a:gd name="T0" fmla="*/ 32 w 501"/>
                  <a:gd name="T1" fmla="*/ 58 h 789"/>
                  <a:gd name="T2" fmla="*/ 32 w 501"/>
                  <a:gd name="T3" fmla="*/ 57 h 789"/>
                  <a:gd name="T4" fmla="*/ 2 w 501"/>
                  <a:gd name="T5" fmla="*/ 0 h 789"/>
                  <a:gd name="T6" fmla="*/ 0 w 501"/>
                  <a:gd name="T7" fmla="*/ 1 h 789"/>
                  <a:gd name="T8" fmla="*/ 32 w 501"/>
                  <a:gd name="T9" fmla="*/ 58 h 7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1"/>
                  <a:gd name="T16" fmla="*/ 0 h 789"/>
                  <a:gd name="T17" fmla="*/ 501 w 501"/>
                  <a:gd name="T18" fmla="*/ 789 h 7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1" h="789">
                    <a:moveTo>
                      <a:pt x="479" y="789"/>
                    </a:moveTo>
                    <a:lnTo>
                      <a:pt x="501" y="775"/>
                    </a:lnTo>
                    <a:lnTo>
                      <a:pt x="22" y="0"/>
                    </a:lnTo>
                    <a:lnTo>
                      <a:pt x="0" y="14"/>
                    </a:lnTo>
                    <a:lnTo>
                      <a:pt x="479" y="78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22" name="Freihandform 66"/>
              <p:cNvSpPr>
                <a:spLocks/>
              </p:cNvSpPr>
              <p:nvPr/>
            </p:nvSpPr>
            <p:spPr bwMode="auto">
              <a:xfrm>
                <a:off x="1056" y="3090"/>
                <a:ext cx="264" cy="254"/>
              </a:xfrm>
              <a:custGeom>
                <a:avLst/>
                <a:gdLst>
                  <a:gd name="T0" fmla="*/ 0 w 418"/>
                  <a:gd name="T1" fmla="*/ 27 h 392"/>
                  <a:gd name="T2" fmla="*/ 0 w 418"/>
                  <a:gd name="T3" fmla="*/ 29 h 392"/>
                  <a:gd name="T4" fmla="*/ 3 w 418"/>
                  <a:gd name="T5" fmla="*/ 29 h 392"/>
                  <a:gd name="T6" fmla="*/ 5 w 418"/>
                  <a:gd name="T7" fmla="*/ 28 h 392"/>
                  <a:gd name="T8" fmla="*/ 6 w 418"/>
                  <a:gd name="T9" fmla="*/ 28 h 392"/>
                  <a:gd name="T10" fmla="*/ 8 w 418"/>
                  <a:gd name="T11" fmla="*/ 28 h 392"/>
                  <a:gd name="T12" fmla="*/ 10 w 418"/>
                  <a:gd name="T13" fmla="*/ 27 h 392"/>
                  <a:gd name="T14" fmla="*/ 13 w 418"/>
                  <a:gd name="T15" fmla="*/ 26 h 392"/>
                  <a:gd name="T16" fmla="*/ 15 w 418"/>
                  <a:gd name="T17" fmla="*/ 25 h 392"/>
                  <a:gd name="T18" fmla="*/ 15 w 418"/>
                  <a:gd name="T19" fmla="*/ 23 h 392"/>
                  <a:gd name="T20" fmla="*/ 17 w 418"/>
                  <a:gd name="T21" fmla="*/ 22 h 392"/>
                  <a:gd name="T22" fmla="*/ 19 w 418"/>
                  <a:gd name="T23" fmla="*/ 21 h 392"/>
                  <a:gd name="T24" fmla="*/ 20 w 418"/>
                  <a:gd name="T25" fmla="*/ 19 h 392"/>
                  <a:gd name="T26" fmla="*/ 22 w 418"/>
                  <a:gd name="T27" fmla="*/ 16 h 392"/>
                  <a:gd name="T28" fmla="*/ 22 w 418"/>
                  <a:gd name="T29" fmla="*/ 16 h 392"/>
                  <a:gd name="T30" fmla="*/ 23 w 418"/>
                  <a:gd name="T31" fmla="*/ 14 h 392"/>
                  <a:gd name="T32" fmla="*/ 25 w 418"/>
                  <a:gd name="T33" fmla="*/ 11 h 392"/>
                  <a:gd name="T34" fmla="*/ 25 w 418"/>
                  <a:gd name="T35" fmla="*/ 9 h 392"/>
                  <a:gd name="T36" fmla="*/ 26 w 418"/>
                  <a:gd name="T37" fmla="*/ 6 h 392"/>
                  <a:gd name="T38" fmla="*/ 26 w 418"/>
                  <a:gd name="T39" fmla="*/ 6 h 392"/>
                  <a:gd name="T40" fmla="*/ 27 w 418"/>
                  <a:gd name="T41" fmla="*/ 3 h 392"/>
                  <a:gd name="T42" fmla="*/ 27 w 418"/>
                  <a:gd name="T43" fmla="*/ 0 h 392"/>
                  <a:gd name="T44" fmla="*/ 25 w 418"/>
                  <a:gd name="T45" fmla="*/ 0 h 392"/>
                  <a:gd name="T46" fmla="*/ 25 w 418"/>
                  <a:gd name="T47" fmla="*/ 3 h 392"/>
                  <a:gd name="T48" fmla="*/ 25 w 418"/>
                  <a:gd name="T49" fmla="*/ 6 h 392"/>
                  <a:gd name="T50" fmla="*/ 25 w 418"/>
                  <a:gd name="T51" fmla="*/ 6 h 392"/>
                  <a:gd name="T52" fmla="*/ 25 w 418"/>
                  <a:gd name="T53" fmla="*/ 5 h 392"/>
                  <a:gd name="T54" fmla="*/ 23 w 418"/>
                  <a:gd name="T55" fmla="*/ 8 h 392"/>
                  <a:gd name="T56" fmla="*/ 23 w 418"/>
                  <a:gd name="T57" fmla="*/ 10 h 392"/>
                  <a:gd name="T58" fmla="*/ 22 w 418"/>
                  <a:gd name="T59" fmla="*/ 12 h 392"/>
                  <a:gd name="T60" fmla="*/ 20 w 418"/>
                  <a:gd name="T61" fmla="*/ 15 h 392"/>
                  <a:gd name="T62" fmla="*/ 21 w 418"/>
                  <a:gd name="T63" fmla="*/ 16 h 392"/>
                  <a:gd name="T64" fmla="*/ 20 w 418"/>
                  <a:gd name="T65" fmla="*/ 15 h 392"/>
                  <a:gd name="T66" fmla="*/ 19 w 418"/>
                  <a:gd name="T67" fmla="*/ 17 h 392"/>
                  <a:gd name="T68" fmla="*/ 18 w 418"/>
                  <a:gd name="T69" fmla="*/ 19 h 392"/>
                  <a:gd name="T70" fmla="*/ 16 w 418"/>
                  <a:gd name="T71" fmla="*/ 21 h 392"/>
                  <a:gd name="T72" fmla="*/ 14 w 418"/>
                  <a:gd name="T73" fmla="*/ 23 h 392"/>
                  <a:gd name="T74" fmla="*/ 15 w 418"/>
                  <a:gd name="T75" fmla="*/ 23 h 392"/>
                  <a:gd name="T76" fmla="*/ 14 w 418"/>
                  <a:gd name="T77" fmla="*/ 22 h 392"/>
                  <a:gd name="T78" fmla="*/ 12 w 418"/>
                  <a:gd name="T79" fmla="*/ 23 h 392"/>
                  <a:gd name="T80" fmla="*/ 10 w 418"/>
                  <a:gd name="T81" fmla="*/ 25 h 392"/>
                  <a:gd name="T82" fmla="*/ 7 w 418"/>
                  <a:gd name="T83" fmla="*/ 26 h 392"/>
                  <a:gd name="T84" fmla="*/ 5 w 418"/>
                  <a:gd name="T85" fmla="*/ 27 h 392"/>
                  <a:gd name="T86" fmla="*/ 5 w 418"/>
                  <a:gd name="T87" fmla="*/ 27 h 392"/>
                  <a:gd name="T88" fmla="*/ 5 w 418"/>
                  <a:gd name="T89" fmla="*/ 27 h 392"/>
                  <a:gd name="T90" fmla="*/ 3 w 418"/>
                  <a:gd name="T91" fmla="*/ 27 h 392"/>
                  <a:gd name="T92" fmla="*/ 0 w 418"/>
                  <a:gd name="T93" fmla="*/ 27 h 39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18"/>
                  <a:gd name="T142" fmla="*/ 0 h 392"/>
                  <a:gd name="T143" fmla="*/ 418 w 418"/>
                  <a:gd name="T144" fmla="*/ 392 h 39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18" h="392">
                    <a:moveTo>
                      <a:pt x="0" y="365"/>
                    </a:moveTo>
                    <a:lnTo>
                      <a:pt x="0" y="392"/>
                    </a:lnTo>
                    <a:lnTo>
                      <a:pt x="41" y="390"/>
                    </a:lnTo>
                    <a:lnTo>
                      <a:pt x="82" y="383"/>
                    </a:lnTo>
                    <a:lnTo>
                      <a:pt x="87" y="382"/>
                    </a:lnTo>
                    <a:lnTo>
                      <a:pt x="125" y="374"/>
                    </a:lnTo>
                    <a:lnTo>
                      <a:pt x="163" y="361"/>
                    </a:lnTo>
                    <a:lnTo>
                      <a:pt x="198" y="345"/>
                    </a:lnTo>
                    <a:lnTo>
                      <a:pt x="232" y="326"/>
                    </a:lnTo>
                    <a:lnTo>
                      <a:pt x="236" y="323"/>
                    </a:lnTo>
                    <a:lnTo>
                      <a:pt x="267" y="302"/>
                    </a:lnTo>
                    <a:lnTo>
                      <a:pt x="296" y="277"/>
                    </a:lnTo>
                    <a:lnTo>
                      <a:pt x="321" y="251"/>
                    </a:lnTo>
                    <a:lnTo>
                      <a:pt x="345" y="221"/>
                    </a:lnTo>
                    <a:lnTo>
                      <a:pt x="348" y="216"/>
                    </a:lnTo>
                    <a:lnTo>
                      <a:pt x="368" y="186"/>
                    </a:lnTo>
                    <a:lnTo>
                      <a:pt x="385" y="153"/>
                    </a:lnTo>
                    <a:lnTo>
                      <a:pt x="398" y="118"/>
                    </a:lnTo>
                    <a:lnTo>
                      <a:pt x="408" y="81"/>
                    </a:lnTo>
                    <a:lnTo>
                      <a:pt x="409" y="76"/>
                    </a:lnTo>
                    <a:lnTo>
                      <a:pt x="416" y="38"/>
                    </a:lnTo>
                    <a:lnTo>
                      <a:pt x="418" y="0"/>
                    </a:lnTo>
                    <a:lnTo>
                      <a:pt x="391" y="0"/>
                    </a:lnTo>
                    <a:lnTo>
                      <a:pt x="389" y="38"/>
                    </a:lnTo>
                    <a:lnTo>
                      <a:pt x="383" y="76"/>
                    </a:lnTo>
                    <a:lnTo>
                      <a:pt x="396" y="76"/>
                    </a:lnTo>
                    <a:lnTo>
                      <a:pt x="384" y="71"/>
                    </a:lnTo>
                    <a:lnTo>
                      <a:pt x="373" y="107"/>
                    </a:lnTo>
                    <a:lnTo>
                      <a:pt x="360" y="142"/>
                    </a:lnTo>
                    <a:lnTo>
                      <a:pt x="343" y="175"/>
                    </a:lnTo>
                    <a:lnTo>
                      <a:pt x="323" y="206"/>
                    </a:lnTo>
                    <a:lnTo>
                      <a:pt x="335" y="211"/>
                    </a:lnTo>
                    <a:lnTo>
                      <a:pt x="325" y="202"/>
                    </a:lnTo>
                    <a:lnTo>
                      <a:pt x="302" y="231"/>
                    </a:lnTo>
                    <a:lnTo>
                      <a:pt x="276" y="258"/>
                    </a:lnTo>
                    <a:lnTo>
                      <a:pt x="248" y="282"/>
                    </a:lnTo>
                    <a:lnTo>
                      <a:pt x="217" y="304"/>
                    </a:lnTo>
                    <a:lnTo>
                      <a:pt x="226" y="313"/>
                    </a:lnTo>
                    <a:lnTo>
                      <a:pt x="221" y="302"/>
                    </a:lnTo>
                    <a:lnTo>
                      <a:pt x="187" y="321"/>
                    </a:lnTo>
                    <a:lnTo>
                      <a:pt x="152" y="337"/>
                    </a:lnTo>
                    <a:lnTo>
                      <a:pt x="115" y="349"/>
                    </a:lnTo>
                    <a:lnTo>
                      <a:pt x="77" y="358"/>
                    </a:lnTo>
                    <a:lnTo>
                      <a:pt x="82" y="371"/>
                    </a:lnTo>
                    <a:lnTo>
                      <a:pt x="82" y="357"/>
                    </a:lnTo>
                    <a:lnTo>
                      <a:pt x="41" y="363"/>
                    </a:lnTo>
                    <a:lnTo>
                      <a:pt x="0" y="36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23" name="Freihandform 67"/>
              <p:cNvSpPr>
                <a:spLocks/>
              </p:cNvSpPr>
              <p:nvPr/>
            </p:nvSpPr>
            <p:spPr bwMode="auto">
              <a:xfrm>
                <a:off x="1273" y="2701"/>
                <a:ext cx="317" cy="510"/>
              </a:xfrm>
              <a:custGeom>
                <a:avLst/>
                <a:gdLst>
                  <a:gd name="T0" fmla="*/ 0 w 501"/>
                  <a:gd name="T1" fmla="*/ 57 h 788"/>
                  <a:gd name="T2" fmla="*/ 2 w 501"/>
                  <a:gd name="T3" fmla="*/ 58 h 788"/>
                  <a:gd name="T4" fmla="*/ 32 w 501"/>
                  <a:gd name="T5" fmla="*/ 1 h 788"/>
                  <a:gd name="T6" fmla="*/ 31 w 501"/>
                  <a:gd name="T7" fmla="*/ 0 h 788"/>
                  <a:gd name="T8" fmla="*/ 0 w 501"/>
                  <a:gd name="T9" fmla="*/ 57 h 7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1"/>
                  <a:gd name="T16" fmla="*/ 0 h 788"/>
                  <a:gd name="T17" fmla="*/ 501 w 501"/>
                  <a:gd name="T18" fmla="*/ 788 h 7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1" h="788">
                    <a:moveTo>
                      <a:pt x="0" y="774"/>
                    </a:moveTo>
                    <a:lnTo>
                      <a:pt x="23" y="788"/>
                    </a:lnTo>
                    <a:lnTo>
                      <a:pt x="501" y="14"/>
                    </a:lnTo>
                    <a:lnTo>
                      <a:pt x="479" y="0"/>
                    </a:lnTo>
                    <a:lnTo>
                      <a:pt x="0" y="77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24" name="Ellipse 68"/>
              <p:cNvSpPr>
                <a:spLocks noChangeArrowheads="1"/>
              </p:cNvSpPr>
              <p:nvPr/>
            </p:nvSpPr>
            <p:spPr bwMode="auto">
              <a:xfrm>
                <a:off x="833" y="2877"/>
                <a:ext cx="448" cy="426"/>
              </a:xfrm>
              <a:prstGeom prst="ellips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dirty="0">
                  <a:latin typeface="Calibri" pitchFamily="34" charset="0"/>
                </a:endParaRPr>
              </a:p>
            </p:txBody>
          </p:sp>
          <p:grpSp>
            <p:nvGrpSpPr>
              <p:cNvPr id="25" name="Gruppierung 69"/>
              <p:cNvGrpSpPr>
                <a:grpSpLocks/>
              </p:cNvGrpSpPr>
              <p:nvPr/>
            </p:nvGrpSpPr>
            <p:grpSpPr bwMode="auto">
              <a:xfrm>
                <a:off x="325" y="3087"/>
                <a:ext cx="1484" cy="6"/>
                <a:chOff x="342" y="2341"/>
                <a:chExt cx="2323" cy="9"/>
              </a:xfrm>
            </p:grpSpPr>
            <p:sp>
              <p:nvSpPr>
                <p:cNvPr id="65" name="Rechteck 70"/>
                <p:cNvSpPr>
                  <a:spLocks noChangeArrowheads="1"/>
                </p:cNvSpPr>
                <p:nvPr/>
              </p:nvSpPr>
              <p:spPr bwMode="auto">
                <a:xfrm>
                  <a:off x="342" y="2341"/>
                  <a:ext cx="68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  <p:sp>
              <p:nvSpPr>
                <p:cNvPr id="66" name="Rechteck 71"/>
                <p:cNvSpPr>
                  <a:spLocks noChangeArrowheads="1"/>
                </p:cNvSpPr>
                <p:nvPr/>
              </p:nvSpPr>
              <p:spPr bwMode="auto">
                <a:xfrm>
                  <a:off x="435" y="2341"/>
                  <a:ext cx="9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  <p:sp>
              <p:nvSpPr>
                <p:cNvPr id="67" name="Rechteck 72"/>
                <p:cNvSpPr>
                  <a:spLocks noChangeArrowheads="1"/>
                </p:cNvSpPr>
                <p:nvPr/>
              </p:nvSpPr>
              <p:spPr bwMode="auto">
                <a:xfrm>
                  <a:off x="469" y="2341"/>
                  <a:ext cx="68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  <p:sp>
              <p:nvSpPr>
                <p:cNvPr id="68" name="Rechteck 73"/>
                <p:cNvSpPr>
                  <a:spLocks noChangeArrowheads="1"/>
                </p:cNvSpPr>
                <p:nvPr/>
              </p:nvSpPr>
              <p:spPr bwMode="auto">
                <a:xfrm>
                  <a:off x="563" y="2341"/>
                  <a:ext cx="8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  <p:sp>
              <p:nvSpPr>
                <p:cNvPr id="69" name="Rechteck 74"/>
                <p:cNvSpPr>
                  <a:spLocks noChangeArrowheads="1"/>
                </p:cNvSpPr>
                <p:nvPr/>
              </p:nvSpPr>
              <p:spPr bwMode="auto">
                <a:xfrm>
                  <a:off x="597" y="2341"/>
                  <a:ext cx="68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  <p:sp>
              <p:nvSpPr>
                <p:cNvPr id="70" name="Rechteck 75"/>
                <p:cNvSpPr>
                  <a:spLocks noChangeArrowheads="1"/>
                </p:cNvSpPr>
                <p:nvPr/>
              </p:nvSpPr>
              <p:spPr bwMode="auto">
                <a:xfrm>
                  <a:off x="690" y="2341"/>
                  <a:ext cx="9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  <p:sp>
              <p:nvSpPr>
                <p:cNvPr id="71" name="Rechteck 76"/>
                <p:cNvSpPr>
                  <a:spLocks noChangeArrowheads="1"/>
                </p:cNvSpPr>
                <p:nvPr/>
              </p:nvSpPr>
              <p:spPr bwMode="auto">
                <a:xfrm>
                  <a:off x="725" y="2341"/>
                  <a:ext cx="68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  <p:sp>
              <p:nvSpPr>
                <p:cNvPr id="72" name="Rechteck 77"/>
                <p:cNvSpPr>
                  <a:spLocks noChangeArrowheads="1"/>
                </p:cNvSpPr>
                <p:nvPr/>
              </p:nvSpPr>
              <p:spPr bwMode="auto">
                <a:xfrm>
                  <a:off x="818" y="2341"/>
                  <a:ext cx="9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  <p:sp>
              <p:nvSpPr>
                <p:cNvPr id="73" name="Rechteck 78"/>
                <p:cNvSpPr>
                  <a:spLocks noChangeArrowheads="1"/>
                </p:cNvSpPr>
                <p:nvPr/>
              </p:nvSpPr>
              <p:spPr bwMode="auto">
                <a:xfrm>
                  <a:off x="852" y="2341"/>
                  <a:ext cx="68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  <p:sp>
              <p:nvSpPr>
                <p:cNvPr id="74" name="Rechteck 79"/>
                <p:cNvSpPr>
                  <a:spLocks noChangeArrowheads="1"/>
                </p:cNvSpPr>
                <p:nvPr/>
              </p:nvSpPr>
              <p:spPr bwMode="auto">
                <a:xfrm>
                  <a:off x="946" y="2341"/>
                  <a:ext cx="8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  <p:sp>
              <p:nvSpPr>
                <p:cNvPr id="75" name="Rechteck 80"/>
                <p:cNvSpPr>
                  <a:spLocks noChangeArrowheads="1"/>
                </p:cNvSpPr>
                <p:nvPr/>
              </p:nvSpPr>
              <p:spPr bwMode="auto">
                <a:xfrm>
                  <a:off x="980" y="2341"/>
                  <a:ext cx="68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  <p:sp>
              <p:nvSpPr>
                <p:cNvPr id="76" name="Rechteck 81"/>
                <p:cNvSpPr>
                  <a:spLocks noChangeArrowheads="1"/>
                </p:cNvSpPr>
                <p:nvPr/>
              </p:nvSpPr>
              <p:spPr bwMode="auto">
                <a:xfrm>
                  <a:off x="1073" y="2341"/>
                  <a:ext cx="9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  <p:sp>
              <p:nvSpPr>
                <p:cNvPr id="77" name="Rechteck 82"/>
                <p:cNvSpPr>
                  <a:spLocks noChangeArrowheads="1"/>
                </p:cNvSpPr>
                <p:nvPr/>
              </p:nvSpPr>
              <p:spPr bwMode="auto">
                <a:xfrm>
                  <a:off x="1107" y="2341"/>
                  <a:ext cx="68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  <p:sp>
              <p:nvSpPr>
                <p:cNvPr id="78" name="Rechteck 83"/>
                <p:cNvSpPr>
                  <a:spLocks noChangeArrowheads="1"/>
                </p:cNvSpPr>
                <p:nvPr/>
              </p:nvSpPr>
              <p:spPr bwMode="auto">
                <a:xfrm>
                  <a:off x="1201" y="2341"/>
                  <a:ext cx="8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  <p:sp>
              <p:nvSpPr>
                <p:cNvPr id="79" name="Rechteck 84"/>
                <p:cNvSpPr>
                  <a:spLocks noChangeArrowheads="1"/>
                </p:cNvSpPr>
                <p:nvPr/>
              </p:nvSpPr>
              <p:spPr bwMode="auto">
                <a:xfrm>
                  <a:off x="1235" y="2341"/>
                  <a:ext cx="68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  <p:sp>
              <p:nvSpPr>
                <p:cNvPr id="80" name="Rechteck 85"/>
                <p:cNvSpPr>
                  <a:spLocks noChangeArrowheads="1"/>
                </p:cNvSpPr>
                <p:nvPr/>
              </p:nvSpPr>
              <p:spPr bwMode="auto">
                <a:xfrm>
                  <a:off x="1329" y="2341"/>
                  <a:ext cx="8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  <p:sp>
              <p:nvSpPr>
                <p:cNvPr id="81" name="Rechteck 86"/>
                <p:cNvSpPr>
                  <a:spLocks noChangeArrowheads="1"/>
                </p:cNvSpPr>
                <p:nvPr/>
              </p:nvSpPr>
              <p:spPr bwMode="auto">
                <a:xfrm>
                  <a:off x="1363" y="2341"/>
                  <a:ext cx="68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  <p:sp>
              <p:nvSpPr>
                <p:cNvPr id="82" name="Rechteck 87"/>
                <p:cNvSpPr>
                  <a:spLocks noChangeArrowheads="1"/>
                </p:cNvSpPr>
                <p:nvPr/>
              </p:nvSpPr>
              <p:spPr bwMode="auto">
                <a:xfrm>
                  <a:off x="1456" y="2341"/>
                  <a:ext cx="9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  <p:sp>
              <p:nvSpPr>
                <p:cNvPr id="83" name="Rechteck 88"/>
                <p:cNvSpPr>
                  <a:spLocks noChangeArrowheads="1"/>
                </p:cNvSpPr>
                <p:nvPr/>
              </p:nvSpPr>
              <p:spPr bwMode="auto">
                <a:xfrm>
                  <a:off x="1490" y="2341"/>
                  <a:ext cx="68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  <p:sp>
              <p:nvSpPr>
                <p:cNvPr id="84" name="Rechteck 89"/>
                <p:cNvSpPr>
                  <a:spLocks noChangeArrowheads="1"/>
                </p:cNvSpPr>
                <p:nvPr/>
              </p:nvSpPr>
              <p:spPr bwMode="auto">
                <a:xfrm>
                  <a:off x="1584" y="2341"/>
                  <a:ext cx="8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  <p:sp>
              <p:nvSpPr>
                <p:cNvPr id="85" name="Rechteck 90"/>
                <p:cNvSpPr>
                  <a:spLocks noChangeArrowheads="1"/>
                </p:cNvSpPr>
                <p:nvPr/>
              </p:nvSpPr>
              <p:spPr bwMode="auto">
                <a:xfrm>
                  <a:off x="1618" y="2341"/>
                  <a:ext cx="68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  <p:sp>
              <p:nvSpPr>
                <p:cNvPr id="86" name="Rechteck 91"/>
                <p:cNvSpPr>
                  <a:spLocks noChangeArrowheads="1"/>
                </p:cNvSpPr>
                <p:nvPr/>
              </p:nvSpPr>
              <p:spPr bwMode="auto">
                <a:xfrm>
                  <a:off x="1711" y="2341"/>
                  <a:ext cx="9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  <p:sp>
              <p:nvSpPr>
                <p:cNvPr id="87" name="Rechteck 92"/>
                <p:cNvSpPr>
                  <a:spLocks noChangeArrowheads="1"/>
                </p:cNvSpPr>
                <p:nvPr/>
              </p:nvSpPr>
              <p:spPr bwMode="auto">
                <a:xfrm>
                  <a:off x="1745" y="2341"/>
                  <a:ext cx="68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  <p:sp>
              <p:nvSpPr>
                <p:cNvPr id="88" name="Rechteck 93"/>
                <p:cNvSpPr>
                  <a:spLocks noChangeArrowheads="1"/>
                </p:cNvSpPr>
                <p:nvPr/>
              </p:nvSpPr>
              <p:spPr bwMode="auto">
                <a:xfrm>
                  <a:off x="1839" y="2341"/>
                  <a:ext cx="9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  <p:sp>
              <p:nvSpPr>
                <p:cNvPr id="89" name="Rechteck 94"/>
                <p:cNvSpPr>
                  <a:spLocks noChangeArrowheads="1"/>
                </p:cNvSpPr>
                <p:nvPr/>
              </p:nvSpPr>
              <p:spPr bwMode="auto">
                <a:xfrm>
                  <a:off x="1873" y="2341"/>
                  <a:ext cx="68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  <p:sp>
              <p:nvSpPr>
                <p:cNvPr id="90" name="Rechteck 95"/>
                <p:cNvSpPr>
                  <a:spLocks noChangeArrowheads="1"/>
                </p:cNvSpPr>
                <p:nvPr/>
              </p:nvSpPr>
              <p:spPr bwMode="auto">
                <a:xfrm>
                  <a:off x="1967" y="2341"/>
                  <a:ext cx="8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  <p:sp>
              <p:nvSpPr>
                <p:cNvPr id="91" name="Rechteck 96"/>
                <p:cNvSpPr>
                  <a:spLocks noChangeArrowheads="1"/>
                </p:cNvSpPr>
                <p:nvPr/>
              </p:nvSpPr>
              <p:spPr bwMode="auto">
                <a:xfrm>
                  <a:off x="2001" y="2341"/>
                  <a:ext cx="68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  <p:sp>
              <p:nvSpPr>
                <p:cNvPr id="92" name="Rechteck 97"/>
                <p:cNvSpPr>
                  <a:spLocks noChangeArrowheads="1"/>
                </p:cNvSpPr>
                <p:nvPr/>
              </p:nvSpPr>
              <p:spPr bwMode="auto">
                <a:xfrm>
                  <a:off x="2094" y="2341"/>
                  <a:ext cx="9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  <p:sp>
              <p:nvSpPr>
                <p:cNvPr id="93" name="Rechteck 98"/>
                <p:cNvSpPr>
                  <a:spLocks noChangeArrowheads="1"/>
                </p:cNvSpPr>
                <p:nvPr/>
              </p:nvSpPr>
              <p:spPr bwMode="auto">
                <a:xfrm>
                  <a:off x="2128" y="2341"/>
                  <a:ext cx="68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  <p:sp>
              <p:nvSpPr>
                <p:cNvPr id="94" name="Rechteck 99"/>
                <p:cNvSpPr>
                  <a:spLocks noChangeArrowheads="1"/>
                </p:cNvSpPr>
                <p:nvPr/>
              </p:nvSpPr>
              <p:spPr bwMode="auto">
                <a:xfrm>
                  <a:off x="2222" y="2341"/>
                  <a:ext cx="8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  <p:sp>
              <p:nvSpPr>
                <p:cNvPr id="95" name="Rechteck 100"/>
                <p:cNvSpPr>
                  <a:spLocks noChangeArrowheads="1"/>
                </p:cNvSpPr>
                <p:nvPr/>
              </p:nvSpPr>
              <p:spPr bwMode="auto">
                <a:xfrm>
                  <a:off x="2256" y="2341"/>
                  <a:ext cx="68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  <p:sp>
              <p:nvSpPr>
                <p:cNvPr id="96" name="Rechteck 101"/>
                <p:cNvSpPr>
                  <a:spLocks noChangeArrowheads="1"/>
                </p:cNvSpPr>
                <p:nvPr/>
              </p:nvSpPr>
              <p:spPr bwMode="auto">
                <a:xfrm>
                  <a:off x="2349" y="2341"/>
                  <a:ext cx="9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  <p:sp>
              <p:nvSpPr>
                <p:cNvPr id="97" name="Rechteck 102"/>
                <p:cNvSpPr>
                  <a:spLocks noChangeArrowheads="1"/>
                </p:cNvSpPr>
                <p:nvPr/>
              </p:nvSpPr>
              <p:spPr bwMode="auto">
                <a:xfrm>
                  <a:off x="2384" y="2341"/>
                  <a:ext cx="68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  <p:sp>
              <p:nvSpPr>
                <p:cNvPr id="98" name="Rechteck 103"/>
                <p:cNvSpPr>
                  <a:spLocks noChangeArrowheads="1"/>
                </p:cNvSpPr>
                <p:nvPr/>
              </p:nvSpPr>
              <p:spPr bwMode="auto">
                <a:xfrm>
                  <a:off x="2477" y="2341"/>
                  <a:ext cx="9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  <p:sp>
              <p:nvSpPr>
                <p:cNvPr id="99" name="Rechteck 104"/>
                <p:cNvSpPr>
                  <a:spLocks noChangeArrowheads="1"/>
                </p:cNvSpPr>
                <p:nvPr/>
              </p:nvSpPr>
              <p:spPr bwMode="auto">
                <a:xfrm>
                  <a:off x="2511" y="2341"/>
                  <a:ext cx="68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  <p:sp>
              <p:nvSpPr>
                <p:cNvPr id="100" name="Rechteck 105"/>
                <p:cNvSpPr>
                  <a:spLocks noChangeArrowheads="1"/>
                </p:cNvSpPr>
                <p:nvPr/>
              </p:nvSpPr>
              <p:spPr bwMode="auto">
                <a:xfrm>
                  <a:off x="2605" y="2341"/>
                  <a:ext cx="8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  <p:sp>
              <p:nvSpPr>
                <p:cNvPr id="101" name="Rechteck 106"/>
                <p:cNvSpPr>
                  <a:spLocks noChangeArrowheads="1"/>
                </p:cNvSpPr>
                <p:nvPr/>
              </p:nvSpPr>
              <p:spPr bwMode="auto">
                <a:xfrm>
                  <a:off x="2639" y="2341"/>
                  <a:ext cx="26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6" name="Gruppierung 108"/>
              <p:cNvGrpSpPr>
                <a:grpSpLocks/>
              </p:cNvGrpSpPr>
              <p:nvPr/>
            </p:nvGrpSpPr>
            <p:grpSpPr bwMode="auto">
              <a:xfrm>
                <a:off x="396" y="2392"/>
                <a:ext cx="1353" cy="1372"/>
                <a:chOff x="454" y="1271"/>
                <a:chExt cx="2123" cy="2123"/>
              </a:xfrm>
            </p:grpSpPr>
            <p:sp>
              <p:nvSpPr>
                <p:cNvPr id="30" name="Freihandform 109"/>
                <p:cNvSpPr>
                  <a:spLocks/>
                </p:cNvSpPr>
                <p:nvPr/>
              </p:nvSpPr>
              <p:spPr bwMode="auto">
                <a:xfrm>
                  <a:off x="1867" y="1334"/>
                  <a:ext cx="173" cy="98"/>
                </a:xfrm>
                <a:custGeom>
                  <a:avLst/>
                  <a:gdLst>
                    <a:gd name="T0" fmla="*/ 98 w 173"/>
                    <a:gd name="T1" fmla="*/ 65 h 98"/>
                    <a:gd name="T2" fmla="*/ 145 w 173"/>
                    <a:gd name="T3" fmla="*/ 91 h 98"/>
                    <a:gd name="T4" fmla="*/ 160 w 173"/>
                    <a:gd name="T5" fmla="*/ 98 h 98"/>
                    <a:gd name="T6" fmla="*/ 173 w 173"/>
                    <a:gd name="T7" fmla="*/ 76 h 98"/>
                    <a:gd name="T8" fmla="*/ 156 w 173"/>
                    <a:gd name="T9" fmla="*/ 66 h 98"/>
                    <a:gd name="T10" fmla="*/ 109 w 173"/>
                    <a:gd name="T11" fmla="*/ 42 h 98"/>
                    <a:gd name="T12" fmla="*/ 59 w 173"/>
                    <a:gd name="T13" fmla="*/ 19 h 98"/>
                    <a:gd name="T14" fmla="*/ 9 w 173"/>
                    <a:gd name="T15" fmla="*/ 0 h 98"/>
                    <a:gd name="T16" fmla="*/ 0 w 173"/>
                    <a:gd name="T17" fmla="*/ 25 h 98"/>
                    <a:gd name="T18" fmla="*/ 49 w 173"/>
                    <a:gd name="T19" fmla="*/ 44 h 98"/>
                    <a:gd name="T20" fmla="*/ 98 w 173"/>
                    <a:gd name="T21" fmla="*/ 65 h 9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73"/>
                    <a:gd name="T34" fmla="*/ 0 h 98"/>
                    <a:gd name="T35" fmla="*/ 173 w 173"/>
                    <a:gd name="T36" fmla="*/ 98 h 9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73" h="98">
                      <a:moveTo>
                        <a:pt x="98" y="65"/>
                      </a:moveTo>
                      <a:lnTo>
                        <a:pt x="145" y="91"/>
                      </a:lnTo>
                      <a:lnTo>
                        <a:pt x="160" y="98"/>
                      </a:lnTo>
                      <a:lnTo>
                        <a:pt x="173" y="76"/>
                      </a:lnTo>
                      <a:lnTo>
                        <a:pt x="156" y="66"/>
                      </a:lnTo>
                      <a:lnTo>
                        <a:pt x="109" y="42"/>
                      </a:lnTo>
                      <a:lnTo>
                        <a:pt x="59" y="19"/>
                      </a:lnTo>
                      <a:lnTo>
                        <a:pt x="9" y="0"/>
                      </a:lnTo>
                      <a:lnTo>
                        <a:pt x="0" y="25"/>
                      </a:lnTo>
                      <a:lnTo>
                        <a:pt x="49" y="44"/>
                      </a:lnTo>
                      <a:lnTo>
                        <a:pt x="98" y="6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31" name="Freihandform 110"/>
                <p:cNvSpPr>
                  <a:spLocks/>
                </p:cNvSpPr>
                <p:nvPr/>
              </p:nvSpPr>
              <p:spPr bwMode="auto">
                <a:xfrm>
                  <a:off x="1690" y="1286"/>
                  <a:ext cx="110" cy="49"/>
                </a:xfrm>
                <a:custGeom>
                  <a:avLst/>
                  <a:gdLst>
                    <a:gd name="T0" fmla="*/ 102 w 110"/>
                    <a:gd name="T1" fmla="*/ 49 h 49"/>
                    <a:gd name="T2" fmla="*/ 110 w 110"/>
                    <a:gd name="T3" fmla="*/ 24 h 49"/>
                    <a:gd name="T4" fmla="*/ 85 w 110"/>
                    <a:gd name="T5" fmla="*/ 17 h 49"/>
                    <a:gd name="T6" fmla="*/ 34 w 110"/>
                    <a:gd name="T7" fmla="*/ 6 h 49"/>
                    <a:gd name="T8" fmla="*/ 29 w 110"/>
                    <a:gd name="T9" fmla="*/ 5 h 49"/>
                    <a:gd name="T10" fmla="*/ 4 w 110"/>
                    <a:gd name="T11" fmla="*/ 0 h 49"/>
                    <a:gd name="T12" fmla="*/ 0 w 110"/>
                    <a:gd name="T13" fmla="*/ 26 h 49"/>
                    <a:gd name="T14" fmla="*/ 29 w 110"/>
                    <a:gd name="T15" fmla="*/ 31 h 49"/>
                    <a:gd name="T16" fmla="*/ 29 w 110"/>
                    <a:gd name="T17" fmla="*/ 18 h 49"/>
                    <a:gd name="T18" fmla="*/ 24 w 110"/>
                    <a:gd name="T19" fmla="*/ 30 h 49"/>
                    <a:gd name="T20" fmla="*/ 75 w 110"/>
                    <a:gd name="T21" fmla="*/ 42 h 49"/>
                    <a:gd name="T22" fmla="*/ 102 w 110"/>
                    <a:gd name="T23" fmla="*/ 49 h 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10"/>
                    <a:gd name="T37" fmla="*/ 0 h 49"/>
                    <a:gd name="T38" fmla="*/ 110 w 110"/>
                    <a:gd name="T39" fmla="*/ 49 h 4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10" h="49">
                      <a:moveTo>
                        <a:pt x="102" y="49"/>
                      </a:moveTo>
                      <a:lnTo>
                        <a:pt x="110" y="24"/>
                      </a:lnTo>
                      <a:lnTo>
                        <a:pt x="85" y="17"/>
                      </a:lnTo>
                      <a:lnTo>
                        <a:pt x="34" y="6"/>
                      </a:lnTo>
                      <a:lnTo>
                        <a:pt x="29" y="5"/>
                      </a:lnTo>
                      <a:lnTo>
                        <a:pt x="4" y="0"/>
                      </a:lnTo>
                      <a:lnTo>
                        <a:pt x="0" y="26"/>
                      </a:lnTo>
                      <a:lnTo>
                        <a:pt x="29" y="31"/>
                      </a:lnTo>
                      <a:lnTo>
                        <a:pt x="29" y="18"/>
                      </a:lnTo>
                      <a:lnTo>
                        <a:pt x="24" y="30"/>
                      </a:lnTo>
                      <a:lnTo>
                        <a:pt x="75" y="42"/>
                      </a:lnTo>
                      <a:lnTo>
                        <a:pt x="102" y="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32" name="Freihandform 111"/>
                <p:cNvSpPr>
                  <a:spLocks/>
                </p:cNvSpPr>
                <p:nvPr/>
              </p:nvSpPr>
              <p:spPr bwMode="auto">
                <a:xfrm>
                  <a:off x="1506" y="1271"/>
                  <a:ext cx="108" cy="31"/>
                </a:xfrm>
                <a:custGeom>
                  <a:avLst/>
                  <a:gdLst>
                    <a:gd name="T0" fmla="*/ 105 w 108"/>
                    <a:gd name="T1" fmla="*/ 31 h 31"/>
                    <a:gd name="T2" fmla="*/ 108 w 108"/>
                    <a:gd name="T3" fmla="*/ 5 h 31"/>
                    <a:gd name="T4" fmla="*/ 60 w 108"/>
                    <a:gd name="T5" fmla="*/ 2 h 31"/>
                    <a:gd name="T6" fmla="*/ 10 w 108"/>
                    <a:gd name="T7" fmla="*/ 0 h 31"/>
                    <a:gd name="T8" fmla="*/ 0 w 108"/>
                    <a:gd name="T9" fmla="*/ 0 h 31"/>
                    <a:gd name="T10" fmla="*/ 1 w 108"/>
                    <a:gd name="T11" fmla="*/ 27 h 31"/>
                    <a:gd name="T12" fmla="*/ 10 w 108"/>
                    <a:gd name="T13" fmla="*/ 27 h 31"/>
                    <a:gd name="T14" fmla="*/ 60 w 108"/>
                    <a:gd name="T15" fmla="*/ 28 h 31"/>
                    <a:gd name="T16" fmla="*/ 105 w 108"/>
                    <a:gd name="T17" fmla="*/ 31 h 3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8"/>
                    <a:gd name="T28" fmla="*/ 0 h 31"/>
                    <a:gd name="T29" fmla="*/ 108 w 108"/>
                    <a:gd name="T30" fmla="*/ 31 h 3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8" h="31">
                      <a:moveTo>
                        <a:pt x="105" y="31"/>
                      </a:moveTo>
                      <a:lnTo>
                        <a:pt x="108" y="5"/>
                      </a:lnTo>
                      <a:lnTo>
                        <a:pt x="60" y="2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1" y="27"/>
                      </a:lnTo>
                      <a:lnTo>
                        <a:pt x="10" y="27"/>
                      </a:lnTo>
                      <a:lnTo>
                        <a:pt x="60" y="28"/>
                      </a:lnTo>
                      <a:lnTo>
                        <a:pt x="105" y="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33" name="Freihandform 112"/>
                <p:cNvSpPr>
                  <a:spLocks/>
                </p:cNvSpPr>
                <p:nvPr/>
              </p:nvSpPr>
              <p:spPr bwMode="auto">
                <a:xfrm>
                  <a:off x="1320" y="1276"/>
                  <a:ext cx="109" cy="40"/>
                </a:xfrm>
                <a:custGeom>
                  <a:avLst/>
                  <a:gdLst>
                    <a:gd name="T0" fmla="*/ 109 w 109"/>
                    <a:gd name="T1" fmla="*/ 26 h 40"/>
                    <a:gd name="T2" fmla="*/ 106 w 109"/>
                    <a:gd name="T3" fmla="*/ 0 h 40"/>
                    <a:gd name="T4" fmla="*/ 94 w 109"/>
                    <a:gd name="T5" fmla="*/ 0 h 40"/>
                    <a:gd name="T6" fmla="*/ 44 w 109"/>
                    <a:gd name="T7" fmla="*/ 6 h 40"/>
                    <a:gd name="T8" fmla="*/ 0 w 109"/>
                    <a:gd name="T9" fmla="*/ 15 h 40"/>
                    <a:gd name="T10" fmla="*/ 4 w 109"/>
                    <a:gd name="T11" fmla="*/ 40 h 40"/>
                    <a:gd name="T12" fmla="*/ 44 w 109"/>
                    <a:gd name="T13" fmla="*/ 33 h 40"/>
                    <a:gd name="T14" fmla="*/ 94 w 109"/>
                    <a:gd name="T15" fmla="*/ 26 h 40"/>
                    <a:gd name="T16" fmla="*/ 109 w 109"/>
                    <a:gd name="T17" fmla="*/ 26 h 4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9"/>
                    <a:gd name="T28" fmla="*/ 0 h 40"/>
                    <a:gd name="T29" fmla="*/ 109 w 109"/>
                    <a:gd name="T30" fmla="*/ 40 h 4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9" h="40">
                      <a:moveTo>
                        <a:pt x="109" y="26"/>
                      </a:moveTo>
                      <a:lnTo>
                        <a:pt x="106" y="0"/>
                      </a:lnTo>
                      <a:lnTo>
                        <a:pt x="94" y="0"/>
                      </a:lnTo>
                      <a:lnTo>
                        <a:pt x="44" y="6"/>
                      </a:lnTo>
                      <a:lnTo>
                        <a:pt x="0" y="15"/>
                      </a:lnTo>
                      <a:lnTo>
                        <a:pt x="4" y="40"/>
                      </a:lnTo>
                      <a:lnTo>
                        <a:pt x="44" y="33"/>
                      </a:lnTo>
                      <a:lnTo>
                        <a:pt x="94" y="26"/>
                      </a:lnTo>
                      <a:lnTo>
                        <a:pt x="109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34" name="Freihandform 113"/>
                <p:cNvSpPr>
                  <a:spLocks/>
                </p:cNvSpPr>
                <p:nvPr/>
              </p:nvSpPr>
              <p:spPr bwMode="auto">
                <a:xfrm>
                  <a:off x="1138" y="1308"/>
                  <a:ext cx="110" cy="58"/>
                </a:xfrm>
                <a:custGeom>
                  <a:avLst/>
                  <a:gdLst>
                    <a:gd name="T0" fmla="*/ 110 w 110"/>
                    <a:gd name="T1" fmla="*/ 25 h 58"/>
                    <a:gd name="T2" fmla="*/ 102 w 110"/>
                    <a:gd name="T3" fmla="*/ 0 h 58"/>
                    <a:gd name="T4" fmla="*/ 74 w 110"/>
                    <a:gd name="T5" fmla="*/ 8 h 58"/>
                    <a:gd name="T6" fmla="*/ 26 w 110"/>
                    <a:gd name="T7" fmla="*/ 24 h 58"/>
                    <a:gd name="T8" fmla="*/ 0 w 110"/>
                    <a:gd name="T9" fmla="*/ 34 h 58"/>
                    <a:gd name="T10" fmla="*/ 10 w 110"/>
                    <a:gd name="T11" fmla="*/ 58 h 58"/>
                    <a:gd name="T12" fmla="*/ 36 w 110"/>
                    <a:gd name="T13" fmla="*/ 49 h 58"/>
                    <a:gd name="T14" fmla="*/ 84 w 110"/>
                    <a:gd name="T15" fmla="*/ 33 h 58"/>
                    <a:gd name="T16" fmla="*/ 110 w 110"/>
                    <a:gd name="T17" fmla="*/ 25 h 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10"/>
                    <a:gd name="T28" fmla="*/ 0 h 58"/>
                    <a:gd name="T29" fmla="*/ 110 w 110"/>
                    <a:gd name="T30" fmla="*/ 58 h 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10" h="58">
                      <a:moveTo>
                        <a:pt x="110" y="25"/>
                      </a:moveTo>
                      <a:lnTo>
                        <a:pt x="102" y="0"/>
                      </a:lnTo>
                      <a:lnTo>
                        <a:pt x="74" y="8"/>
                      </a:lnTo>
                      <a:lnTo>
                        <a:pt x="26" y="24"/>
                      </a:lnTo>
                      <a:lnTo>
                        <a:pt x="0" y="34"/>
                      </a:lnTo>
                      <a:lnTo>
                        <a:pt x="10" y="58"/>
                      </a:lnTo>
                      <a:lnTo>
                        <a:pt x="36" y="49"/>
                      </a:lnTo>
                      <a:lnTo>
                        <a:pt x="84" y="33"/>
                      </a:lnTo>
                      <a:lnTo>
                        <a:pt x="110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35" name="Freihandform 114"/>
                <p:cNvSpPr>
                  <a:spLocks/>
                </p:cNvSpPr>
                <p:nvPr/>
              </p:nvSpPr>
              <p:spPr bwMode="auto">
                <a:xfrm>
                  <a:off x="969" y="1374"/>
                  <a:ext cx="106" cy="72"/>
                </a:xfrm>
                <a:custGeom>
                  <a:avLst/>
                  <a:gdLst>
                    <a:gd name="T0" fmla="*/ 106 w 106"/>
                    <a:gd name="T1" fmla="*/ 23 h 72"/>
                    <a:gd name="T2" fmla="*/ 95 w 106"/>
                    <a:gd name="T3" fmla="*/ 0 h 72"/>
                    <a:gd name="T4" fmla="*/ 55 w 106"/>
                    <a:gd name="T5" fmla="*/ 18 h 72"/>
                    <a:gd name="T6" fmla="*/ 12 w 106"/>
                    <a:gd name="T7" fmla="*/ 42 h 72"/>
                    <a:gd name="T8" fmla="*/ 0 w 106"/>
                    <a:gd name="T9" fmla="*/ 50 h 72"/>
                    <a:gd name="T10" fmla="*/ 14 w 106"/>
                    <a:gd name="T11" fmla="*/ 72 h 72"/>
                    <a:gd name="T12" fmla="*/ 22 w 106"/>
                    <a:gd name="T13" fmla="*/ 67 h 72"/>
                    <a:gd name="T14" fmla="*/ 66 w 106"/>
                    <a:gd name="T15" fmla="*/ 42 h 72"/>
                    <a:gd name="T16" fmla="*/ 106 w 106"/>
                    <a:gd name="T17" fmla="*/ 23 h 7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6"/>
                    <a:gd name="T28" fmla="*/ 0 h 72"/>
                    <a:gd name="T29" fmla="*/ 106 w 106"/>
                    <a:gd name="T30" fmla="*/ 72 h 7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6" h="72">
                      <a:moveTo>
                        <a:pt x="106" y="23"/>
                      </a:moveTo>
                      <a:lnTo>
                        <a:pt x="95" y="0"/>
                      </a:lnTo>
                      <a:lnTo>
                        <a:pt x="55" y="18"/>
                      </a:lnTo>
                      <a:lnTo>
                        <a:pt x="12" y="42"/>
                      </a:lnTo>
                      <a:lnTo>
                        <a:pt x="0" y="50"/>
                      </a:lnTo>
                      <a:lnTo>
                        <a:pt x="14" y="72"/>
                      </a:lnTo>
                      <a:lnTo>
                        <a:pt x="22" y="67"/>
                      </a:lnTo>
                      <a:lnTo>
                        <a:pt x="66" y="42"/>
                      </a:lnTo>
                      <a:lnTo>
                        <a:pt x="106" y="2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36" name="Freihandform 115"/>
                <p:cNvSpPr>
                  <a:spLocks/>
                </p:cNvSpPr>
                <p:nvPr/>
              </p:nvSpPr>
              <p:spPr bwMode="auto">
                <a:xfrm>
                  <a:off x="817" y="1468"/>
                  <a:ext cx="100" cy="86"/>
                </a:xfrm>
                <a:custGeom>
                  <a:avLst/>
                  <a:gdLst>
                    <a:gd name="T0" fmla="*/ 100 w 100"/>
                    <a:gd name="T1" fmla="*/ 21 h 86"/>
                    <a:gd name="T2" fmla="*/ 85 w 100"/>
                    <a:gd name="T3" fmla="*/ 0 h 86"/>
                    <a:gd name="T4" fmla="*/ 74 w 100"/>
                    <a:gd name="T5" fmla="*/ 7 h 86"/>
                    <a:gd name="T6" fmla="*/ 34 w 100"/>
                    <a:gd name="T7" fmla="*/ 37 h 86"/>
                    <a:gd name="T8" fmla="*/ 0 w 100"/>
                    <a:gd name="T9" fmla="*/ 66 h 86"/>
                    <a:gd name="T10" fmla="*/ 17 w 100"/>
                    <a:gd name="T11" fmla="*/ 86 h 86"/>
                    <a:gd name="T12" fmla="*/ 53 w 100"/>
                    <a:gd name="T13" fmla="*/ 57 h 86"/>
                    <a:gd name="T14" fmla="*/ 94 w 100"/>
                    <a:gd name="T15" fmla="*/ 26 h 86"/>
                    <a:gd name="T16" fmla="*/ 100 w 100"/>
                    <a:gd name="T17" fmla="*/ 21 h 8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0"/>
                    <a:gd name="T28" fmla="*/ 0 h 86"/>
                    <a:gd name="T29" fmla="*/ 100 w 100"/>
                    <a:gd name="T30" fmla="*/ 86 h 8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0" h="86">
                      <a:moveTo>
                        <a:pt x="100" y="21"/>
                      </a:moveTo>
                      <a:lnTo>
                        <a:pt x="85" y="0"/>
                      </a:lnTo>
                      <a:lnTo>
                        <a:pt x="74" y="7"/>
                      </a:lnTo>
                      <a:lnTo>
                        <a:pt x="34" y="37"/>
                      </a:lnTo>
                      <a:lnTo>
                        <a:pt x="0" y="66"/>
                      </a:lnTo>
                      <a:lnTo>
                        <a:pt x="17" y="86"/>
                      </a:lnTo>
                      <a:lnTo>
                        <a:pt x="53" y="57"/>
                      </a:lnTo>
                      <a:lnTo>
                        <a:pt x="94" y="26"/>
                      </a:lnTo>
                      <a:lnTo>
                        <a:pt x="100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37" name="Freihandform 116"/>
                <p:cNvSpPr>
                  <a:spLocks/>
                </p:cNvSpPr>
                <p:nvPr/>
              </p:nvSpPr>
              <p:spPr bwMode="auto">
                <a:xfrm>
                  <a:off x="687" y="1590"/>
                  <a:ext cx="91" cy="97"/>
                </a:xfrm>
                <a:custGeom>
                  <a:avLst/>
                  <a:gdLst>
                    <a:gd name="T0" fmla="*/ 91 w 91"/>
                    <a:gd name="T1" fmla="*/ 19 h 97"/>
                    <a:gd name="T2" fmla="*/ 72 w 91"/>
                    <a:gd name="T3" fmla="*/ 0 h 97"/>
                    <a:gd name="T4" fmla="*/ 52 w 91"/>
                    <a:gd name="T5" fmla="*/ 20 h 97"/>
                    <a:gd name="T6" fmla="*/ 17 w 91"/>
                    <a:gd name="T7" fmla="*/ 58 h 97"/>
                    <a:gd name="T8" fmla="*/ 0 w 91"/>
                    <a:gd name="T9" fmla="*/ 81 h 97"/>
                    <a:gd name="T10" fmla="*/ 20 w 91"/>
                    <a:gd name="T11" fmla="*/ 97 h 97"/>
                    <a:gd name="T12" fmla="*/ 36 w 91"/>
                    <a:gd name="T13" fmla="*/ 77 h 97"/>
                    <a:gd name="T14" fmla="*/ 72 w 91"/>
                    <a:gd name="T15" fmla="*/ 39 h 97"/>
                    <a:gd name="T16" fmla="*/ 91 w 91"/>
                    <a:gd name="T17" fmla="*/ 19 h 9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91"/>
                    <a:gd name="T28" fmla="*/ 0 h 97"/>
                    <a:gd name="T29" fmla="*/ 91 w 91"/>
                    <a:gd name="T30" fmla="*/ 97 h 9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91" h="97">
                      <a:moveTo>
                        <a:pt x="91" y="19"/>
                      </a:moveTo>
                      <a:lnTo>
                        <a:pt x="72" y="0"/>
                      </a:lnTo>
                      <a:lnTo>
                        <a:pt x="52" y="20"/>
                      </a:lnTo>
                      <a:lnTo>
                        <a:pt x="17" y="58"/>
                      </a:lnTo>
                      <a:lnTo>
                        <a:pt x="0" y="81"/>
                      </a:lnTo>
                      <a:lnTo>
                        <a:pt x="20" y="97"/>
                      </a:lnTo>
                      <a:lnTo>
                        <a:pt x="36" y="77"/>
                      </a:lnTo>
                      <a:lnTo>
                        <a:pt x="72" y="39"/>
                      </a:lnTo>
                      <a:lnTo>
                        <a:pt x="91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38" name="Freihandform 117"/>
                <p:cNvSpPr>
                  <a:spLocks/>
                </p:cNvSpPr>
                <p:nvPr/>
              </p:nvSpPr>
              <p:spPr bwMode="auto">
                <a:xfrm>
                  <a:off x="583" y="1736"/>
                  <a:ext cx="78" cy="103"/>
                </a:xfrm>
                <a:custGeom>
                  <a:avLst/>
                  <a:gdLst>
                    <a:gd name="T0" fmla="*/ 78 w 78"/>
                    <a:gd name="T1" fmla="*/ 14 h 103"/>
                    <a:gd name="T2" fmla="*/ 55 w 78"/>
                    <a:gd name="T3" fmla="*/ 0 h 103"/>
                    <a:gd name="T4" fmla="*/ 28 w 78"/>
                    <a:gd name="T5" fmla="*/ 44 h 103"/>
                    <a:gd name="T6" fmla="*/ 1 w 78"/>
                    <a:gd name="T7" fmla="*/ 91 h 103"/>
                    <a:gd name="T8" fmla="*/ 0 w 78"/>
                    <a:gd name="T9" fmla="*/ 92 h 103"/>
                    <a:gd name="T10" fmla="*/ 23 w 78"/>
                    <a:gd name="T11" fmla="*/ 103 h 103"/>
                    <a:gd name="T12" fmla="*/ 26 w 78"/>
                    <a:gd name="T13" fmla="*/ 101 h 103"/>
                    <a:gd name="T14" fmla="*/ 52 w 78"/>
                    <a:gd name="T15" fmla="*/ 54 h 103"/>
                    <a:gd name="T16" fmla="*/ 78 w 78"/>
                    <a:gd name="T17" fmla="*/ 14 h 10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78"/>
                    <a:gd name="T28" fmla="*/ 0 h 103"/>
                    <a:gd name="T29" fmla="*/ 78 w 78"/>
                    <a:gd name="T30" fmla="*/ 103 h 10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78" h="103">
                      <a:moveTo>
                        <a:pt x="78" y="14"/>
                      </a:moveTo>
                      <a:lnTo>
                        <a:pt x="55" y="0"/>
                      </a:lnTo>
                      <a:lnTo>
                        <a:pt x="28" y="44"/>
                      </a:lnTo>
                      <a:lnTo>
                        <a:pt x="1" y="91"/>
                      </a:lnTo>
                      <a:lnTo>
                        <a:pt x="0" y="92"/>
                      </a:lnTo>
                      <a:lnTo>
                        <a:pt x="23" y="103"/>
                      </a:lnTo>
                      <a:lnTo>
                        <a:pt x="26" y="101"/>
                      </a:lnTo>
                      <a:lnTo>
                        <a:pt x="52" y="54"/>
                      </a:lnTo>
                      <a:lnTo>
                        <a:pt x="78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39" name="Freihandform 118"/>
                <p:cNvSpPr>
                  <a:spLocks/>
                </p:cNvSpPr>
                <p:nvPr/>
              </p:nvSpPr>
              <p:spPr bwMode="auto">
                <a:xfrm>
                  <a:off x="509" y="1900"/>
                  <a:ext cx="62" cy="108"/>
                </a:xfrm>
                <a:custGeom>
                  <a:avLst/>
                  <a:gdLst>
                    <a:gd name="T0" fmla="*/ 62 w 62"/>
                    <a:gd name="T1" fmla="*/ 12 h 108"/>
                    <a:gd name="T2" fmla="*/ 39 w 62"/>
                    <a:gd name="T3" fmla="*/ 0 h 108"/>
                    <a:gd name="T4" fmla="*/ 28 w 62"/>
                    <a:gd name="T5" fmla="*/ 23 h 108"/>
                    <a:gd name="T6" fmla="*/ 8 w 62"/>
                    <a:gd name="T7" fmla="*/ 73 h 108"/>
                    <a:gd name="T8" fmla="*/ 0 w 62"/>
                    <a:gd name="T9" fmla="*/ 100 h 108"/>
                    <a:gd name="T10" fmla="*/ 24 w 62"/>
                    <a:gd name="T11" fmla="*/ 108 h 108"/>
                    <a:gd name="T12" fmla="*/ 33 w 62"/>
                    <a:gd name="T13" fmla="*/ 84 h 108"/>
                    <a:gd name="T14" fmla="*/ 53 w 62"/>
                    <a:gd name="T15" fmla="*/ 34 h 108"/>
                    <a:gd name="T16" fmla="*/ 62 w 62"/>
                    <a:gd name="T17" fmla="*/ 12 h 1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2"/>
                    <a:gd name="T28" fmla="*/ 0 h 108"/>
                    <a:gd name="T29" fmla="*/ 62 w 62"/>
                    <a:gd name="T30" fmla="*/ 108 h 10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2" h="108">
                      <a:moveTo>
                        <a:pt x="62" y="12"/>
                      </a:moveTo>
                      <a:lnTo>
                        <a:pt x="39" y="0"/>
                      </a:lnTo>
                      <a:lnTo>
                        <a:pt x="28" y="23"/>
                      </a:lnTo>
                      <a:lnTo>
                        <a:pt x="8" y="73"/>
                      </a:lnTo>
                      <a:lnTo>
                        <a:pt x="0" y="100"/>
                      </a:lnTo>
                      <a:lnTo>
                        <a:pt x="24" y="108"/>
                      </a:lnTo>
                      <a:lnTo>
                        <a:pt x="33" y="84"/>
                      </a:lnTo>
                      <a:lnTo>
                        <a:pt x="53" y="34"/>
                      </a:lnTo>
                      <a:lnTo>
                        <a:pt x="62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40" name="Freihandform 119"/>
                <p:cNvSpPr>
                  <a:spLocks/>
                </p:cNvSpPr>
                <p:nvPr/>
              </p:nvSpPr>
              <p:spPr bwMode="auto">
                <a:xfrm>
                  <a:off x="465" y="2079"/>
                  <a:ext cx="47" cy="108"/>
                </a:xfrm>
                <a:custGeom>
                  <a:avLst/>
                  <a:gdLst>
                    <a:gd name="T0" fmla="*/ 47 w 47"/>
                    <a:gd name="T1" fmla="*/ 5 h 108"/>
                    <a:gd name="T2" fmla="*/ 21 w 47"/>
                    <a:gd name="T3" fmla="*/ 0 h 108"/>
                    <a:gd name="T4" fmla="*/ 11 w 47"/>
                    <a:gd name="T5" fmla="*/ 45 h 108"/>
                    <a:gd name="T6" fmla="*/ 10 w 47"/>
                    <a:gd name="T7" fmla="*/ 51 h 108"/>
                    <a:gd name="T8" fmla="*/ 0 w 47"/>
                    <a:gd name="T9" fmla="*/ 102 h 108"/>
                    <a:gd name="T10" fmla="*/ 0 w 47"/>
                    <a:gd name="T11" fmla="*/ 105 h 108"/>
                    <a:gd name="T12" fmla="*/ 26 w 47"/>
                    <a:gd name="T13" fmla="*/ 108 h 108"/>
                    <a:gd name="T14" fmla="*/ 27 w 47"/>
                    <a:gd name="T15" fmla="*/ 102 h 108"/>
                    <a:gd name="T16" fmla="*/ 36 w 47"/>
                    <a:gd name="T17" fmla="*/ 51 h 108"/>
                    <a:gd name="T18" fmla="*/ 22 w 47"/>
                    <a:gd name="T19" fmla="*/ 51 h 108"/>
                    <a:gd name="T20" fmla="*/ 35 w 47"/>
                    <a:gd name="T21" fmla="*/ 56 h 108"/>
                    <a:gd name="T22" fmla="*/ 47 w 47"/>
                    <a:gd name="T23" fmla="*/ 5 h 10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47"/>
                    <a:gd name="T37" fmla="*/ 0 h 108"/>
                    <a:gd name="T38" fmla="*/ 47 w 47"/>
                    <a:gd name="T39" fmla="*/ 108 h 108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47" h="108">
                      <a:moveTo>
                        <a:pt x="47" y="5"/>
                      </a:moveTo>
                      <a:lnTo>
                        <a:pt x="21" y="0"/>
                      </a:lnTo>
                      <a:lnTo>
                        <a:pt x="11" y="45"/>
                      </a:lnTo>
                      <a:lnTo>
                        <a:pt x="10" y="51"/>
                      </a:lnTo>
                      <a:lnTo>
                        <a:pt x="0" y="102"/>
                      </a:lnTo>
                      <a:lnTo>
                        <a:pt x="0" y="105"/>
                      </a:lnTo>
                      <a:lnTo>
                        <a:pt x="26" y="108"/>
                      </a:lnTo>
                      <a:lnTo>
                        <a:pt x="27" y="102"/>
                      </a:lnTo>
                      <a:lnTo>
                        <a:pt x="36" y="51"/>
                      </a:lnTo>
                      <a:lnTo>
                        <a:pt x="22" y="51"/>
                      </a:lnTo>
                      <a:lnTo>
                        <a:pt x="35" y="56"/>
                      </a:lnTo>
                      <a:lnTo>
                        <a:pt x="47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41" name="Freihandform 120"/>
                <p:cNvSpPr>
                  <a:spLocks/>
                </p:cNvSpPr>
                <p:nvPr/>
              </p:nvSpPr>
              <p:spPr bwMode="auto">
                <a:xfrm>
                  <a:off x="454" y="2264"/>
                  <a:ext cx="29" cy="107"/>
                </a:xfrm>
                <a:custGeom>
                  <a:avLst/>
                  <a:gdLst>
                    <a:gd name="T0" fmla="*/ 29 w 29"/>
                    <a:gd name="T1" fmla="*/ 2 h 107"/>
                    <a:gd name="T2" fmla="*/ 3 w 29"/>
                    <a:gd name="T3" fmla="*/ 0 h 107"/>
                    <a:gd name="T4" fmla="*/ 1 w 29"/>
                    <a:gd name="T5" fmla="*/ 19 h 107"/>
                    <a:gd name="T6" fmla="*/ 0 w 29"/>
                    <a:gd name="T7" fmla="*/ 70 h 107"/>
                    <a:gd name="T8" fmla="*/ 1 w 29"/>
                    <a:gd name="T9" fmla="*/ 107 h 107"/>
                    <a:gd name="T10" fmla="*/ 28 w 29"/>
                    <a:gd name="T11" fmla="*/ 106 h 107"/>
                    <a:gd name="T12" fmla="*/ 27 w 29"/>
                    <a:gd name="T13" fmla="*/ 70 h 107"/>
                    <a:gd name="T14" fmla="*/ 28 w 29"/>
                    <a:gd name="T15" fmla="*/ 19 h 107"/>
                    <a:gd name="T16" fmla="*/ 29 w 29"/>
                    <a:gd name="T17" fmla="*/ 2 h 1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9"/>
                    <a:gd name="T28" fmla="*/ 0 h 107"/>
                    <a:gd name="T29" fmla="*/ 29 w 29"/>
                    <a:gd name="T30" fmla="*/ 107 h 10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9" h="107">
                      <a:moveTo>
                        <a:pt x="29" y="2"/>
                      </a:moveTo>
                      <a:lnTo>
                        <a:pt x="3" y="0"/>
                      </a:lnTo>
                      <a:lnTo>
                        <a:pt x="1" y="19"/>
                      </a:lnTo>
                      <a:lnTo>
                        <a:pt x="0" y="70"/>
                      </a:lnTo>
                      <a:lnTo>
                        <a:pt x="1" y="107"/>
                      </a:lnTo>
                      <a:lnTo>
                        <a:pt x="28" y="106"/>
                      </a:lnTo>
                      <a:lnTo>
                        <a:pt x="27" y="70"/>
                      </a:lnTo>
                      <a:lnTo>
                        <a:pt x="28" y="19"/>
                      </a:lnTo>
                      <a:lnTo>
                        <a:pt x="29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42" name="Freihandform 121"/>
                <p:cNvSpPr>
                  <a:spLocks/>
                </p:cNvSpPr>
                <p:nvPr/>
              </p:nvSpPr>
              <p:spPr bwMode="auto">
                <a:xfrm>
                  <a:off x="462" y="2449"/>
                  <a:ext cx="42" cy="109"/>
                </a:xfrm>
                <a:custGeom>
                  <a:avLst/>
                  <a:gdLst>
                    <a:gd name="T0" fmla="*/ 25 w 42"/>
                    <a:gd name="T1" fmla="*/ 0 h 109"/>
                    <a:gd name="T2" fmla="*/ 0 w 42"/>
                    <a:gd name="T3" fmla="*/ 3 h 109"/>
                    <a:gd name="T4" fmla="*/ 4 w 42"/>
                    <a:gd name="T5" fmla="*/ 36 h 109"/>
                    <a:gd name="T6" fmla="*/ 13 w 42"/>
                    <a:gd name="T7" fmla="*/ 86 h 109"/>
                    <a:gd name="T8" fmla="*/ 14 w 42"/>
                    <a:gd name="T9" fmla="*/ 91 h 109"/>
                    <a:gd name="T10" fmla="*/ 17 w 42"/>
                    <a:gd name="T11" fmla="*/ 109 h 109"/>
                    <a:gd name="T12" fmla="*/ 42 w 42"/>
                    <a:gd name="T13" fmla="*/ 104 h 109"/>
                    <a:gd name="T14" fmla="*/ 38 w 42"/>
                    <a:gd name="T15" fmla="*/ 81 h 109"/>
                    <a:gd name="T16" fmla="*/ 25 w 42"/>
                    <a:gd name="T17" fmla="*/ 86 h 109"/>
                    <a:gd name="T18" fmla="*/ 39 w 42"/>
                    <a:gd name="T19" fmla="*/ 86 h 109"/>
                    <a:gd name="T20" fmla="*/ 31 w 42"/>
                    <a:gd name="T21" fmla="*/ 36 h 109"/>
                    <a:gd name="T22" fmla="*/ 25 w 42"/>
                    <a:gd name="T23" fmla="*/ 0 h 10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42"/>
                    <a:gd name="T37" fmla="*/ 0 h 109"/>
                    <a:gd name="T38" fmla="*/ 42 w 42"/>
                    <a:gd name="T39" fmla="*/ 109 h 10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42" h="109">
                      <a:moveTo>
                        <a:pt x="25" y="0"/>
                      </a:moveTo>
                      <a:lnTo>
                        <a:pt x="0" y="3"/>
                      </a:lnTo>
                      <a:lnTo>
                        <a:pt x="4" y="36"/>
                      </a:lnTo>
                      <a:lnTo>
                        <a:pt x="13" y="86"/>
                      </a:lnTo>
                      <a:lnTo>
                        <a:pt x="14" y="91"/>
                      </a:lnTo>
                      <a:lnTo>
                        <a:pt x="17" y="109"/>
                      </a:lnTo>
                      <a:lnTo>
                        <a:pt x="42" y="104"/>
                      </a:lnTo>
                      <a:lnTo>
                        <a:pt x="38" y="81"/>
                      </a:lnTo>
                      <a:lnTo>
                        <a:pt x="25" y="86"/>
                      </a:lnTo>
                      <a:lnTo>
                        <a:pt x="39" y="86"/>
                      </a:lnTo>
                      <a:lnTo>
                        <a:pt x="31" y="36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43" name="Freihandform 122"/>
                <p:cNvSpPr>
                  <a:spLocks/>
                </p:cNvSpPr>
                <p:nvPr/>
              </p:nvSpPr>
              <p:spPr bwMode="auto">
                <a:xfrm>
                  <a:off x="499" y="2628"/>
                  <a:ext cx="61" cy="110"/>
                </a:xfrm>
                <a:custGeom>
                  <a:avLst/>
                  <a:gdLst>
                    <a:gd name="T0" fmla="*/ 25 w 61"/>
                    <a:gd name="T1" fmla="*/ 0 h 110"/>
                    <a:gd name="T2" fmla="*/ 0 w 61"/>
                    <a:gd name="T3" fmla="*/ 9 h 110"/>
                    <a:gd name="T4" fmla="*/ 16 w 61"/>
                    <a:gd name="T5" fmla="*/ 58 h 110"/>
                    <a:gd name="T6" fmla="*/ 34 w 61"/>
                    <a:gd name="T7" fmla="*/ 105 h 110"/>
                    <a:gd name="T8" fmla="*/ 36 w 61"/>
                    <a:gd name="T9" fmla="*/ 110 h 110"/>
                    <a:gd name="T10" fmla="*/ 61 w 61"/>
                    <a:gd name="T11" fmla="*/ 99 h 110"/>
                    <a:gd name="T12" fmla="*/ 59 w 61"/>
                    <a:gd name="T13" fmla="*/ 94 h 110"/>
                    <a:gd name="T14" fmla="*/ 40 w 61"/>
                    <a:gd name="T15" fmla="*/ 47 h 110"/>
                    <a:gd name="T16" fmla="*/ 25 w 61"/>
                    <a:gd name="T17" fmla="*/ 0 h 11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1"/>
                    <a:gd name="T28" fmla="*/ 0 h 110"/>
                    <a:gd name="T29" fmla="*/ 61 w 61"/>
                    <a:gd name="T30" fmla="*/ 110 h 11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1" h="110">
                      <a:moveTo>
                        <a:pt x="25" y="0"/>
                      </a:moveTo>
                      <a:lnTo>
                        <a:pt x="0" y="9"/>
                      </a:lnTo>
                      <a:lnTo>
                        <a:pt x="16" y="58"/>
                      </a:lnTo>
                      <a:lnTo>
                        <a:pt x="34" y="105"/>
                      </a:lnTo>
                      <a:lnTo>
                        <a:pt x="36" y="110"/>
                      </a:lnTo>
                      <a:lnTo>
                        <a:pt x="61" y="99"/>
                      </a:lnTo>
                      <a:lnTo>
                        <a:pt x="59" y="94"/>
                      </a:lnTo>
                      <a:lnTo>
                        <a:pt x="40" y="47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44" name="Freihandform 123"/>
                <p:cNvSpPr>
                  <a:spLocks/>
                </p:cNvSpPr>
                <p:nvPr/>
              </p:nvSpPr>
              <p:spPr bwMode="auto">
                <a:xfrm>
                  <a:off x="569" y="2800"/>
                  <a:ext cx="75" cy="105"/>
                </a:xfrm>
                <a:custGeom>
                  <a:avLst/>
                  <a:gdLst>
                    <a:gd name="T0" fmla="*/ 24 w 75"/>
                    <a:gd name="T1" fmla="*/ 0 h 105"/>
                    <a:gd name="T2" fmla="*/ 0 w 75"/>
                    <a:gd name="T3" fmla="*/ 11 h 105"/>
                    <a:gd name="T4" fmla="*/ 6 w 75"/>
                    <a:gd name="T5" fmla="*/ 24 h 105"/>
                    <a:gd name="T6" fmla="*/ 30 w 75"/>
                    <a:gd name="T7" fmla="*/ 68 h 105"/>
                    <a:gd name="T8" fmla="*/ 52 w 75"/>
                    <a:gd name="T9" fmla="*/ 105 h 105"/>
                    <a:gd name="T10" fmla="*/ 75 w 75"/>
                    <a:gd name="T11" fmla="*/ 91 h 105"/>
                    <a:gd name="T12" fmla="*/ 54 w 75"/>
                    <a:gd name="T13" fmla="*/ 57 h 105"/>
                    <a:gd name="T14" fmla="*/ 30 w 75"/>
                    <a:gd name="T15" fmla="*/ 13 h 105"/>
                    <a:gd name="T16" fmla="*/ 24 w 75"/>
                    <a:gd name="T17" fmla="*/ 0 h 1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75"/>
                    <a:gd name="T28" fmla="*/ 0 h 105"/>
                    <a:gd name="T29" fmla="*/ 75 w 75"/>
                    <a:gd name="T30" fmla="*/ 105 h 10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75" h="105">
                      <a:moveTo>
                        <a:pt x="24" y="0"/>
                      </a:moveTo>
                      <a:lnTo>
                        <a:pt x="0" y="11"/>
                      </a:lnTo>
                      <a:lnTo>
                        <a:pt x="6" y="24"/>
                      </a:lnTo>
                      <a:lnTo>
                        <a:pt x="30" y="68"/>
                      </a:lnTo>
                      <a:lnTo>
                        <a:pt x="52" y="105"/>
                      </a:lnTo>
                      <a:lnTo>
                        <a:pt x="75" y="91"/>
                      </a:lnTo>
                      <a:lnTo>
                        <a:pt x="54" y="57"/>
                      </a:lnTo>
                      <a:lnTo>
                        <a:pt x="30" y="13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45" name="Freihandform 124"/>
                <p:cNvSpPr>
                  <a:spLocks/>
                </p:cNvSpPr>
                <p:nvPr/>
              </p:nvSpPr>
              <p:spPr bwMode="auto">
                <a:xfrm>
                  <a:off x="668" y="2955"/>
                  <a:ext cx="88" cy="99"/>
                </a:xfrm>
                <a:custGeom>
                  <a:avLst/>
                  <a:gdLst>
                    <a:gd name="T0" fmla="*/ 20 w 88"/>
                    <a:gd name="T1" fmla="*/ 0 h 99"/>
                    <a:gd name="T2" fmla="*/ 0 w 88"/>
                    <a:gd name="T3" fmla="*/ 16 h 99"/>
                    <a:gd name="T4" fmla="*/ 20 w 88"/>
                    <a:gd name="T5" fmla="*/ 42 h 99"/>
                    <a:gd name="T6" fmla="*/ 53 w 88"/>
                    <a:gd name="T7" fmla="*/ 82 h 99"/>
                    <a:gd name="T8" fmla="*/ 69 w 88"/>
                    <a:gd name="T9" fmla="*/ 99 h 99"/>
                    <a:gd name="T10" fmla="*/ 88 w 88"/>
                    <a:gd name="T11" fmla="*/ 81 h 99"/>
                    <a:gd name="T12" fmla="*/ 72 w 88"/>
                    <a:gd name="T13" fmla="*/ 63 h 99"/>
                    <a:gd name="T14" fmla="*/ 39 w 88"/>
                    <a:gd name="T15" fmla="*/ 23 h 99"/>
                    <a:gd name="T16" fmla="*/ 20 w 88"/>
                    <a:gd name="T17" fmla="*/ 0 h 9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88"/>
                    <a:gd name="T28" fmla="*/ 0 h 99"/>
                    <a:gd name="T29" fmla="*/ 88 w 88"/>
                    <a:gd name="T30" fmla="*/ 99 h 9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88" h="99">
                      <a:moveTo>
                        <a:pt x="20" y="0"/>
                      </a:moveTo>
                      <a:lnTo>
                        <a:pt x="0" y="16"/>
                      </a:lnTo>
                      <a:lnTo>
                        <a:pt x="20" y="42"/>
                      </a:lnTo>
                      <a:lnTo>
                        <a:pt x="53" y="82"/>
                      </a:lnTo>
                      <a:lnTo>
                        <a:pt x="69" y="99"/>
                      </a:lnTo>
                      <a:lnTo>
                        <a:pt x="88" y="81"/>
                      </a:lnTo>
                      <a:lnTo>
                        <a:pt x="72" y="63"/>
                      </a:lnTo>
                      <a:lnTo>
                        <a:pt x="39" y="23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46" name="Freihandform 125"/>
                <p:cNvSpPr>
                  <a:spLocks/>
                </p:cNvSpPr>
                <p:nvPr/>
              </p:nvSpPr>
              <p:spPr bwMode="auto">
                <a:xfrm>
                  <a:off x="795" y="3092"/>
                  <a:ext cx="96" cy="88"/>
                </a:xfrm>
                <a:custGeom>
                  <a:avLst/>
                  <a:gdLst>
                    <a:gd name="T0" fmla="*/ 17 w 96"/>
                    <a:gd name="T1" fmla="*/ 0 h 88"/>
                    <a:gd name="T2" fmla="*/ 0 w 96"/>
                    <a:gd name="T3" fmla="*/ 19 h 88"/>
                    <a:gd name="T4" fmla="*/ 36 w 96"/>
                    <a:gd name="T5" fmla="*/ 52 h 88"/>
                    <a:gd name="T6" fmla="*/ 77 w 96"/>
                    <a:gd name="T7" fmla="*/ 85 h 88"/>
                    <a:gd name="T8" fmla="*/ 82 w 96"/>
                    <a:gd name="T9" fmla="*/ 88 h 88"/>
                    <a:gd name="T10" fmla="*/ 96 w 96"/>
                    <a:gd name="T11" fmla="*/ 67 h 88"/>
                    <a:gd name="T12" fmla="*/ 96 w 96"/>
                    <a:gd name="T13" fmla="*/ 66 h 88"/>
                    <a:gd name="T14" fmla="*/ 55 w 96"/>
                    <a:gd name="T15" fmla="*/ 33 h 88"/>
                    <a:gd name="T16" fmla="*/ 17 w 96"/>
                    <a:gd name="T17" fmla="*/ 0 h 8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96"/>
                    <a:gd name="T28" fmla="*/ 0 h 88"/>
                    <a:gd name="T29" fmla="*/ 96 w 96"/>
                    <a:gd name="T30" fmla="*/ 88 h 8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96" h="88">
                      <a:moveTo>
                        <a:pt x="17" y="0"/>
                      </a:moveTo>
                      <a:lnTo>
                        <a:pt x="0" y="19"/>
                      </a:lnTo>
                      <a:lnTo>
                        <a:pt x="36" y="52"/>
                      </a:lnTo>
                      <a:lnTo>
                        <a:pt x="77" y="85"/>
                      </a:lnTo>
                      <a:lnTo>
                        <a:pt x="82" y="88"/>
                      </a:lnTo>
                      <a:lnTo>
                        <a:pt x="96" y="67"/>
                      </a:lnTo>
                      <a:lnTo>
                        <a:pt x="96" y="66"/>
                      </a:lnTo>
                      <a:lnTo>
                        <a:pt x="55" y="33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47" name="Freihandform 126"/>
                <p:cNvSpPr>
                  <a:spLocks/>
                </p:cNvSpPr>
                <p:nvPr/>
              </p:nvSpPr>
              <p:spPr bwMode="auto">
                <a:xfrm>
                  <a:off x="943" y="3204"/>
                  <a:ext cx="105" cy="75"/>
                </a:xfrm>
                <a:custGeom>
                  <a:avLst/>
                  <a:gdLst>
                    <a:gd name="T0" fmla="*/ 13 w 105"/>
                    <a:gd name="T1" fmla="*/ 0 h 75"/>
                    <a:gd name="T2" fmla="*/ 0 w 105"/>
                    <a:gd name="T3" fmla="*/ 22 h 75"/>
                    <a:gd name="T4" fmla="*/ 20 w 105"/>
                    <a:gd name="T5" fmla="*/ 35 h 75"/>
                    <a:gd name="T6" fmla="*/ 67 w 105"/>
                    <a:gd name="T7" fmla="*/ 61 h 75"/>
                    <a:gd name="T8" fmla="*/ 93 w 105"/>
                    <a:gd name="T9" fmla="*/ 75 h 75"/>
                    <a:gd name="T10" fmla="*/ 105 w 105"/>
                    <a:gd name="T11" fmla="*/ 52 h 75"/>
                    <a:gd name="T12" fmla="*/ 77 w 105"/>
                    <a:gd name="T13" fmla="*/ 37 h 75"/>
                    <a:gd name="T14" fmla="*/ 30 w 105"/>
                    <a:gd name="T15" fmla="*/ 10 h 75"/>
                    <a:gd name="T16" fmla="*/ 13 w 105"/>
                    <a:gd name="T17" fmla="*/ 0 h 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5"/>
                    <a:gd name="T28" fmla="*/ 0 h 75"/>
                    <a:gd name="T29" fmla="*/ 105 w 105"/>
                    <a:gd name="T30" fmla="*/ 75 h 7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5" h="75">
                      <a:moveTo>
                        <a:pt x="13" y="0"/>
                      </a:moveTo>
                      <a:lnTo>
                        <a:pt x="0" y="22"/>
                      </a:lnTo>
                      <a:lnTo>
                        <a:pt x="20" y="35"/>
                      </a:lnTo>
                      <a:lnTo>
                        <a:pt x="67" y="61"/>
                      </a:lnTo>
                      <a:lnTo>
                        <a:pt x="93" y="75"/>
                      </a:lnTo>
                      <a:lnTo>
                        <a:pt x="105" y="52"/>
                      </a:lnTo>
                      <a:lnTo>
                        <a:pt x="77" y="37"/>
                      </a:lnTo>
                      <a:lnTo>
                        <a:pt x="30" y="1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48" name="Freihandform 127"/>
                <p:cNvSpPr>
                  <a:spLocks/>
                </p:cNvSpPr>
                <p:nvPr/>
              </p:nvSpPr>
              <p:spPr bwMode="auto">
                <a:xfrm>
                  <a:off x="1109" y="3289"/>
                  <a:ext cx="109" cy="60"/>
                </a:xfrm>
                <a:custGeom>
                  <a:avLst/>
                  <a:gdLst>
                    <a:gd name="T0" fmla="*/ 10 w 109"/>
                    <a:gd name="T1" fmla="*/ 0 h 60"/>
                    <a:gd name="T2" fmla="*/ 0 w 109"/>
                    <a:gd name="T3" fmla="*/ 24 h 60"/>
                    <a:gd name="T4" fmla="*/ 47 w 109"/>
                    <a:gd name="T5" fmla="*/ 42 h 60"/>
                    <a:gd name="T6" fmla="*/ 97 w 109"/>
                    <a:gd name="T7" fmla="*/ 59 h 60"/>
                    <a:gd name="T8" fmla="*/ 102 w 109"/>
                    <a:gd name="T9" fmla="*/ 60 h 60"/>
                    <a:gd name="T10" fmla="*/ 109 w 109"/>
                    <a:gd name="T11" fmla="*/ 35 h 60"/>
                    <a:gd name="T12" fmla="*/ 108 w 109"/>
                    <a:gd name="T13" fmla="*/ 35 h 60"/>
                    <a:gd name="T14" fmla="*/ 58 w 109"/>
                    <a:gd name="T15" fmla="*/ 18 h 60"/>
                    <a:gd name="T16" fmla="*/ 10 w 109"/>
                    <a:gd name="T17" fmla="*/ 0 h 6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9"/>
                    <a:gd name="T28" fmla="*/ 0 h 60"/>
                    <a:gd name="T29" fmla="*/ 109 w 109"/>
                    <a:gd name="T30" fmla="*/ 60 h 6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9" h="60">
                      <a:moveTo>
                        <a:pt x="10" y="0"/>
                      </a:moveTo>
                      <a:lnTo>
                        <a:pt x="0" y="24"/>
                      </a:lnTo>
                      <a:lnTo>
                        <a:pt x="47" y="42"/>
                      </a:lnTo>
                      <a:lnTo>
                        <a:pt x="97" y="59"/>
                      </a:lnTo>
                      <a:lnTo>
                        <a:pt x="102" y="60"/>
                      </a:lnTo>
                      <a:lnTo>
                        <a:pt x="109" y="35"/>
                      </a:lnTo>
                      <a:lnTo>
                        <a:pt x="108" y="35"/>
                      </a:lnTo>
                      <a:lnTo>
                        <a:pt x="58" y="18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49" name="Freihandform 128"/>
                <p:cNvSpPr>
                  <a:spLocks/>
                </p:cNvSpPr>
                <p:nvPr/>
              </p:nvSpPr>
              <p:spPr bwMode="auto">
                <a:xfrm>
                  <a:off x="1289" y="3344"/>
                  <a:ext cx="109" cy="43"/>
                </a:xfrm>
                <a:custGeom>
                  <a:avLst/>
                  <a:gdLst>
                    <a:gd name="T0" fmla="*/ 6 w 109"/>
                    <a:gd name="T1" fmla="*/ 0 h 43"/>
                    <a:gd name="T2" fmla="*/ 0 w 109"/>
                    <a:gd name="T3" fmla="*/ 26 h 43"/>
                    <a:gd name="T4" fmla="*/ 19 w 109"/>
                    <a:gd name="T5" fmla="*/ 30 h 43"/>
                    <a:gd name="T6" fmla="*/ 25 w 109"/>
                    <a:gd name="T7" fmla="*/ 31 h 43"/>
                    <a:gd name="T8" fmla="*/ 75 w 109"/>
                    <a:gd name="T9" fmla="*/ 39 h 43"/>
                    <a:gd name="T10" fmla="*/ 105 w 109"/>
                    <a:gd name="T11" fmla="*/ 43 h 43"/>
                    <a:gd name="T12" fmla="*/ 109 w 109"/>
                    <a:gd name="T13" fmla="*/ 17 h 43"/>
                    <a:gd name="T14" fmla="*/ 75 w 109"/>
                    <a:gd name="T15" fmla="*/ 13 h 43"/>
                    <a:gd name="T16" fmla="*/ 25 w 109"/>
                    <a:gd name="T17" fmla="*/ 4 h 43"/>
                    <a:gd name="T18" fmla="*/ 25 w 109"/>
                    <a:gd name="T19" fmla="*/ 17 h 43"/>
                    <a:gd name="T20" fmla="*/ 30 w 109"/>
                    <a:gd name="T21" fmla="*/ 5 h 43"/>
                    <a:gd name="T22" fmla="*/ 6 w 109"/>
                    <a:gd name="T23" fmla="*/ 0 h 4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09"/>
                    <a:gd name="T37" fmla="*/ 0 h 43"/>
                    <a:gd name="T38" fmla="*/ 109 w 109"/>
                    <a:gd name="T39" fmla="*/ 43 h 4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09" h="43">
                      <a:moveTo>
                        <a:pt x="6" y="0"/>
                      </a:moveTo>
                      <a:lnTo>
                        <a:pt x="0" y="26"/>
                      </a:lnTo>
                      <a:lnTo>
                        <a:pt x="19" y="30"/>
                      </a:lnTo>
                      <a:lnTo>
                        <a:pt x="25" y="31"/>
                      </a:lnTo>
                      <a:lnTo>
                        <a:pt x="75" y="39"/>
                      </a:lnTo>
                      <a:lnTo>
                        <a:pt x="105" y="43"/>
                      </a:lnTo>
                      <a:lnTo>
                        <a:pt x="109" y="17"/>
                      </a:lnTo>
                      <a:lnTo>
                        <a:pt x="75" y="13"/>
                      </a:lnTo>
                      <a:lnTo>
                        <a:pt x="25" y="4"/>
                      </a:lnTo>
                      <a:lnTo>
                        <a:pt x="25" y="17"/>
                      </a:lnTo>
                      <a:lnTo>
                        <a:pt x="30" y="5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50" name="Freihandform 129"/>
                <p:cNvSpPr>
                  <a:spLocks/>
                </p:cNvSpPr>
                <p:nvPr/>
              </p:nvSpPr>
              <p:spPr bwMode="auto">
                <a:xfrm>
                  <a:off x="1476" y="3365"/>
                  <a:ext cx="108" cy="29"/>
                </a:xfrm>
                <a:custGeom>
                  <a:avLst/>
                  <a:gdLst>
                    <a:gd name="T0" fmla="*/ 0 w 108"/>
                    <a:gd name="T1" fmla="*/ 3 h 29"/>
                    <a:gd name="T2" fmla="*/ 0 w 108"/>
                    <a:gd name="T3" fmla="*/ 29 h 29"/>
                    <a:gd name="T4" fmla="*/ 41 w 108"/>
                    <a:gd name="T5" fmla="*/ 29 h 29"/>
                    <a:gd name="T6" fmla="*/ 92 w 108"/>
                    <a:gd name="T7" fmla="*/ 28 h 29"/>
                    <a:gd name="T8" fmla="*/ 108 w 108"/>
                    <a:gd name="T9" fmla="*/ 27 h 29"/>
                    <a:gd name="T10" fmla="*/ 106 w 108"/>
                    <a:gd name="T11" fmla="*/ 0 h 29"/>
                    <a:gd name="T12" fmla="*/ 92 w 108"/>
                    <a:gd name="T13" fmla="*/ 1 h 29"/>
                    <a:gd name="T14" fmla="*/ 41 w 108"/>
                    <a:gd name="T15" fmla="*/ 3 h 29"/>
                    <a:gd name="T16" fmla="*/ 0 w 108"/>
                    <a:gd name="T17" fmla="*/ 3 h 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8"/>
                    <a:gd name="T28" fmla="*/ 0 h 29"/>
                    <a:gd name="T29" fmla="*/ 108 w 108"/>
                    <a:gd name="T30" fmla="*/ 29 h 2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8" h="29">
                      <a:moveTo>
                        <a:pt x="0" y="3"/>
                      </a:moveTo>
                      <a:lnTo>
                        <a:pt x="0" y="29"/>
                      </a:lnTo>
                      <a:lnTo>
                        <a:pt x="41" y="29"/>
                      </a:lnTo>
                      <a:lnTo>
                        <a:pt x="92" y="28"/>
                      </a:lnTo>
                      <a:lnTo>
                        <a:pt x="108" y="27"/>
                      </a:lnTo>
                      <a:lnTo>
                        <a:pt x="106" y="0"/>
                      </a:lnTo>
                      <a:lnTo>
                        <a:pt x="92" y="1"/>
                      </a:lnTo>
                      <a:lnTo>
                        <a:pt x="41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51" name="Freihandform 130"/>
                <p:cNvSpPr>
                  <a:spLocks/>
                </p:cNvSpPr>
                <p:nvPr/>
              </p:nvSpPr>
              <p:spPr bwMode="auto">
                <a:xfrm>
                  <a:off x="1660" y="3338"/>
                  <a:ext cx="109" cy="45"/>
                </a:xfrm>
                <a:custGeom>
                  <a:avLst/>
                  <a:gdLst>
                    <a:gd name="T0" fmla="*/ 0 w 109"/>
                    <a:gd name="T1" fmla="*/ 20 h 45"/>
                    <a:gd name="T2" fmla="*/ 4 w 109"/>
                    <a:gd name="T3" fmla="*/ 45 h 45"/>
                    <a:gd name="T4" fmla="*/ 9 w 109"/>
                    <a:gd name="T5" fmla="*/ 45 h 45"/>
                    <a:gd name="T6" fmla="*/ 58 w 109"/>
                    <a:gd name="T7" fmla="*/ 37 h 45"/>
                    <a:gd name="T8" fmla="*/ 63 w 109"/>
                    <a:gd name="T9" fmla="*/ 36 h 45"/>
                    <a:gd name="T10" fmla="*/ 109 w 109"/>
                    <a:gd name="T11" fmla="*/ 25 h 45"/>
                    <a:gd name="T12" fmla="*/ 104 w 109"/>
                    <a:gd name="T13" fmla="*/ 0 h 45"/>
                    <a:gd name="T14" fmla="*/ 52 w 109"/>
                    <a:gd name="T15" fmla="*/ 11 h 45"/>
                    <a:gd name="T16" fmla="*/ 58 w 109"/>
                    <a:gd name="T17" fmla="*/ 23 h 45"/>
                    <a:gd name="T18" fmla="*/ 58 w 109"/>
                    <a:gd name="T19" fmla="*/ 10 h 45"/>
                    <a:gd name="T20" fmla="*/ 9 w 109"/>
                    <a:gd name="T21" fmla="*/ 19 h 45"/>
                    <a:gd name="T22" fmla="*/ 0 w 109"/>
                    <a:gd name="T23" fmla="*/ 20 h 4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09"/>
                    <a:gd name="T37" fmla="*/ 0 h 45"/>
                    <a:gd name="T38" fmla="*/ 109 w 109"/>
                    <a:gd name="T39" fmla="*/ 45 h 45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09" h="45">
                      <a:moveTo>
                        <a:pt x="0" y="20"/>
                      </a:moveTo>
                      <a:lnTo>
                        <a:pt x="4" y="45"/>
                      </a:lnTo>
                      <a:lnTo>
                        <a:pt x="9" y="45"/>
                      </a:lnTo>
                      <a:lnTo>
                        <a:pt x="58" y="37"/>
                      </a:lnTo>
                      <a:lnTo>
                        <a:pt x="63" y="36"/>
                      </a:lnTo>
                      <a:lnTo>
                        <a:pt x="109" y="25"/>
                      </a:lnTo>
                      <a:lnTo>
                        <a:pt x="104" y="0"/>
                      </a:lnTo>
                      <a:lnTo>
                        <a:pt x="52" y="11"/>
                      </a:lnTo>
                      <a:lnTo>
                        <a:pt x="58" y="23"/>
                      </a:lnTo>
                      <a:lnTo>
                        <a:pt x="58" y="10"/>
                      </a:lnTo>
                      <a:lnTo>
                        <a:pt x="9" y="19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52" name="Freihandform 131"/>
                <p:cNvSpPr>
                  <a:spLocks/>
                </p:cNvSpPr>
                <p:nvPr/>
              </p:nvSpPr>
              <p:spPr bwMode="auto">
                <a:xfrm>
                  <a:off x="1838" y="3278"/>
                  <a:ext cx="109" cy="63"/>
                </a:xfrm>
                <a:custGeom>
                  <a:avLst/>
                  <a:gdLst>
                    <a:gd name="T0" fmla="*/ 0 w 109"/>
                    <a:gd name="T1" fmla="*/ 38 h 63"/>
                    <a:gd name="T2" fmla="*/ 8 w 109"/>
                    <a:gd name="T3" fmla="*/ 63 h 63"/>
                    <a:gd name="T4" fmla="*/ 31 w 109"/>
                    <a:gd name="T5" fmla="*/ 56 h 63"/>
                    <a:gd name="T6" fmla="*/ 78 w 109"/>
                    <a:gd name="T7" fmla="*/ 38 h 63"/>
                    <a:gd name="T8" fmla="*/ 109 w 109"/>
                    <a:gd name="T9" fmla="*/ 25 h 63"/>
                    <a:gd name="T10" fmla="*/ 99 w 109"/>
                    <a:gd name="T11" fmla="*/ 0 h 63"/>
                    <a:gd name="T12" fmla="*/ 67 w 109"/>
                    <a:gd name="T13" fmla="*/ 14 h 63"/>
                    <a:gd name="T14" fmla="*/ 20 w 109"/>
                    <a:gd name="T15" fmla="*/ 31 h 63"/>
                    <a:gd name="T16" fmla="*/ 0 w 109"/>
                    <a:gd name="T17" fmla="*/ 38 h 6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9"/>
                    <a:gd name="T28" fmla="*/ 0 h 63"/>
                    <a:gd name="T29" fmla="*/ 109 w 109"/>
                    <a:gd name="T30" fmla="*/ 63 h 6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9" h="63">
                      <a:moveTo>
                        <a:pt x="0" y="38"/>
                      </a:moveTo>
                      <a:lnTo>
                        <a:pt x="8" y="63"/>
                      </a:lnTo>
                      <a:lnTo>
                        <a:pt x="31" y="56"/>
                      </a:lnTo>
                      <a:lnTo>
                        <a:pt x="78" y="38"/>
                      </a:lnTo>
                      <a:lnTo>
                        <a:pt x="109" y="25"/>
                      </a:lnTo>
                      <a:lnTo>
                        <a:pt x="99" y="0"/>
                      </a:lnTo>
                      <a:lnTo>
                        <a:pt x="67" y="14"/>
                      </a:lnTo>
                      <a:lnTo>
                        <a:pt x="20" y="31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53" name="Freihandform 132"/>
                <p:cNvSpPr>
                  <a:spLocks/>
                </p:cNvSpPr>
                <p:nvPr/>
              </p:nvSpPr>
              <p:spPr bwMode="auto">
                <a:xfrm>
                  <a:off x="2007" y="3190"/>
                  <a:ext cx="104" cy="77"/>
                </a:xfrm>
                <a:custGeom>
                  <a:avLst/>
                  <a:gdLst>
                    <a:gd name="T0" fmla="*/ 0 w 104"/>
                    <a:gd name="T1" fmla="*/ 54 h 77"/>
                    <a:gd name="T2" fmla="*/ 13 w 104"/>
                    <a:gd name="T3" fmla="*/ 77 h 77"/>
                    <a:gd name="T4" fmla="*/ 45 w 104"/>
                    <a:gd name="T5" fmla="*/ 59 h 77"/>
                    <a:gd name="T6" fmla="*/ 87 w 104"/>
                    <a:gd name="T7" fmla="*/ 33 h 77"/>
                    <a:gd name="T8" fmla="*/ 91 w 104"/>
                    <a:gd name="T9" fmla="*/ 31 h 77"/>
                    <a:gd name="T10" fmla="*/ 104 w 104"/>
                    <a:gd name="T11" fmla="*/ 21 h 77"/>
                    <a:gd name="T12" fmla="*/ 89 w 104"/>
                    <a:gd name="T13" fmla="*/ 0 h 77"/>
                    <a:gd name="T14" fmla="*/ 72 w 104"/>
                    <a:gd name="T15" fmla="*/ 12 h 77"/>
                    <a:gd name="T16" fmla="*/ 82 w 104"/>
                    <a:gd name="T17" fmla="*/ 21 h 77"/>
                    <a:gd name="T18" fmla="*/ 77 w 104"/>
                    <a:gd name="T19" fmla="*/ 8 h 77"/>
                    <a:gd name="T20" fmla="*/ 34 w 104"/>
                    <a:gd name="T21" fmla="*/ 35 h 77"/>
                    <a:gd name="T22" fmla="*/ 0 w 104"/>
                    <a:gd name="T23" fmla="*/ 54 h 7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04"/>
                    <a:gd name="T37" fmla="*/ 0 h 77"/>
                    <a:gd name="T38" fmla="*/ 104 w 104"/>
                    <a:gd name="T39" fmla="*/ 77 h 77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04" h="77">
                      <a:moveTo>
                        <a:pt x="0" y="54"/>
                      </a:moveTo>
                      <a:lnTo>
                        <a:pt x="13" y="77"/>
                      </a:lnTo>
                      <a:lnTo>
                        <a:pt x="45" y="59"/>
                      </a:lnTo>
                      <a:lnTo>
                        <a:pt x="87" y="33"/>
                      </a:lnTo>
                      <a:lnTo>
                        <a:pt x="91" y="31"/>
                      </a:lnTo>
                      <a:lnTo>
                        <a:pt x="104" y="21"/>
                      </a:lnTo>
                      <a:lnTo>
                        <a:pt x="89" y="0"/>
                      </a:lnTo>
                      <a:lnTo>
                        <a:pt x="72" y="12"/>
                      </a:lnTo>
                      <a:lnTo>
                        <a:pt x="82" y="21"/>
                      </a:lnTo>
                      <a:lnTo>
                        <a:pt x="77" y="8"/>
                      </a:lnTo>
                      <a:lnTo>
                        <a:pt x="34" y="35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54" name="Freihandform 133"/>
                <p:cNvSpPr>
                  <a:spLocks/>
                </p:cNvSpPr>
                <p:nvPr/>
              </p:nvSpPr>
              <p:spPr bwMode="auto">
                <a:xfrm>
                  <a:off x="2161" y="3074"/>
                  <a:ext cx="97" cy="89"/>
                </a:xfrm>
                <a:custGeom>
                  <a:avLst/>
                  <a:gdLst>
                    <a:gd name="T0" fmla="*/ 0 w 97"/>
                    <a:gd name="T1" fmla="*/ 69 h 89"/>
                    <a:gd name="T2" fmla="*/ 16 w 97"/>
                    <a:gd name="T3" fmla="*/ 89 h 89"/>
                    <a:gd name="T4" fmla="*/ 19 w 97"/>
                    <a:gd name="T5" fmla="*/ 87 h 89"/>
                    <a:gd name="T6" fmla="*/ 59 w 97"/>
                    <a:gd name="T7" fmla="*/ 54 h 89"/>
                    <a:gd name="T8" fmla="*/ 96 w 97"/>
                    <a:gd name="T9" fmla="*/ 19 h 89"/>
                    <a:gd name="T10" fmla="*/ 97 w 97"/>
                    <a:gd name="T11" fmla="*/ 18 h 89"/>
                    <a:gd name="T12" fmla="*/ 78 w 97"/>
                    <a:gd name="T13" fmla="*/ 0 h 89"/>
                    <a:gd name="T14" fmla="*/ 77 w 97"/>
                    <a:gd name="T15" fmla="*/ 0 h 89"/>
                    <a:gd name="T16" fmla="*/ 40 w 97"/>
                    <a:gd name="T17" fmla="*/ 35 h 89"/>
                    <a:gd name="T18" fmla="*/ 0 w 97"/>
                    <a:gd name="T19" fmla="*/ 68 h 89"/>
                    <a:gd name="T20" fmla="*/ 0 w 97"/>
                    <a:gd name="T21" fmla="*/ 69 h 8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7"/>
                    <a:gd name="T34" fmla="*/ 0 h 89"/>
                    <a:gd name="T35" fmla="*/ 97 w 97"/>
                    <a:gd name="T36" fmla="*/ 89 h 89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7" h="89">
                      <a:moveTo>
                        <a:pt x="0" y="69"/>
                      </a:moveTo>
                      <a:lnTo>
                        <a:pt x="16" y="89"/>
                      </a:lnTo>
                      <a:lnTo>
                        <a:pt x="19" y="87"/>
                      </a:lnTo>
                      <a:lnTo>
                        <a:pt x="59" y="54"/>
                      </a:lnTo>
                      <a:lnTo>
                        <a:pt x="96" y="19"/>
                      </a:lnTo>
                      <a:lnTo>
                        <a:pt x="97" y="18"/>
                      </a:lnTo>
                      <a:lnTo>
                        <a:pt x="78" y="0"/>
                      </a:lnTo>
                      <a:lnTo>
                        <a:pt x="77" y="0"/>
                      </a:lnTo>
                      <a:lnTo>
                        <a:pt x="40" y="35"/>
                      </a:lnTo>
                      <a:lnTo>
                        <a:pt x="0" y="68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55" name="Freihandform 134"/>
                <p:cNvSpPr>
                  <a:spLocks/>
                </p:cNvSpPr>
                <p:nvPr/>
              </p:nvSpPr>
              <p:spPr bwMode="auto">
                <a:xfrm>
                  <a:off x="2294" y="2935"/>
                  <a:ext cx="86" cy="99"/>
                </a:xfrm>
                <a:custGeom>
                  <a:avLst/>
                  <a:gdLst>
                    <a:gd name="T0" fmla="*/ 0 w 86"/>
                    <a:gd name="T1" fmla="*/ 82 h 99"/>
                    <a:gd name="T2" fmla="*/ 19 w 86"/>
                    <a:gd name="T3" fmla="*/ 99 h 99"/>
                    <a:gd name="T4" fmla="*/ 33 w 86"/>
                    <a:gd name="T5" fmla="*/ 83 h 99"/>
                    <a:gd name="T6" fmla="*/ 66 w 86"/>
                    <a:gd name="T7" fmla="*/ 42 h 99"/>
                    <a:gd name="T8" fmla="*/ 86 w 86"/>
                    <a:gd name="T9" fmla="*/ 15 h 99"/>
                    <a:gd name="T10" fmla="*/ 65 w 86"/>
                    <a:gd name="T11" fmla="*/ 0 h 99"/>
                    <a:gd name="T12" fmla="*/ 47 w 86"/>
                    <a:gd name="T13" fmla="*/ 23 h 99"/>
                    <a:gd name="T14" fmla="*/ 14 w 86"/>
                    <a:gd name="T15" fmla="*/ 64 h 99"/>
                    <a:gd name="T16" fmla="*/ 0 w 86"/>
                    <a:gd name="T17" fmla="*/ 82 h 9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86"/>
                    <a:gd name="T28" fmla="*/ 0 h 99"/>
                    <a:gd name="T29" fmla="*/ 86 w 86"/>
                    <a:gd name="T30" fmla="*/ 99 h 9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86" h="99">
                      <a:moveTo>
                        <a:pt x="0" y="82"/>
                      </a:moveTo>
                      <a:lnTo>
                        <a:pt x="19" y="99"/>
                      </a:lnTo>
                      <a:lnTo>
                        <a:pt x="33" y="83"/>
                      </a:lnTo>
                      <a:lnTo>
                        <a:pt x="66" y="42"/>
                      </a:lnTo>
                      <a:lnTo>
                        <a:pt x="86" y="15"/>
                      </a:lnTo>
                      <a:lnTo>
                        <a:pt x="65" y="0"/>
                      </a:lnTo>
                      <a:lnTo>
                        <a:pt x="47" y="23"/>
                      </a:lnTo>
                      <a:lnTo>
                        <a:pt x="14" y="64"/>
                      </a:lnTo>
                      <a:lnTo>
                        <a:pt x="0" y="8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56" name="Freihandform 135"/>
                <p:cNvSpPr>
                  <a:spLocks/>
                </p:cNvSpPr>
                <p:nvPr/>
              </p:nvSpPr>
              <p:spPr bwMode="auto">
                <a:xfrm>
                  <a:off x="2402" y="2776"/>
                  <a:ext cx="73" cy="106"/>
                </a:xfrm>
                <a:custGeom>
                  <a:avLst/>
                  <a:gdLst>
                    <a:gd name="T0" fmla="*/ 0 w 73"/>
                    <a:gd name="T1" fmla="*/ 93 h 106"/>
                    <a:gd name="T2" fmla="*/ 22 w 73"/>
                    <a:gd name="T3" fmla="*/ 106 h 106"/>
                    <a:gd name="T4" fmla="*/ 46 w 73"/>
                    <a:gd name="T5" fmla="*/ 64 h 106"/>
                    <a:gd name="T6" fmla="*/ 71 w 73"/>
                    <a:gd name="T7" fmla="*/ 17 h 106"/>
                    <a:gd name="T8" fmla="*/ 73 w 73"/>
                    <a:gd name="T9" fmla="*/ 12 h 106"/>
                    <a:gd name="T10" fmla="*/ 50 w 73"/>
                    <a:gd name="T11" fmla="*/ 0 h 106"/>
                    <a:gd name="T12" fmla="*/ 47 w 73"/>
                    <a:gd name="T13" fmla="*/ 6 h 106"/>
                    <a:gd name="T14" fmla="*/ 22 w 73"/>
                    <a:gd name="T15" fmla="*/ 53 h 106"/>
                    <a:gd name="T16" fmla="*/ 0 w 73"/>
                    <a:gd name="T17" fmla="*/ 93 h 10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73"/>
                    <a:gd name="T28" fmla="*/ 0 h 106"/>
                    <a:gd name="T29" fmla="*/ 73 w 73"/>
                    <a:gd name="T30" fmla="*/ 106 h 10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73" h="106">
                      <a:moveTo>
                        <a:pt x="0" y="93"/>
                      </a:moveTo>
                      <a:lnTo>
                        <a:pt x="22" y="106"/>
                      </a:lnTo>
                      <a:lnTo>
                        <a:pt x="46" y="64"/>
                      </a:lnTo>
                      <a:lnTo>
                        <a:pt x="71" y="17"/>
                      </a:lnTo>
                      <a:lnTo>
                        <a:pt x="73" y="12"/>
                      </a:lnTo>
                      <a:lnTo>
                        <a:pt x="50" y="0"/>
                      </a:lnTo>
                      <a:lnTo>
                        <a:pt x="47" y="6"/>
                      </a:lnTo>
                      <a:lnTo>
                        <a:pt x="22" y="53"/>
                      </a:lnTo>
                      <a:lnTo>
                        <a:pt x="0" y="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57" name="Freihandform 136"/>
                <p:cNvSpPr>
                  <a:spLocks/>
                </p:cNvSpPr>
                <p:nvPr/>
              </p:nvSpPr>
              <p:spPr bwMode="auto">
                <a:xfrm>
                  <a:off x="2482" y="2603"/>
                  <a:ext cx="58" cy="109"/>
                </a:xfrm>
                <a:custGeom>
                  <a:avLst/>
                  <a:gdLst>
                    <a:gd name="T0" fmla="*/ 0 w 58"/>
                    <a:gd name="T1" fmla="*/ 100 h 109"/>
                    <a:gd name="T2" fmla="*/ 25 w 58"/>
                    <a:gd name="T3" fmla="*/ 109 h 109"/>
                    <a:gd name="T4" fmla="*/ 32 w 58"/>
                    <a:gd name="T5" fmla="*/ 90 h 109"/>
                    <a:gd name="T6" fmla="*/ 49 w 58"/>
                    <a:gd name="T7" fmla="*/ 40 h 109"/>
                    <a:gd name="T8" fmla="*/ 58 w 58"/>
                    <a:gd name="T9" fmla="*/ 7 h 109"/>
                    <a:gd name="T10" fmla="*/ 32 w 58"/>
                    <a:gd name="T11" fmla="*/ 0 h 109"/>
                    <a:gd name="T12" fmla="*/ 25 w 58"/>
                    <a:gd name="T13" fmla="*/ 30 h 109"/>
                    <a:gd name="T14" fmla="*/ 8 w 58"/>
                    <a:gd name="T15" fmla="*/ 80 h 109"/>
                    <a:gd name="T16" fmla="*/ 0 w 58"/>
                    <a:gd name="T17" fmla="*/ 100 h 10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58"/>
                    <a:gd name="T28" fmla="*/ 0 h 109"/>
                    <a:gd name="T29" fmla="*/ 58 w 58"/>
                    <a:gd name="T30" fmla="*/ 109 h 10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58" h="109">
                      <a:moveTo>
                        <a:pt x="0" y="100"/>
                      </a:moveTo>
                      <a:lnTo>
                        <a:pt x="25" y="109"/>
                      </a:lnTo>
                      <a:lnTo>
                        <a:pt x="32" y="90"/>
                      </a:lnTo>
                      <a:lnTo>
                        <a:pt x="49" y="40"/>
                      </a:lnTo>
                      <a:lnTo>
                        <a:pt x="58" y="7"/>
                      </a:lnTo>
                      <a:lnTo>
                        <a:pt x="32" y="0"/>
                      </a:lnTo>
                      <a:lnTo>
                        <a:pt x="25" y="30"/>
                      </a:lnTo>
                      <a:lnTo>
                        <a:pt x="8" y="80"/>
                      </a:lnTo>
                      <a:lnTo>
                        <a:pt x="0" y="1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58" name="Freihandform 137"/>
                <p:cNvSpPr>
                  <a:spLocks/>
                </p:cNvSpPr>
                <p:nvPr/>
              </p:nvSpPr>
              <p:spPr bwMode="auto">
                <a:xfrm>
                  <a:off x="2532" y="2423"/>
                  <a:ext cx="42" cy="109"/>
                </a:xfrm>
                <a:custGeom>
                  <a:avLst/>
                  <a:gdLst>
                    <a:gd name="T0" fmla="*/ 0 w 42"/>
                    <a:gd name="T1" fmla="*/ 104 h 109"/>
                    <a:gd name="T2" fmla="*/ 26 w 42"/>
                    <a:gd name="T3" fmla="*/ 109 h 109"/>
                    <a:gd name="T4" fmla="*/ 34 w 42"/>
                    <a:gd name="T5" fmla="*/ 62 h 109"/>
                    <a:gd name="T6" fmla="*/ 41 w 42"/>
                    <a:gd name="T7" fmla="*/ 11 h 109"/>
                    <a:gd name="T8" fmla="*/ 42 w 42"/>
                    <a:gd name="T9" fmla="*/ 2 h 109"/>
                    <a:gd name="T10" fmla="*/ 15 w 42"/>
                    <a:gd name="T11" fmla="*/ 0 h 109"/>
                    <a:gd name="T12" fmla="*/ 14 w 42"/>
                    <a:gd name="T13" fmla="*/ 11 h 109"/>
                    <a:gd name="T14" fmla="*/ 8 w 42"/>
                    <a:gd name="T15" fmla="*/ 62 h 109"/>
                    <a:gd name="T16" fmla="*/ 0 w 42"/>
                    <a:gd name="T17" fmla="*/ 104 h 10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2"/>
                    <a:gd name="T28" fmla="*/ 0 h 109"/>
                    <a:gd name="T29" fmla="*/ 42 w 42"/>
                    <a:gd name="T30" fmla="*/ 109 h 10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2" h="109">
                      <a:moveTo>
                        <a:pt x="0" y="104"/>
                      </a:moveTo>
                      <a:lnTo>
                        <a:pt x="26" y="109"/>
                      </a:lnTo>
                      <a:lnTo>
                        <a:pt x="34" y="62"/>
                      </a:lnTo>
                      <a:lnTo>
                        <a:pt x="41" y="11"/>
                      </a:lnTo>
                      <a:lnTo>
                        <a:pt x="42" y="2"/>
                      </a:lnTo>
                      <a:lnTo>
                        <a:pt x="15" y="0"/>
                      </a:lnTo>
                      <a:lnTo>
                        <a:pt x="14" y="11"/>
                      </a:lnTo>
                      <a:lnTo>
                        <a:pt x="8" y="62"/>
                      </a:lnTo>
                      <a:lnTo>
                        <a:pt x="0" y="10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59" name="Freihandform 138"/>
                <p:cNvSpPr>
                  <a:spLocks/>
                </p:cNvSpPr>
                <p:nvPr/>
              </p:nvSpPr>
              <p:spPr bwMode="auto">
                <a:xfrm>
                  <a:off x="2546" y="2237"/>
                  <a:ext cx="31" cy="109"/>
                </a:xfrm>
                <a:custGeom>
                  <a:avLst/>
                  <a:gdLst>
                    <a:gd name="T0" fmla="*/ 4 w 31"/>
                    <a:gd name="T1" fmla="*/ 107 h 109"/>
                    <a:gd name="T2" fmla="*/ 31 w 31"/>
                    <a:gd name="T3" fmla="*/ 109 h 109"/>
                    <a:gd name="T4" fmla="*/ 31 w 31"/>
                    <a:gd name="T5" fmla="*/ 96 h 109"/>
                    <a:gd name="T6" fmla="*/ 30 w 31"/>
                    <a:gd name="T7" fmla="*/ 45 h 109"/>
                    <a:gd name="T8" fmla="*/ 27 w 31"/>
                    <a:gd name="T9" fmla="*/ 0 h 109"/>
                    <a:gd name="T10" fmla="*/ 0 w 31"/>
                    <a:gd name="T11" fmla="*/ 2 h 109"/>
                    <a:gd name="T12" fmla="*/ 3 w 31"/>
                    <a:gd name="T13" fmla="*/ 45 h 109"/>
                    <a:gd name="T14" fmla="*/ 4 w 31"/>
                    <a:gd name="T15" fmla="*/ 96 h 109"/>
                    <a:gd name="T16" fmla="*/ 4 w 31"/>
                    <a:gd name="T17" fmla="*/ 107 h 10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1"/>
                    <a:gd name="T28" fmla="*/ 0 h 109"/>
                    <a:gd name="T29" fmla="*/ 31 w 31"/>
                    <a:gd name="T30" fmla="*/ 109 h 10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1" h="109">
                      <a:moveTo>
                        <a:pt x="4" y="107"/>
                      </a:moveTo>
                      <a:lnTo>
                        <a:pt x="31" y="109"/>
                      </a:lnTo>
                      <a:lnTo>
                        <a:pt x="31" y="96"/>
                      </a:lnTo>
                      <a:lnTo>
                        <a:pt x="30" y="45"/>
                      </a:lnTo>
                      <a:lnTo>
                        <a:pt x="27" y="0"/>
                      </a:lnTo>
                      <a:lnTo>
                        <a:pt x="0" y="2"/>
                      </a:lnTo>
                      <a:lnTo>
                        <a:pt x="3" y="45"/>
                      </a:lnTo>
                      <a:lnTo>
                        <a:pt x="4" y="96"/>
                      </a:lnTo>
                      <a:lnTo>
                        <a:pt x="4" y="10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60" name="Freihandform 139"/>
                <p:cNvSpPr>
                  <a:spLocks/>
                </p:cNvSpPr>
                <p:nvPr/>
              </p:nvSpPr>
              <p:spPr bwMode="auto">
                <a:xfrm>
                  <a:off x="2513" y="2052"/>
                  <a:ext cx="49" cy="110"/>
                </a:xfrm>
                <a:custGeom>
                  <a:avLst/>
                  <a:gdLst>
                    <a:gd name="T0" fmla="*/ 24 w 49"/>
                    <a:gd name="T1" fmla="*/ 110 h 110"/>
                    <a:gd name="T2" fmla="*/ 49 w 49"/>
                    <a:gd name="T3" fmla="*/ 105 h 110"/>
                    <a:gd name="T4" fmla="*/ 45 w 49"/>
                    <a:gd name="T5" fmla="*/ 79 h 110"/>
                    <a:gd name="T6" fmla="*/ 44 w 49"/>
                    <a:gd name="T7" fmla="*/ 73 h 110"/>
                    <a:gd name="T8" fmla="*/ 32 w 49"/>
                    <a:gd name="T9" fmla="*/ 24 h 110"/>
                    <a:gd name="T10" fmla="*/ 26 w 49"/>
                    <a:gd name="T11" fmla="*/ 0 h 110"/>
                    <a:gd name="T12" fmla="*/ 0 w 49"/>
                    <a:gd name="T13" fmla="*/ 7 h 110"/>
                    <a:gd name="T14" fmla="*/ 8 w 49"/>
                    <a:gd name="T15" fmla="*/ 35 h 110"/>
                    <a:gd name="T16" fmla="*/ 19 w 49"/>
                    <a:gd name="T17" fmla="*/ 84 h 110"/>
                    <a:gd name="T18" fmla="*/ 31 w 49"/>
                    <a:gd name="T19" fmla="*/ 79 h 110"/>
                    <a:gd name="T20" fmla="*/ 18 w 49"/>
                    <a:gd name="T21" fmla="*/ 79 h 110"/>
                    <a:gd name="T22" fmla="*/ 24 w 49"/>
                    <a:gd name="T23" fmla="*/ 110 h 11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49"/>
                    <a:gd name="T37" fmla="*/ 0 h 110"/>
                    <a:gd name="T38" fmla="*/ 49 w 49"/>
                    <a:gd name="T39" fmla="*/ 110 h 11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49" h="110">
                      <a:moveTo>
                        <a:pt x="24" y="110"/>
                      </a:moveTo>
                      <a:lnTo>
                        <a:pt x="49" y="105"/>
                      </a:lnTo>
                      <a:lnTo>
                        <a:pt x="45" y="79"/>
                      </a:lnTo>
                      <a:lnTo>
                        <a:pt x="44" y="73"/>
                      </a:lnTo>
                      <a:lnTo>
                        <a:pt x="32" y="24"/>
                      </a:lnTo>
                      <a:lnTo>
                        <a:pt x="26" y="0"/>
                      </a:lnTo>
                      <a:lnTo>
                        <a:pt x="0" y="7"/>
                      </a:lnTo>
                      <a:lnTo>
                        <a:pt x="8" y="35"/>
                      </a:lnTo>
                      <a:lnTo>
                        <a:pt x="19" y="84"/>
                      </a:lnTo>
                      <a:lnTo>
                        <a:pt x="31" y="79"/>
                      </a:lnTo>
                      <a:lnTo>
                        <a:pt x="18" y="79"/>
                      </a:lnTo>
                      <a:lnTo>
                        <a:pt x="24" y="1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61" name="Freihandform 140"/>
                <p:cNvSpPr>
                  <a:spLocks/>
                </p:cNvSpPr>
                <p:nvPr/>
              </p:nvSpPr>
              <p:spPr bwMode="auto">
                <a:xfrm>
                  <a:off x="2449" y="1875"/>
                  <a:ext cx="65" cy="109"/>
                </a:xfrm>
                <a:custGeom>
                  <a:avLst/>
                  <a:gdLst>
                    <a:gd name="T0" fmla="*/ 41 w 65"/>
                    <a:gd name="T1" fmla="*/ 109 h 109"/>
                    <a:gd name="T2" fmla="*/ 65 w 65"/>
                    <a:gd name="T3" fmla="*/ 99 h 109"/>
                    <a:gd name="T4" fmla="*/ 50 w 65"/>
                    <a:gd name="T5" fmla="*/ 58 h 109"/>
                    <a:gd name="T6" fmla="*/ 30 w 65"/>
                    <a:gd name="T7" fmla="*/ 12 h 109"/>
                    <a:gd name="T8" fmla="*/ 24 w 65"/>
                    <a:gd name="T9" fmla="*/ 0 h 109"/>
                    <a:gd name="T10" fmla="*/ 0 w 65"/>
                    <a:gd name="T11" fmla="*/ 12 h 109"/>
                    <a:gd name="T12" fmla="*/ 6 w 65"/>
                    <a:gd name="T13" fmla="*/ 23 h 109"/>
                    <a:gd name="T14" fmla="*/ 26 w 65"/>
                    <a:gd name="T15" fmla="*/ 69 h 109"/>
                    <a:gd name="T16" fmla="*/ 41 w 65"/>
                    <a:gd name="T17" fmla="*/ 109 h 10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5"/>
                    <a:gd name="T28" fmla="*/ 0 h 109"/>
                    <a:gd name="T29" fmla="*/ 65 w 65"/>
                    <a:gd name="T30" fmla="*/ 109 h 10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5" h="109">
                      <a:moveTo>
                        <a:pt x="41" y="109"/>
                      </a:moveTo>
                      <a:lnTo>
                        <a:pt x="65" y="99"/>
                      </a:lnTo>
                      <a:lnTo>
                        <a:pt x="50" y="58"/>
                      </a:lnTo>
                      <a:lnTo>
                        <a:pt x="30" y="12"/>
                      </a:lnTo>
                      <a:lnTo>
                        <a:pt x="24" y="0"/>
                      </a:lnTo>
                      <a:lnTo>
                        <a:pt x="0" y="12"/>
                      </a:lnTo>
                      <a:lnTo>
                        <a:pt x="6" y="23"/>
                      </a:lnTo>
                      <a:lnTo>
                        <a:pt x="26" y="69"/>
                      </a:lnTo>
                      <a:lnTo>
                        <a:pt x="41" y="10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62" name="Freihandform 141"/>
                <p:cNvSpPr>
                  <a:spLocks/>
                </p:cNvSpPr>
                <p:nvPr/>
              </p:nvSpPr>
              <p:spPr bwMode="auto">
                <a:xfrm>
                  <a:off x="2357" y="1714"/>
                  <a:ext cx="79" cy="103"/>
                </a:xfrm>
                <a:custGeom>
                  <a:avLst/>
                  <a:gdLst>
                    <a:gd name="T0" fmla="*/ 56 w 79"/>
                    <a:gd name="T1" fmla="*/ 103 h 103"/>
                    <a:gd name="T2" fmla="*/ 79 w 79"/>
                    <a:gd name="T3" fmla="*/ 90 h 103"/>
                    <a:gd name="T4" fmla="*/ 75 w 79"/>
                    <a:gd name="T5" fmla="*/ 84 h 103"/>
                    <a:gd name="T6" fmla="*/ 49 w 79"/>
                    <a:gd name="T7" fmla="*/ 40 h 103"/>
                    <a:gd name="T8" fmla="*/ 47 w 79"/>
                    <a:gd name="T9" fmla="*/ 36 h 103"/>
                    <a:gd name="T10" fmla="*/ 21 w 79"/>
                    <a:gd name="T11" fmla="*/ 0 h 103"/>
                    <a:gd name="T12" fmla="*/ 0 w 79"/>
                    <a:gd name="T13" fmla="*/ 15 h 103"/>
                    <a:gd name="T14" fmla="*/ 28 w 79"/>
                    <a:gd name="T15" fmla="*/ 55 h 103"/>
                    <a:gd name="T16" fmla="*/ 37 w 79"/>
                    <a:gd name="T17" fmla="*/ 46 h 103"/>
                    <a:gd name="T18" fmla="*/ 24 w 79"/>
                    <a:gd name="T19" fmla="*/ 51 h 103"/>
                    <a:gd name="T20" fmla="*/ 51 w 79"/>
                    <a:gd name="T21" fmla="*/ 94 h 103"/>
                    <a:gd name="T22" fmla="*/ 56 w 79"/>
                    <a:gd name="T23" fmla="*/ 103 h 10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79"/>
                    <a:gd name="T37" fmla="*/ 0 h 103"/>
                    <a:gd name="T38" fmla="*/ 79 w 79"/>
                    <a:gd name="T39" fmla="*/ 103 h 10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79" h="103">
                      <a:moveTo>
                        <a:pt x="56" y="103"/>
                      </a:moveTo>
                      <a:lnTo>
                        <a:pt x="79" y="90"/>
                      </a:lnTo>
                      <a:lnTo>
                        <a:pt x="75" y="84"/>
                      </a:lnTo>
                      <a:lnTo>
                        <a:pt x="49" y="40"/>
                      </a:lnTo>
                      <a:lnTo>
                        <a:pt x="47" y="36"/>
                      </a:lnTo>
                      <a:lnTo>
                        <a:pt x="21" y="0"/>
                      </a:lnTo>
                      <a:lnTo>
                        <a:pt x="0" y="15"/>
                      </a:lnTo>
                      <a:lnTo>
                        <a:pt x="28" y="55"/>
                      </a:lnTo>
                      <a:lnTo>
                        <a:pt x="37" y="46"/>
                      </a:lnTo>
                      <a:lnTo>
                        <a:pt x="24" y="51"/>
                      </a:lnTo>
                      <a:lnTo>
                        <a:pt x="51" y="94"/>
                      </a:lnTo>
                      <a:lnTo>
                        <a:pt x="56" y="1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63" name="Freihandform 142"/>
                <p:cNvSpPr>
                  <a:spLocks/>
                </p:cNvSpPr>
                <p:nvPr/>
              </p:nvSpPr>
              <p:spPr bwMode="auto">
                <a:xfrm>
                  <a:off x="2237" y="1571"/>
                  <a:ext cx="91" cy="96"/>
                </a:xfrm>
                <a:custGeom>
                  <a:avLst/>
                  <a:gdLst>
                    <a:gd name="T0" fmla="*/ 71 w 91"/>
                    <a:gd name="T1" fmla="*/ 96 h 96"/>
                    <a:gd name="T2" fmla="*/ 91 w 91"/>
                    <a:gd name="T3" fmla="*/ 79 h 96"/>
                    <a:gd name="T4" fmla="*/ 74 w 91"/>
                    <a:gd name="T5" fmla="*/ 58 h 96"/>
                    <a:gd name="T6" fmla="*/ 39 w 91"/>
                    <a:gd name="T7" fmla="*/ 21 h 96"/>
                    <a:gd name="T8" fmla="*/ 18 w 91"/>
                    <a:gd name="T9" fmla="*/ 0 h 96"/>
                    <a:gd name="T10" fmla="*/ 0 w 91"/>
                    <a:gd name="T11" fmla="*/ 19 h 96"/>
                    <a:gd name="T12" fmla="*/ 20 w 91"/>
                    <a:gd name="T13" fmla="*/ 40 h 96"/>
                    <a:gd name="T14" fmla="*/ 55 w 91"/>
                    <a:gd name="T15" fmla="*/ 77 h 96"/>
                    <a:gd name="T16" fmla="*/ 71 w 91"/>
                    <a:gd name="T17" fmla="*/ 96 h 9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91"/>
                    <a:gd name="T28" fmla="*/ 0 h 96"/>
                    <a:gd name="T29" fmla="*/ 91 w 91"/>
                    <a:gd name="T30" fmla="*/ 96 h 9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91" h="96">
                      <a:moveTo>
                        <a:pt x="71" y="96"/>
                      </a:moveTo>
                      <a:lnTo>
                        <a:pt x="91" y="79"/>
                      </a:lnTo>
                      <a:lnTo>
                        <a:pt x="74" y="58"/>
                      </a:lnTo>
                      <a:lnTo>
                        <a:pt x="39" y="21"/>
                      </a:lnTo>
                      <a:lnTo>
                        <a:pt x="18" y="0"/>
                      </a:lnTo>
                      <a:lnTo>
                        <a:pt x="0" y="19"/>
                      </a:lnTo>
                      <a:lnTo>
                        <a:pt x="20" y="40"/>
                      </a:lnTo>
                      <a:lnTo>
                        <a:pt x="55" y="77"/>
                      </a:lnTo>
                      <a:lnTo>
                        <a:pt x="71" y="9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64" name="Freihandform 143"/>
                <p:cNvSpPr>
                  <a:spLocks/>
                </p:cNvSpPr>
                <p:nvPr/>
              </p:nvSpPr>
              <p:spPr bwMode="auto">
                <a:xfrm>
                  <a:off x="2094" y="1452"/>
                  <a:ext cx="100" cy="85"/>
                </a:xfrm>
                <a:custGeom>
                  <a:avLst/>
                  <a:gdLst>
                    <a:gd name="T0" fmla="*/ 84 w 100"/>
                    <a:gd name="T1" fmla="*/ 85 h 85"/>
                    <a:gd name="T2" fmla="*/ 100 w 100"/>
                    <a:gd name="T3" fmla="*/ 65 h 85"/>
                    <a:gd name="T4" fmla="*/ 66 w 100"/>
                    <a:gd name="T5" fmla="*/ 36 h 85"/>
                    <a:gd name="T6" fmla="*/ 24 w 100"/>
                    <a:gd name="T7" fmla="*/ 6 h 85"/>
                    <a:gd name="T8" fmla="*/ 19 w 100"/>
                    <a:gd name="T9" fmla="*/ 3 h 85"/>
                    <a:gd name="T10" fmla="*/ 14 w 100"/>
                    <a:gd name="T11" fmla="*/ 0 h 85"/>
                    <a:gd name="T12" fmla="*/ 0 w 100"/>
                    <a:gd name="T13" fmla="*/ 23 h 85"/>
                    <a:gd name="T14" fmla="*/ 9 w 100"/>
                    <a:gd name="T15" fmla="*/ 28 h 85"/>
                    <a:gd name="T16" fmla="*/ 14 w 100"/>
                    <a:gd name="T17" fmla="*/ 15 h 85"/>
                    <a:gd name="T18" fmla="*/ 4 w 100"/>
                    <a:gd name="T19" fmla="*/ 25 h 85"/>
                    <a:gd name="T20" fmla="*/ 47 w 100"/>
                    <a:gd name="T21" fmla="*/ 56 h 85"/>
                    <a:gd name="T22" fmla="*/ 84 w 100"/>
                    <a:gd name="T23" fmla="*/ 85 h 8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00"/>
                    <a:gd name="T37" fmla="*/ 0 h 85"/>
                    <a:gd name="T38" fmla="*/ 100 w 100"/>
                    <a:gd name="T39" fmla="*/ 85 h 85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00" h="85">
                      <a:moveTo>
                        <a:pt x="84" y="85"/>
                      </a:moveTo>
                      <a:lnTo>
                        <a:pt x="100" y="65"/>
                      </a:lnTo>
                      <a:lnTo>
                        <a:pt x="66" y="36"/>
                      </a:lnTo>
                      <a:lnTo>
                        <a:pt x="24" y="6"/>
                      </a:lnTo>
                      <a:lnTo>
                        <a:pt x="19" y="3"/>
                      </a:lnTo>
                      <a:lnTo>
                        <a:pt x="14" y="0"/>
                      </a:lnTo>
                      <a:lnTo>
                        <a:pt x="0" y="23"/>
                      </a:lnTo>
                      <a:lnTo>
                        <a:pt x="9" y="28"/>
                      </a:lnTo>
                      <a:lnTo>
                        <a:pt x="14" y="15"/>
                      </a:lnTo>
                      <a:lnTo>
                        <a:pt x="4" y="25"/>
                      </a:lnTo>
                      <a:lnTo>
                        <a:pt x="47" y="56"/>
                      </a:lnTo>
                      <a:lnTo>
                        <a:pt x="84" y="8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</p:grpSp>
          <p:sp>
            <p:nvSpPr>
              <p:cNvPr id="27" name="Ellipse 144"/>
              <p:cNvSpPr>
                <a:spLocks noChangeArrowheads="1"/>
              </p:cNvSpPr>
              <p:nvPr/>
            </p:nvSpPr>
            <p:spPr bwMode="auto">
              <a:xfrm>
                <a:off x="385" y="2387"/>
                <a:ext cx="1360" cy="1390"/>
              </a:xfrm>
              <a:prstGeom prst="ellipse">
                <a:avLst/>
              </a:prstGeom>
              <a:noFill/>
              <a:ln w="619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dirty="0">
                  <a:latin typeface="Calibri" pitchFamily="34" charset="0"/>
                </a:endParaRPr>
              </a:p>
            </p:txBody>
          </p:sp>
          <p:sp>
            <p:nvSpPr>
              <p:cNvPr id="28" name="Rechteck 145"/>
              <p:cNvSpPr>
                <a:spLocks noChangeArrowheads="1"/>
              </p:cNvSpPr>
              <p:nvPr/>
            </p:nvSpPr>
            <p:spPr bwMode="auto">
              <a:xfrm>
                <a:off x="273" y="2583"/>
                <a:ext cx="432" cy="605"/>
              </a:xfrm>
              <a:prstGeom prst="rect">
                <a:avLst/>
              </a:prstGeom>
              <a:noFill/>
              <a:ln w="317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dirty="0">
                  <a:latin typeface="Calibri" pitchFamily="34" charset="0"/>
                </a:endParaRPr>
              </a:p>
            </p:txBody>
          </p:sp>
          <p:sp>
            <p:nvSpPr>
              <p:cNvPr id="29" name="AutoShape 153"/>
              <p:cNvSpPr>
                <a:spLocks noChangeArrowheads="1"/>
              </p:cNvSpPr>
              <p:nvPr/>
            </p:nvSpPr>
            <p:spPr bwMode="auto">
              <a:xfrm rot="3346476">
                <a:off x="1133" y="3045"/>
                <a:ext cx="409" cy="45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69 w 21600"/>
                  <a:gd name="T19" fmla="*/ 3147 h 21600"/>
                  <a:gd name="T20" fmla="*/ 18431 w 21600"/>
                  <a:gd name="T21" fmla="*/ 18453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9701" y="9039"/>
                    </a:moveTo>
                    <a:cubicBezTo>
                      <a:pt x="19090" y="5948"/>
                      <a:pt x="16919" y="3396"/>
                      <a:pt x="13967" y="2296"/>
                    </a:cubicBezTo>
                    <a:lnTo>
                      <a:pt x="14569" y="679"/>
                    </a:lnTo>
                    <a:cubicBezTo>
                      <a:pt x="18083" y="1987"/>
                      <a:pt x="20667" y="5025"/>
                      <a:pt x="21394" y="8704"/>
                    </a:cubicBezTo>
                    <a:lnTo>
                      <a:pt x="24043" y="8180"/>
                    </a:lnTo>
                    <a:lnTo>
                      <a:pt x="21240" y="12367"/>
                    </a:lnTo>
                    <a:lnTo>
                      <a:pt x="17052" y="9563"/>
                    </a:lnTo>
                    <a:lnTo>
                      <a:pt x="19701" y="903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 dirty="0"/>
              </a:p>
            </p:txBody>
          </p:sp>
        </p:grpSp>
      </p:grpSp>
      <p:sp>
        <p:nvSpPr>
          <p:cNvPr id="155" name="Textfeld 151"/>
          <p:cNvSpPr txBox="1">
            <a:spLocks noChangeArrowheads="1"/>
          </p:cNvSpPr>
          <p:nvPr/>
        </p:nvSpPr>
        <p:spPr bwMode="auto">
          <a:xfrm>
            <a:off x="5379044" y="2358589"/>
            <a:ext cx="1171250" cy="27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1200" b="1" dirty="0">
                <a:latin typeface="+mn-lt"/>
              </a:rPr>
              <a:t>产品</a:t>
            </a:r>
            <a:endParaRPr lang="de-DE" sz="1200" b="1" dirty="0">
              <a:latin typeface="+mn-lt"/>
            </a:endParaRPr>
          </a:p>
        </p:txBody>
      </p:sp>
      <p:cxnSp>
        <p:nvCxnSpPr>
          <p:cNvPr id="156" name="Gerade Verbindung mit Pfeil 166"/>
          <p:cNvCxnSpPr>
            <a:cxnSpLocks noChangeShapeType="1"/>
          </p:cNvCxnSpPr>
          <p:nvPr/>
        </p:nvCxnSpPr>
        <p:spPr bwMode="auto">
          <a:xfrm flipV="1">
            <a:off x="6228914" y="2320988"/>
            <a:ext cx="657799" cy="155501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8" name="Textfeld 151"/>
          <p:cNvSpPr txBox="1">
            <a:spLocks noChangeArrowheads="1"/>
          </p:cNvSpPr>
          <p:nvPr/>
        </p:nvSpPr>
        <p:spPr bwMode="auto">
          <a:xfrm>
            <a:off x="7970586" y="791698"/>
            <a:ext cx="1408202" cy="27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1200" b="1" dirty="0">
                <a:solidFill>
                  <a:srgbClr val="00324B"/>
                </a:solidFill>
                <a:latin typeface="+mn-lt"/>
              </a:rPr>
              <a:t>收集绞龙</a:t>
            </a:r>
            <a:endParaRPr lang="de-DE" sz="1200" b="1" dirty="0">
              <a:solidFill>
                <a:srgbClr val="00324B"/>
              </a:solidFill>
              <a:latin typeface="+mn-lt"/>
            </a:endParaRPr>
          </a:p>
        </p:txBody>
      </p:sp>
      <p:cxnSp>
        <p:nvCxnSpPr>
          <p:cNvPr id="160" name="Gerade Verbindung mit Pfeil 170"/>
          <p:cNvCxnSpPr>
            <a:cxnSpLocks noChangeShapeType="1"/>
          </p:cNvCxnSpPr>
          <p:nvPr/>
        </p:nvCxnSpPr>
        <p:spPr bwMode="auto">
          <a:xfrm flipH="1">
            <a:off x="7884804" y="1054648"/>
            <a:ext cx="480400" cy="267689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4064770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i="1" dirty="0"/>
              <a:t>分级筛 </a:t>
            </a:r>
            <a:r>
              <a:rPr lang="de-CH" i="1" dirty="0"/>
              <a:t>DRGA</a:t>
            </a:r>
          </a:p>
        </p:txBody>
      </p:sp>
      <p:pic>
        <p:nvPicPr>
          <p:cNvPr id="6" name="Picture 4" descr="DRGAvoll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500" y="2622807"/>
            <a:ext cx="2670708" cy="322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7" name="Picture 1" descr="https://buhlergroup.picturepark.com/Website/Download.aspx?DownloadToken=73dff50b-91a7-495b-a18e-457d802e3456&amp;Purpose=AssetManag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651" y="2627671"/>
            <a:ext cx="363458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F96AFC1-61C3-42D7-ADFD-D2C9AF8B2364}"/>
              </a:ext>
            </a:extLst>
          </p:cNvPr>
          <p:cNvSpPr txBox="1"/>
          <p:nvPr/>
        </p:nvSpPr>
        <p:spPr>
          <a:xfrm>
            <a:off x="432000" y="750156"/>
            <a:ext cx="2761447" cy="1485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 eaLnBrk="1" hangingPunct="1">
              <a:lnSpc>
                <a:spcPct val="150000"/>
              </a:lnSpc>
              <a:buClrTx/>
            </a:pPr>
            <a:r>
              <a:rPr lang="zh-CN" altLang="en-US" b="1" dirty="0">
                <a:solidFill>
                  <a:srgbClr val="00324B"/>
                </a:solidFill>
              </a:rPr>
              <a:t>设备应用</a:t>
            </a:r>
            <a:r>
              <a:rPr lang="de-CH" altLang="zh-CN" b="1" dirty="0">
                <a:solidFill>
                  <a:srgbClr val="00324B"/>
                </a:solidFill>
              </a:rPr>
              <a:t>:</a:t>
            </a:r>
          </a:p>
          <a:p>
            <a:pPr marL="285750" indent="-285750" algn="just" defTabSz="914400" eaLnBrk="1" hangingPunct="1">
              <a:lnSpc>
                <a:spcPct val="150000"/>
              </a:lnSpc>
              <a:buClrTx/>
              <a:buFont typeface="Wingdings" panose="05000000000000000000" pitchFamily="2" charset="2"/>
              <a:buChar char="p"/>
              <a:tabLst>
                <a:tab pos="381000" algn="l"/>
              </a:tabLst>
            </a:pPr>
            <a:r>
              <a:rPr lang="de-CH" altLang="zh-CN" sz="1400" dirty="0">
                <a:solidFill>
                  <a:srgbClr val="00324B"/>
                </a:solidFill>
              </a:rPr>
              <a:t> 	</a:t>
            </a:r>
            <a:r>
              <a:rPr lang="zh-CN" altLang="en-US" sz="1400" dirty="0">
                <a:solidFill>
                  <a:srgbClr val="00324B"/>
                </a:solidFill>
              </a:rPr>
              <a:t>瘪燕麦分离</a:t>
            </a:r>
            <a:endParaRPr lang="de-CH" altLang="zh-CN" sz="1400" dirty="0">
              <a:solidFill>
                <a:srgbClr val="00324B"/>
              </a:solidFill>
            </a:endParaRPr>
          </a:p>
          <a:p>
            <a:pPr marL="285750" indent="-285750" algn="just" defTabSz="914400" eaLnBrk="1" hangingPunct="1">
              <a:lnSpc>
                <a:spcPct val="150000"/>
              </a:lnSpc>
              <a:buClrTx/>
              <a:buFont typeface="Wingdings" panose="05000000000000000000" pitchFamily="2" charset="2"/>
              <a:buChar char="p"/>
              <a:tabLst>
                <a:tab pos="381000" algn="l"/>
              </a:tabLst>
            </a:pPr>
            <a:r>
              <a:rPr lang="de-CH" altLang="zh-CN" sz="1400" dirty="0">
                <a:solidFill>
                  <a:srgbClr val="00324B"/>
                </a:solidFill>
              </a:rPr>
              <a:t> 	</a:t>
            </a:r>
            <a:r>
              <a:rPr lang="zh-CN" altLang="en-US" sz="1400" dirty="0">
                <a:solidFill>
                  <a:srgbClr val="00324B"/>
                </a:solidFill>
              </a:rPr>
              <a:t>尺寸分级</a:t>
            </a:r>
            <a:endParaRPr lang="de-CH" altLang="zh-CN" sz="1400" dirty="0">
              <a:solidFill>
                <a:srgbClr val="00324B"/>
              </a:solidFill>
            </a:endParaRPr>
          </a:p>
          <a:p>
            <a:pPr marL="285750" indent="-285750" algn="just" defTabSz="914400" eaLnBrk="1" hangingPunct="1">
              <a:lnSpc>
                <a:spcPct val="150000"/>
              </a:lnSpc>
              <a:buClrTx/>
              <a:buFont typeface="Wingdings" panose="05000000000000000000" pitchFamily="2" charset="2"/>
              <a:buChar char="p"/>
              <a:tabLst>
                <a:tab pos="381000" algn="l"/>
              </a:tabLst>
            </a:pPr>
            <a:r>
              <a:rPr lang="de-CH" altLang="zh-CN" sz="1400" dirty="0">
                <a:solidFill>
                  <a:srgbClr val="00324B"/>
                </a:solidFill>
              </a:rPr>
              <a:t> 	</a:t>
            </a:r>
            <a:r>
              <a:rPr lang="zh-CN" altLang="en-US" sz="1400" dirty="0">
                <a:solidFill>
                  <a:srgbClr val="00324B"/>
                </a:solidFill>
              </a:rPr>
              <a:t>破碎粒去除</a:t>
            </a:r>
            <a:endParaRPr lang="en-US" altLang="zh-CN" sz="1400" dirty="0">
              <a:solidFill>
                <a:srgbClr val="00324B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D9826E5-0040-428F-B712-D9770DAEB5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339"/>
          <a:stretch/>
        </p:blipFill>
        <p:spPr>
          <a:xfrm>
            <a:off x="6889675" y="1340768"/>
            <a:ext cx="5486817" cy="47857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6951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kern="0" dirty="0"/>
              <a:t>脱壳工段</a:t>
            </a:r>
            <a:br>
              <a:rPr lang="de-CH" kern="0" dirty="0"/>
            </a:br>
            <a:endParaRPr lang="en-GB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7586577"/>
              </p:ext>
            </p:extLst>
          </p:nvPr>
        </p:nvGraphicFramePr>
        <p:xfrm>
          <a:off x="6745659" y="476672"/>
          <a:ext cx="6601396" cy="5472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4" imgW="11506853" imgH="9208620" progId="Visio.Drawing.11">
                  <p:embed/>
                </p:oleObj>
              </mc:Choice>
              <mc:Fallback>
                <p:oleObj name="Visio" r:id="rId4" imgW="11506853" imgH="9208620" progId="Visio.Drawing.11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5659" y="476672"/>
                        <a:ext cx="6601396" cy="54726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AC9F43C1-778B-432A-85B4-5C4A1957D88E}"/>
              </a:ext>
            </a:extLst>
          </p:cNvPr>
          <p:cNvSpPr txBox="1"/>
          <p:nvPr/>
        </p:nvSpPr>
        <p:spPr>
          <a:xfrm>
            <a:off x="288132" y="1060176"/>
            <a:ext cx="6601396" cy="4449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85750" algn="just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u"/>
            </a:pPr>
            <a:r>
              <a:rPr lang="zh-CN" altLang="en-US" sz="1600" b="1" dirty="0">
                <a:solidFill>
                  <a:srgbClr val="00324B"/>
                </a:solidFill>
              </a:rPr>
              <a:t>一次脱壳：</a:t>
            </a:r>
            <a:r>
              <a:rPr lang="zh-CN" altLang="en-US" sz="1600" dirty="0">
                <a:solidFill>
                  <a:srgbClr val="FF0000"/>
                </a:solidFill>
              </a:rPr>
              <a:t>脱壳机</a:t>
            </a:r>
            <a:r>
              <a:rPr lang="zh-CN" altLang="en-US" sz="1600" dirty="0">
                <a:solidFill>
                  <a:srgbClr val="00324B"/>
                </a:solidFill>
              </a:rPr>
              <a:t>对燕麦进行脱壳，一次脱壳率在</a:t>
            </a:r>
            <a:r>
              <a:rPr lang="en-US" altLang="zh-CN" sz="1600" dirty="0">
                <a:solidFill>
                  <a:srgbClr val="00324B"/>
                </a:solidFill>
              </a:rPr>
              <a:t>80-92%</a:t>
            </a:r>
          </a:p>
          <a:p>
            <a:pPr indent="-285750" algn="just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u"/>
            </a:pPr>
            <a:r>
              <a:rPr lang="zh-CN" altLang="en-US" sz="1600" b="1" dirty="0">
                <a:solidFill>
                  <a:srgbClr val="00324B"/>
                </a:solidFill>
              </a:rPr>
              <a:t>麦壳清理：</a:t>
            </a:r>
            <a:r>
              <a:rPr lang="zh-CN" altLang="en-US" sz="1600" dirty="0">
                <a:solidFill>
                  <a:srgbClr val="FF0000"/>
                </a:solidFill>
              </a:rPr>
              <a:t>循环风吸风道</a:t>
            </a:r>
            <a:r>
              <a:rPr lang="zh-CN" altLang="en-US" sz="1600" dirty="0">
                <a:solidFill>
                  <a:srgbClr val="00324B"/>
                </a:solidFill>
              </a:rPr>
              <a:t>将麦壳壳去除</a:t>
            </a:r>
            <a:endParaRPr lang="en-US" altLang="zh-CN" sz="1600" dirty="0">
              <a:solidFill>
                <a:srgbClr val="00324B"/>
              </a:solidFill>
            </a:endParaRPr>
          </a:p>
          <a:p>
            <a:pPr indent="-285750" algn="just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u"/>
            </a:pPr>
            <a:r>
              <a:rPr lang="zh-CN" altLang="en-US" sz="1600" b="1" dirty="0">
                <a:solidFill>
                  <a:srgbClr val="00324B"/>
                </a:solidFill>
              </a:rPr>
              <a:t>表面处理：</a:t>
            </a:r>
            <a:r>
              <a:rPr lang="zh-CN" altLang="en-US" sz="1600" dirty="0">
                <a:solidFill>
                  <a:srgbClr val="FF0000"/>
                </a:solidFill>
              </a:rPr>
              <a:t>打麦机</a:t>
            </a:r>
            <a:r>
              <a:rPr lang="zh-CN" altLang="en-US" sz="1600" dirty="0">
                <a:solidFill>
                  <a:srgbClr val="00324B"/>
                </a:solidFill>
              </a:rPr>
              <a:t>打去燕麦麦毛，同时将一些即将破开的壳打掉</a:t>
            </a:r>
            <a:endParaRPr lang="en-US" altLang="zh-CN" sz="1600" dirty="0">
              <a:solidFill>
                <a:srgbClr val="00324B"/>
              </a:solidFill>
            </a:endParaRPr>
          </a:p>
          <a:p>
            <a:pPr indent="-285750" algn="just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u"/>
            </a:pPr>
            <a:r>
              <a:rPr lang="zh-CN" altLang="en-US" sz="1600" b="1" dirty="0">
                <a:solidFill>
                  <a:srgbClr val="00324B"/>
                </a:solidFill>
              </a:rPr>
              <a:t>二次脱壳：</a:t>
            </a:r>
            <a:r>
              <a:rPr lang="zh-CN" altLang="en-US" sz="1600" dirty="0">
                <a:solidFill>
                  <a:srgbClr val="FF0000"/>
                </a:solidFill>
              </a:rPr>
              <a:t>双体筛</a:t>
            </a:r>
            <a:r>
              <a:rPr lang="zh-CN" altLang="en-US" sz="1600" dirty="0">
                <a:solidFill>
                  <a:srgbClr val="00324B"/>
                </a:solidFill>
              </a:rPr>
              <a:t>根据带壳粒与脱壳粒弹性不同，将带壳粒筛分回到脱壳机前，再次进行脱壳</a:t>
            </a:r>
            <a:endParaRPr lang="en-US" altLang="zh-CN" sz="1600" dirty="0">
              <a:solidFill>
                <a:srgbClr val="00324B"/>
              </a:solidFill>
            </a:endParaRPr>
          </a:p>
          <a:p>
            <a:pPr indent="-285750" algn="just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u"/>
            </a:pPr>
            <a:r>
              <a:rPr lang="zh-CN" altLang="en-US" sz="1600" b="1" dirty="0">
                <a:solidFill>
                  <a:srgbClr val="00324B"/>
                </a:solidFill>
              </a:rPr>
              <a:t>色选：</a:t>
            </a:r>
            <a:r>
              <a:rPr lang="zh-CN" altLang="en-US" sz="1600" dirty="0">
                <a:solidFill>
                  <a:srgbClr val="FF0000"/>
                </a:solidFill>
              </a:rPr>
              <a:t>色选机</a:t>
            </a:r>
            <a:r>
              <a:rPr lang="zh-CN" altLang="en-US" sz="1600" dirty="0">
                <a:solidFill>
                  <a:srgbClr val="00324B"/>
                </a:solidFill>
              </a:rPr>
              <a:t>对异色粒，霉变粒等进行光学分选并去除。</a:t>
            </a:r>
            <a:endParaRPr lang="en-US" altLang="zh-CN" sz="1600" dirty="0">
              <a:solidFill>
                <a:srgbClr val="00324B"/>
              </a:solidFill>
            </a:endParaRPr>
          </a:p>
          <a:p>
            <a:pPr indent="-285750" algn="just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u"/>
            </a:pPr>
            <a:r>
              <a:rPr lang="zh-CN" altLang="en-US" sz="1600" b="1" dirty="0">
                <a:solidFill>
                  <a:srgbClr val="00324B"/>
                </a:solidFill>
              </a:rPr>
              <a:t>精选：</a:t>
            </a:r>
            <a:r>
              <a:rPr lang="zh-CN" altLang="en-US" sz="1600" dirty="0">
                <a:solidFill>
                  <a:srgbClr val="00324B"/>
                </a:solidFill>
              </a:rPr>
              <a:t>如对燕麦质量要求非常高，通常色选前</a:t>
            </a:r>
            <a:r>
              <a:rPr lang="zh-CN" altLang="en-US" sz="1600" dirty="0">
                <a:solidFill>
                  <a:srgbClr val="FF0000"/>
                </a:solidFill>
              </a:rPr>
              <a:t>滚筒精选机</a:t>
            </a:r>
            <a:r>
              <a:rPr lang="zh-CN" altLang="en-US" sz="1600" dirty="0">
                <a:solidFill>
                  <a:srgbClr val="00324B"/>
                </a:solidFill>
              </a:rPr>
              <a:t>先去除部分带壳粒。</a:t>
            </a:r>
            <a:endParaRPr lang="en-US" altLang="zh-CN" sz="1600" dirty="0">
              <a:solidFill>
                <a:srgbClr val="00324B"/>
              </a:solidFill>
            </a:endParaRPr>
          </a:p>
          <a:p>
            <a:pPr indent="-285750" algn="just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u"/>
            </a:pPr>
            <a:r>
              <a:rPr lang="zh-CN" altLang="en-US" sz="1600" b="1" dirty="0">
                <a:solidFill>
                  <a:srgbClr val="00324B"/>
                </a:solidFill>
              </a:rPr>
              <a:t>计量缓存：</a:t>
            </a:r>
            <a:r>
              <a:rPr lang="zh-CN" altLang="en-US" sz="1600" dirty="0">
                <a:solidFill>
                  <a:srgbClr val="00324B"/>
                </a:solidFill>
              </a:rPr>
              <a:t>脱完壳的物料，经</a:t>
            </a:r>
            <a:r>
              <a:rPr lang="zh-CN" altLang="en-US" sz="1600" dirty="0">
                <a:solidFill>
                  <a:srgbClr val="FF0000"/>
                </a:solidFill>
              </a:rPr>
              <a:t>计量秤</a:t>
            </a:r>
            <a:r>
              <a:rPr lang="zh-CN" altLang="en-US" sz="1600" dirty="0">
                <a:solidFill>
                  <a:srgbClr val="00324B"/>
                </a:solidFill>
              </a:rPr>
              <a:t>计量后进入缓存仓。</a:t>
            </a:r>
            <a:endParaRPr lang="en-US" altLang="zh-CN" sz="1600" dirty="0">
              <a:solidFill>
                <a:srgbClr val="00324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2846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i="1" kern="0" dirty="0"/>
              <a:t>撞击脱壳机</a:t>
            </a:r>
            <a:r>
              <a:rPr lang="de-CH" i="1" kern="0" dirty="0"/>
              <a:t> MHSA</a:t>
            </a:r>
            <a:br>
              <a:rPr lang="de-CH" i="1" kern="0" dirty="0"/>
            </a:br>
            <a:endParaRPr lang="en-GB" i="1" dirty="0"/>
          </a:p>
        </p:txBody>
      </p:sp>
      <p:sp>
        <p:nvSpPr>
          <p:cNvPr id="7" name="文本框 5">
            <a:extLst>
              <a:ext uri="{FF2B5EF4-FFF2-40B4-BE49-F238E27FC236}">
                <a16:creationId xmlns:a16="http://schemas.microsoft.com/office/drawing/2014/main" id="{80E4ECC8-63BE-4655-9AAA-A667C830BA9B}"/>
              </a:ext>
            </a:extLst>
          </p:cNvPr>
          <p:cNvSpPr txBox="1"/>
          <p:nvPr/>
        </p:nvSpPr>
        <p:spPr>
          <a:xfrm>
            <a:off x="403152" y="1113529"/>
            <a:ext cx="6137491" cy="34347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85750" indent="-285750" algn="just" eaLnBrk="1" hangingPunct="1">
              <a:lnSpc>
                <a:spcPct val="200000"/>
              </a:lnSpc>
              <a:buClrTx/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rgbClr val="00324B"/>
                </a:solidFill>
              </a:rPr>
              <a:t>高产量： </a:t>
            </a:r>
            <a:r>
              <a:rPr lang="en-US" altLang="zh-CN" sz="1600" dirty="0">
                <a:solidFill>
                  <a:srgbClr val="00324B"/>
                </a:solidFill>
              </a:rPr>
              <a:t>2-3t/h</a:t>
            </a:r>
          </a:p>
          <a:p>
            <a:pPr marL="285750" indent="-285750" algn="just" eaLnBrk="1" hangingPunct="1">
              <a:lnSpc>
                <a:spcPct val="200000"/>
              </a:lnSpc>
              <a:buClrTx/>
              <a:buFont typeface=""/>
              <a:buChar char="•"/>
            </a:pPr>
            <a:r>
              <a:rPr lang="zh-CN" altLang="en-US" sz="1600" b="1" dirty="0">
                <a:solidFill>
                  <a:srgbClr val="FF0000"/>
                </a:solidFill>
              </a:rPr>
              <a:t>高脱壳率</a:t>
            </a:r>
            <a:r>
              <a:rPr lang="zh-CN" altLang="en-US" sz="1600" b="1" dirty="0">
                <a:solidFill>
                  <a:srgbClr val="00324B"/>
                </a:solidFill>
              </a:rPr>
              <a:t>：</a:t>
            </a:r>
            <a:r>
              <a:rPr lang="zh-CN" altLang="en-US" sz="1600" dirty="0">
                <a:solidFill>
                  <a:srgbClr val="00324B"/>
                </a:solidFill>
              </a:rPr>
              <a:t>脱壳率高</a:t>
            </a:r>
            <a:r>
              <a:rPr lang="en-US" altLang="zh-CN" sz="1600" dirty="0">
                <a:solidFill>
                  <a:srgbClr val="00324B"/>
                </a:solidFill>
              </a:rPr>
              <a:t>80-92%</a:t>
            </a:r>
          </a:p>
          <a:p>
            <a:pPr marL="285750" indent="-285750" algn="just" eaLnBrk="1" hangingPunct="1">
              <a:lnSpc>
                <a:spcPct val="200000"/>
              </a:lnSpc>
              <a:buClrTx/>
              <a:buFont typeface=""/>
              <a:buChar char="•"/>
            </a:pPr>
            <a:r>
              <a:rPr lang="zh-CN" altLang="en-US" sz="1600" b="1" dirty="0">
                <a:solidFill>
                  <a:srgbClr val="00324B"/>
                </a:solidFill>
              </a:rPr>
              <a:t>低能耗：</a:t>
            </a:r>
            <a:r>
              <a:rPr lang="zh-CN" altLang="en-US" sz="1600" dirty="0">
                <a:solidFill>
                  <a:srgbClr val="00324B"/>
                </a:solidFill>
              </a:rPr>
              <a:t>单台设备的能耗仅为</a:t>
            </a:r>
            <a:r>
              <a:rPr lang="en-US" altLang="zh-CN" sz="1600" dirty="0">
                <a:solidFill>
                  <a:srgbClr val="00324B"/>
                </a:solidFill>
              </a:rPr>
              <a:t>4KW</a:t>
            </a:r>
          </a:p>
          <a:p>
            <a:pPr marL="285750" indent="-285750" algn="just" eaLnBrk="1" hangingPunct="1">
              <a:lnSpc>
                <a:spcPct val="200000"/>
              </a:lnSpc>
              <a:buClrTx/>
              <a:buFont typeface=""/>
              <a:buChar char="•"/>
            </a:pPr>
            <a:r>
              <a:rPr lang="zh-CN" altLang="en-US" sz="1600" b="1" dirty="0">
                <a:solidFill>
                  <a:srgbClr val="00324B"/>
                </a:solidFill>
              </a:rPr>
              <a:t>破碎率低</a:t>
            </a:r>
            <a:endParaRPr lang="en-US" altLang="zh-CN" sz="1600" b="1" dirty="0">
              <a:solidFill>
                <a:srgbClr val="00324B"/>
              </a:solidFill>
            </a:endParaRPr>
          </a:p>
          <a:p>
            <a:pPr marL="285750" indent="-285750" algn="just">
              <a:lnSpc>
                <a:spcPct val="200000"/>
              </a:lnSpc>
              <a:buFont typeface=""/>
              <a:buChar char="•"/>
            </a:pPr>
            <a:r>
              <a:rPr lang="zh-CN" altLang="en-US" sz="1600" dirty="0">
                <a:solidFill>
                  <a:srgbClr val="00324B"/>
                </a:solidFill>
              </a:rPr>
              <a:t>自带控制单元，调整撞击速率</a:t>
            </a:r>
            <a:endParaRPr lang="en-US" altLang="zh-CN" sz="1600" dirty="0">
              <a:solidFill>
                <a:srgbClr val="00324B"/>
              </a:solidFill>
            </a:endParaRPr>
          </a:p>
          <a:p>
            <a:pPr marL="285750" indent="-285750" algn="just">
              <a:lnSpc>
                <a:spcPct val="200000"/>
              </a:lnSpc>
              <a:buFont typeface=""/>
              <a:buChar char="•"/>
            </a:pPr>
            <a:r>
              <a:rPr lang="zh-CN" altLang="en-US" sz="1600" dirty="0">
                <a:solidFill>
                  <a:srgbClr val="00324B"/>
                </a:solidFill>
                <a:latin typeface="+mn-ea"/>
              </a:rPr>
              <a:t>占地空间小，</a:t>
            </a:r>
            <a:r>
              <a:rPr lang="zh-CN" altLang="en-US" sz="1600" dirty="0">
                <a:solidFill>
                  <a:srgbClr val="00324B"/>
                </a:solidFill>
                <a:latin typeface="+mn-ea"/>
                <a:cs typeface="Arial" panose="020B0604020202020204" pitchFamily="34" charset="0"/>
              </a:rPr>
              <a:t>安全卫生，易于清理</a:t>
            </a:r>
            <a:endParaRPr lang="en-US" altLang="zh-CN" sz="1600" dirty="0">
              <a:solidFill>
                <a:srgbClr val="00324B"/>
              </a:solidFill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endParaRPr lang="en-GB" altLang="zh-CN" dirty="0"/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11BD4273-F61E-4702-8FC0-C360A65042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4" t="9367" r="5138" b="42853"/>
          <a:stretch>
            <a:fillRect/>
          </a:stretch>
        </p:blipFill>
        <p:spPr bwMode="auto">
          <a:xfrm>
            <a:off x="4513411" y="404664"/>
            <a:ext cx="7497968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5283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i="1" kern="0" dirty="0">
                <a:solidFill>
                  <a:srgbClr val="00324B"/>
                </a:solidFill>
              </a:rPr>
              <a:t>双体筛</a:t>
            </a:r>
            <a:r>
              <a:rPr lang="en-US" altLang="zh-CN" i="1" kern="0" dirty="0">
                <a:solidFill>
                  <a:srgbClr val="00324B"/>
                </a:solidFill>
              </a:rPr>
              <a:t> BSOA</a:t>
            </a:r>
            <a:br>
              <a:rPr lang="en-US" i="1" kern="0" dirty="0">
                <a:solidFill>
                  <a:srgbClr val="00324B"/>
                </a:solidFill>
              </a:rPr>
            </a:br>
            <a:endParaRPr lang="en-GB" i="1" dirty="0">
              <a:solidFill>
                <a:srgbClr val="00324B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F687771-7E95-4480-88F2-574C26A70C3D}"/>
              </a:ext>
            </a:extLst>
          </p:cNvPr>
          <p:cNvSpPr txBox="1"/>
          <p:nvPr/>
        </p:nvSpPr>
        <p:spPr>
          <a:xfrm>
            <a:off x="279018" y="921839"/>
            <a:ext cx="609895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"/>
              <a:buChar char="•"/>
            </a:pPr>
            <a:r>
              <a:rPr lang="zh-CN" altLang="en-US" sz="1400" dirty="0">
                <a:solidFill>
                  <a:srgbClr val="00324B"/>
                </a:solidFill>
              </a:rPr>
              <a:t>通过物料弹性的差异来进行筛离</a:t>
            </a:r>
            <a:endParaRPr lang="en-US" altLang="zh-CN" sz="1400" dirty="0">
              <a:solidFill>
                <a:srgbClr val="00324B"/>
              </a:solidFill>
            </a:endParaRPr>
          </a:p>
          <a:p>
            <a:endParaRPr lang="de-CH" altLang="zh-CN" sz="1400" dirty="0">
              <a:solidFill>
                <a:srgbClr val="00324B"/>
              </a:solidFill>
            </a:endParaRPr>
          </a:p>
          <a:p>
            <a:pPr marL="285750" indent="-285750">
              <a:buFont typeface=""/>
              <a:buChar char="•"/>
            </a:pPr>
            <a:r>
              <a:rPr lang="zh-CN" altLang="en-US" sz="1400" dirty="0">
                <a:solidFill>
                  <a:srgbClr val="00324B"/>
                </a:solidFill>
              </a:rPr>
              <a:t>用于筛分带壳和无壳的燕麦</a:t>
            </a:r>
            <a:endParaRPr lang="en-US" altLang="zh-CN" sz="1400" dirty="0">
              <a:solidFill>
                <a:srgbClr val="00324B"/>
              </a:solidFill>
            </a:endParaRPr>
          </a:p>
          <a:p>
            <a:pPr marL="285750" indent="-285750">
              <a:buFont typeface=""/>
              <a:buChar char="•"/>
            </a:pPr>
            <a:endParaRPr lang="de-CH" altLang="zh-CN" sz="1400" dirty="0">
              <a:solidFill>
                <a:srgbClr val="00324B"/>
              </a:solidFill>
            </a:endParaRPr>
          </a:p>
          <a:p>
            <a:pPr marL="285750" indent="-285750">
              <a:buFont typeface=""/>
              <a:buChar char="•"/>
            </a:pPr>
            <a:r>
              <a:rPr lang="zh-CN" altLang="en-US" sz="1400" dirty="0">
                <a:solidFill>
                  <a:srgbClr val="00324B"/>
                </a:solidFill>
              </a:rPr>
              <a:t>也可用于小麦中分离燕麦和大麦</a:t>
            </a:r>
            <a:endParaRPr lang="de-CH" altLang="zh-CN" sz="1400" dirty="0">
              <a:solidFill>
                <a:srgbClr val="00324B"/>
              </a:solidFill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767F4987-9BC6-480A-9918-B8B160ABED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33" t="26479" r="18384" b="26447"/>
          <a:stretch/>
        </p:blipFill>
        <p:spPr>
          <a:xfrm>
            <a:off x="5737547" y="382970"/>
            <a:ext cx="1731520" cy="1184416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59871B76-042F-43F3-9471-1215C7B7D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336" y="4587902"/>
            <a:ext cx="1300056" cy="949283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74E49B67-0CA2-4BE5-B3FA-933EA0495D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3971" y="4587902"/>
            <a:ext cx="1290192" cy="949282"/>
          </a:xfrm>
          <a:prstGeom prst="rect">
            <a:avLst/>
          </a:prstGeom>
        </p:spPr>
      </p:pic>
      <p:sp>
        <p:nvSpPr>
          <p:cNvPr id="20" name="TextBox 12">
            <a:extLst>
              <a:ext uri="{FF2B5EF4-FFF2-40B4-BE49-F238E27FC236}">
                <a16:creationId xmlns:a16="http://schemas.microsoft.com/office/drawing/2014/main" id="{8CF698A6-95CF-46FC-A768-DE15C0A04B13}"/>
              </a:ext>
            </a:extLst>
          </p:cNvPr>
          <p:cNvSpPr txBox="1"/>
          <p:nvPr/>
        </p:nvSpPr>
        <p:spPr>
          <a:xfrm>
            <a:off x="9182628" y="5596441"/>
            <a:ext cx="2032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        </a:t>
            </a:r>
            <a:r>
              <a:rPr lang="en-US" altLang="zh-CN" sz="1600" dirty="0"/>
              <a:t>A</a:t>
            </a:r>
            <a:r>
              <a:rPr lang="zh-CN" altLang="en-US" sz="1600" dirty="0"/>
              <a:t>带壳燕麦</a:t>
            </a:r>
            <a:endParaRPr lang="en-GB" sz="1600" dirty="0"/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C13AED8F-9852-4E77-9FA4-85E3D895F833}"/>
              </a:ext>
            </a:extLst>
          </p:cNvPr>
          <p:cNvSpPr txBox="1"/>
          <p:nvPr/>
        </p:nvSpPr>
        <p:spPr>
          <a:xfrm>
            <a:off x="10477154" y="5596441"/>
            <a:ext cx="2048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          </a:t>
            </a:r>
            <a:r>
              <a:rPr lang="en-US" altLang="zh-CN" sz="1600" dirty="0"/>
              <a:t>B</a:t>
            </a:r>
            <a:r>
              <a:rPr lang="zh-CN" altLang="en-US" sz="1600" dirty="0"/>
              <a:t>脱壳燕麦</a:t>
            </a:r>
            <a:endParaRPr lang="en-GB" sz="1600" dirty="0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F40B9B6A-7523-4D43-8491-47EA7C479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612" y="1636408"/>
            <a:ext cx="5210867" cy="282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12">
            <a:extLst>
              <a:ext uri="{FF2B5EF4-FFF2-40B4-BE49-F238E27FC236}">
                <a16:creationId xmlns:a16="http://schemas.microsoft.com/office/drawing/2014/main" id="{B1A08226-F5DD-4433-BA1C-EB9355C4791D}"/>
              </a:ext>
            </a:extLst>
          </p:cNvPr>
          <p:cNvSpPr txBox="1"/>
          <p:nvPr/>
        </p:nvSpPr>
        <p:spPr>
          <a:xfrm>
            <a:off x="7444756" y="941052"/>
            <a:ext cx="2032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00324B"/>
                </a:solidFill>
              </a:rPr>
              <a:t>混合燕麦</a:t>
            </a:r>
            <a:endParaRPr lang="en-GB" sz="1400" dirty="0">
              <a:solidFill>
                <a:srgbClr val="00324B"/>
              </a:solidFill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C1724EBB-18E6-4F20-BA72-9A4FC5A60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611" y="4149080"/>
            <a:ext cx="4723254" cy="263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B5D6974-0393-482C-A95E-675AB376B3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9377" y="4120967"/>
            <a:ext cx="1064027" cy="33855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839E7DB-F3A7-48A6-A975-C101E7198E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9897" y="2262691"/>
            <a:ext cx="5076825" cy="33337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1642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i="1" dirty="0"/>
              <a:t>色选机</a:t>
            </a: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2937613" cy="1959388"/>
          </a:xfrm>
        </p:spPr>
      </p:pic>
      <p:pic>
        <p:nvPicPr>
          <p:cNvPr id="7" name="内容占位符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1" y="3497254"/>
            <a:ext cx="2332930" cy="2037206"/>
          </a:xfrm>
        </p:spPr>
      </p:pic>
      <p:sp>
        <p:nvSpPr>
          <p:cNvPr id="8" name="文本框 7"/>
          <p:cNvSpPr txBox="1"/>
          <p:nvPr/>
        </p:nvSpPr>
        <p:spPr>
          <a:xfrm>
            <a:off x="1344761" y="2868108"/>
            <a:ext cx="2883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lang="zh-CN" altLang="en-US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70793" y="5784877"/>
            <a:ext cx="23626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A244358-EABD-4758-978E-CB694A7C7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6074" y="1124229"/>
            <a:ext cx="4316040" cy="4232159"/>
          </a:xfrm>
          <a:prstGeom prst="rect">
            <a:avLst/>
          </a:prstGeom>
        </p:spPr>
      </p:pic>
      <p:pic>
        <p:nvPicPr>
          <p:cNvPr id="10" name="Picture 2" descr="分选原理  滑道式">
            <a:extLst>
              <a:ext uri="{FF2B5EF4-FFF2-40B4-BE49-F238E27FC236}">
                <a16:creationId xmlns:a16="http://schemas.microsoft.com/office/drawing/2014/main" id="{A16772A9-10CB-49EE-B516-1BC16E8B3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313" y="908720"/>
            <a:ext cx="3786761" cy="423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837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i="1" dirty="0"/>
              <a:t>色选机功能</a:t>
            </a:r>
          </a:p>
        </p:txBody>
      </p:sp>
      <p:pic>
        <p:nvPicPr>
          <p:cNvPr id="5" name="Picture 4" descr="defect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016" y="2335136"/>
            <a:ext cx="5396984" cy="404933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336947" y="742200"/>
            <a:ext cx="10869557" cy="1319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Clr>
                <a:schemeClr val="accent1"/>
              </a:buClr>
              <a:buFont typeface="Wingdings" panose="05000000000000000000" pitchFamily="2" charset="2"/>
              <a:buChar char="p"/>
            </a:pPr>
            <a:r>
              <a:rPr lang="zh-CN" altLang="en-US" sz="1400" dirty="0">
                <a:solidFill>
                  <a:srgbClr val="00324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根据物料光学特性的差异，利用光电技术将颗粒物料中的异色颗粒选出来。</a:t>
            </a:r>
            <a:endParaRPr lang="en-US" altLang="zh-CN" sz="1400" dirty="0">
              <a:solidFill>
                <a:srgbClr val="00324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200000"/>
              </a:lnSpc>
              <a:buClr>
                <a:schemeClr val="accent1"/>
              </a:buClr>
              <a:buFont typeface="Wingdings" panose="05000000000000000000" pitchFamily="2" charset="2"/>
              <a:buChar char="p"/>
            </a:pPr>
            <a:r>
              <a:rPr lang="zh-CN" altLang="en-US" sz="1400" dirty="0">
                <a:solidFill>
                  <a:srgbClr val="00324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可以有效剔除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病变、异色、破损和异质谷粒，及带壳粒</a:t>
            </a:r>
            <a:r>
              <a:rPr lang="zh-CN" altLang="en-US" sz="1400" dirty="0">
                <a:solidFill>
                  <a:srgbClr val="00324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rgbClr val="00324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200000"/>
              </a:lnSpc>
              <a:buClr>
                <a:schemeClr val="accent1"/>
              </a:buClr>
              <a:buFont typeface="Wingdings" panose="05000000000000000000" pitchFamily="2" charset="2"/>
              <a:buChar char="p"/>
            </a:pPr>
            <a:r>
              <a:rPr lang="zh-CN" altLang="en-US" sz="1400" dirty="0">
                <a:solidFill>
                  <a:srgbClr val="00324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可以减少植物茎秆和石子等异物，提高成品质量。</a:t>
            </a:r>
          </a:p>
        </p:txBody>
      </p:sp>
      <p:pic>
        <p:nvPicPr>
          <p:cNvPr id="6" name="Picture 2" descr="C:\Users\X10245\Desktop\Luwang Flour Mill_ WV7\ppt\media\image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39" y="2326380"/>
            <a:ext cx="5400750" cy="404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417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调制 切粒 及压片工艺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21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ows alternating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911739"/>
              </p:ext>
            </p:extLst>
          </p:nvPr>
        </p:nvGraphicFramePr>
        <p:xfrm>
          <a:off x="463328" y="967834"/>
          <a:ext cx="4013867" cy="5174014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1283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49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49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7250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bg1"/>
                          </a:solidFill>
                        </a:rPr>
                        <a:t>品种</a:t>
                      </a:r>
                      <a:endParaRPr lang="en-GB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6021" marR="66021" marT="33010" marB="33010" anchor="ctr"/>
                </a:tc>
                <a:tc>
                  <a:txBody>
                    <a:bodyPr/>
                    <a:lstStyle/>
                    <a:p>
                      <a:pPr marL="0" marR="0" lvl="0" indent="0" algn="ctr" defTabSz="2286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产能（万吨）</a:t>
                      </a:r>
                      <a:endParaRPr kumimoji="0" lang="en-GB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81278" marR="81278" marT="33010" marB="330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2286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400" b="1" u="none" strike="noStrike" kern="1200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百分比</a:t>
                      </a:r>
                      <a:endParaRPr kumimoji="0" lang="en-GB" sz="1400" b="1" i="0" u="none" strike="noStrike" kern="1200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81278" marR="81278" marT="33010" marB="3301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189">
                <a:tc>
                  <a:txBody>
                    <a:bodyPr/>
                    <a:lstStyle/>
                    <a:p>
                      <a:pPr marL="0" marR="0" lvl="0" indent="0" algn="ctr" defTabSz="2286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324B"/>
                          </a:solidFill>
                          <a:effectLst/>
                        </a:rPr>
                        <a:t>高粱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324B"/>
                        </a:solidFill>
                        <a:effectLst/>
                        <a:latin typeface="Arial" charset="0"/>
                      </a:endParaRPr>
                    </a:p>
                  </a:txBody>
                  <a:tcPr marL="87140" marR="87140" marT="33010" marB="330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2286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4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324B"/>
                          </a:solidFill>
                          <a:effectLst/>
                        </a:rPr>
                        <a:t>360</a:t>
                      </a:r>
                      <a:endParaRPr kumimoji="0" lang="en-GB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24B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81278" marR="81278" marT="33010" marB="330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2286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4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324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46.94%</a:t>
                      </a:r>
                    </a:p>
                  </a:txBody>
                  <a:tcPr marL="7673" marR="7673" marT="767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189">
                <a:tc>
                  <a:txBody>
                    <a:bodyPr/>
                    <a:lstStyle/>
                    <a:p>
                      <a:pPr marL="0" marR="0" lvl="0" indent="0" algn="ctr" defTabSz="2286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324B"/>
                          </a:solidFill>
                          <a:effectLst/>
                        </a:rPr>
                        <a:t>小米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324B"/>
                        </a:solidFill>
                        <a:effectLst/>
                        <a:latin typeface="Arial" charset="0"/>
                      </a:endParaRPr>
                    </a:p>
                  </a:txBody>
                  <a:tcPr marL="87140" marR="87140" marT="33010" marB="330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2286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400" b="0" u="none" strike="noStrike" kern="1200" cap="none" normalizeH="0" baseline="0">
                          <a:ln>
                            <a:noFill/>
                          </a:ln>
                          <a:solidFill>
                            <a:srgbClr val="00324B"/>
                          </a:solidFill>
                          <a:effectLst/>
                        </a:rPr>
                        <a:t>180</a:t>
                      </a:r>
                      <a:endParaRPr kumimoji="0" lang="en-GB" sz="1400" b="0" i="0" u="none" strike="noStrike" kern="1200" cap="none" normalizeH="0" baseline="0">
                        <a:ln>
                          <a:noFill/>
                        </a:ln>
                        <a:solidFill>
                          <a:srgbClr val="00324B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81278" marR="81278" marT="33010" marB="330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2286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4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324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23.47%</a:t>
                      </a:r>
                    </a:p>
                  </a:txBody>
                  <a:tcPr marL="7673" marR="7673" marT="767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189">
                <a:tc>
                  <a:txBody>
                    <a:bodyPr/>
                    <a:lstStyle/>
                    <a:p>
                      <a:pPr marL="0" marR="0" lvl="0" indent="0" algn="ctr" defTabSz="2286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rgbClr val="00324B"/>
                          </a:solidFill>
                          <a:effectLst/>
                        </a:rPr>
                        <a:t>大麦</a:t>
                      </a:r>
                      <a:endParaRPr kumimoji="0" lang="en-GB" sz="1400" b="1" i="0" u="none" strike="noStrike" cap="none" normalizeH="0" baseline="0">
                        <a:ln>
                          <a:noFill/>
                        </a:ln>
                        <a:solidFill>
                          <a:srgbClr val="00324B"/>
                        </a:solidFill>
                        <a:effectLst/>
                        <a:latin typeface="Arial" charset="0"/>
                      </a:endParaRPr>
                    </a:p>
                  </a:txBody>
                  <a:tcPr marL="87140" marR="87140" marT="33010" marB="330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2286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4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324B"/>
                          </a:solidFill>
                          <a:effectLst/>
                        </a:rPr>
                        <a:t>96</a:t>
                      </a:r>
                      <a:endParaRPr kumimoji="0" lang="en-GB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24B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81278" marR="81278" marT="33010" marB="330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2286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4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324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12.52%</a:t>
                      </a:r>
                    </a:p>
                  </a:txBody>
                  <a:tcPr marL="7673" marR="7673" marT="767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189">
                <a:tc>
                  <a:txBody>
                    <a:bodyPr/>
                    <a:lstStyle/>
                    <a:p>
                      <a:pPr marL="0" marR="0" lvl="0" indent="0" algn="ctr" defTabSz="2286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rgbClr val="00324B"/>
                          </a:solidFill>
                          <a:effectLst/>
                        </a:rPr>
                        <a:t>青稞</a:t>
                      </a:r>
                      <a:endParaRPr kumimoji="0" lang="en-GB" sz="1400" b="1" i="0" u="none" strike="noStrike" cap="none" normalizeH="0" baseline="0">
                        <a:ln>
                          <a:noFill/>
                        </a:ln>
                        <a:solidFill>
                          <a:srgbClr val="00324B"/>
                        </a:solidFill>
                        <a:effectLst/>
                        <a:latin typeface="Arial" charset="0"/>
                      </a:endParaRPr>
                    </a:p>
                  </a:txBody>
                  <a:tcPr marL="87140" marR="87140" marT="33010" marB="330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2286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4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324B"/>
                          </a:solidFill>
                          <a:effectLst/>
                        </a:rPr>
                        <a:t>93</a:t>
                      </a:r>
                      <a:endParaRPr kumimoji="0" lang="en-GB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24B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81278" marR="81278" marT="33010" marB="330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2286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4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324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12.13%</a:t>
                      </a:r>
                    </a:p>
                  </a:txBody>
                  <a:tcPr marL="7673" marR="7673" marT="767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189">
                <a:tc>
                  <a:txBody>
                    <a:bodyPr/>
                    <a:lstStyle/>
                    <a:p>
                      <a:pPr marL="0" marR="0" lvl="0" indent="0" algn="ctr" defTabSz="2286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rgbClr val="00324B"/>
                          </a:solidFill>
                          <a:effectLst/>
                        </a:rPr>
                        <a:t>燕麦</a:t>
                      </a:r>
                      <a:endParaRPr kumimoji="0" lang="en-GB" sz="1400" b="1" i="0" u="none" strike="noStrike" cap="none" normalizeH="0" baseline="0">
                        <a:ln>
                          <a:noFill/>
                        </a:ln>
                        <a:solidFill>
                          <a:srgbClr val="00324B"/>
                        </a:solidFill>
                        <a:effectLst/>
                        <a:latin typeface="Arial" charset="0"/>
                      </a:endParaRPr>
                    </a:p>
                  </a:txBody>
                  <a:tcPr marL="87140" marR="87140" marT="33010" marB="330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2286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4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324B"/>
                          </a:solidFill>
                          <a:effectLst/>
                        </a:rPr>
                        <a:t>63</a:t>
                      </a:r>
                      <a:endParaRPr kumimoji="0" lang="en-GB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24B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81278" marR="81278" marT="33010" marB="330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2286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4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324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8.21%</a:t>
                      </a:r>
                    </a:p>
                  </a:txBody>
                  <a:tcPr marL="7673" marR="7673" marT="767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189">
                <a:tc>
                  <a:txBody>
                    <a:bodyPr/>
                    <a:lstStyle/>
                    <a:p>
                      <a:pPr marL="0" marR="0" lvl="0" indent="0" algn="ctr" defTabSz="2286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rgbClr val="00324B"/>
                          </a:solidFill>
                          <a:effectLst/>
                        </a:rPr>
                        <a:t>荞麦</a:t>
                      </a:r>
                      <a:endParaRPr kumimoji="0" lang="en-GB" sz="1400" b="1" i="0" u="none" strike="noStrike" cap="none" normalizeH="0" baseline="0">
                        <a:ln>
                          <a:noFill/>
                        </a:ln>
                        <a:solidFill>
                          <a:srgbClr val="00324B"/>
                        </a:solidFill>
                        <a:effectLst/>
                        <a:latin typeface="Arial" charset="0"/>
                      </a:endParaRPr>
                    </a:p>
                  </a:txBody>
                  <a:tcPr marL="87140" marR="87140" marT="33010" marB="330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2286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400" b="0" u="none" strike="noStrike" kern="1200" cap="none" normalizeH="0" baseline="0">
                          <a:ln>
                            <a:noFill/>
                          </a:ln>
                          <a:solidFill>
                            <a:srgbClr val="00324B"/>
                          </a:solidFill>
                          <a:effectLst/>
                        </a:rPr>
                        <a:t>54</a:t>
                      </a:r>
                      <a:endParaRPr kumimoji="0" lang="en-GB" sz="1400" b="0" i="0" u="none" strike="noStrike" kern="1200" cap="none" normalizeH="0" baseline="0">
                        <a:ln>
                          <a:noFill/>
                        </a:ln>
                        <a:solidFill>
                          <a:srgbClr val="00324B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81278" marR="81278" marT="33010" marB="330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2286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4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324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7.04%</a:t>
                      </a:r>
                    </a:p>
                  </a:txBody>
                  <a:tcPr marL="7673" marR="7673" marT="7673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5189">
                <a:tc>
                  <a:txBody>
                    <a:bodyPr/>
                    <a:lstStyle/>
                    <a:p>
                      <a:pPr marL="0" marR="0" lvl="0" indent="0" algn="ctr" defTabSz="2286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rgbClr val="00324B"/>
                          </a:solidFill>
                          <a:effectLst/>
                        </a:rPr>
                        <a:t>黎麦</a:t>
                      </a:r>
                      <a:endParaRPr kumimoji="0" lang="en-GB" sz="1400" b="1" i="0" u="none" strike="noStrike" cap="none" normalizeH="0" baseline="0">
                        <a:ln>
                          <a:noFill/>
                        </a:ln>
                        <a:solidFill>
                          <a:srgbClr val="00324B"/>
                        </a:solidFill>
                        <a:effectLst/>
                        <a:latin typeface="Arial" charset="0"/>
                      </a:endParaRPr>
                    </a:p>
                  </a:txBody>
                  <a:tcPr marL="87140" marR="87140" marT="33010" marB="330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2286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400" b="0" u="none" strike="noStrike" kern="1200" cap="none" normalizeH="0" baseline="0">
                          <a:ln>
                            <a:noFill/>
                          </a:ln>
                          <a:solidFill>
                            <a:srgbClr val="00324B"/>
                          </a:solidFill>
                          <a:effectLst/>
                        </a:rPr>
                        <a:t>5</a:t>
                      </a:r>
                      <a:endParaRPr kumimoji="0" lang="en-GB" sz="1400" b="0" i="0" u="none" strike="noStrike" kern="1200" cap="none" normalizeH="0" baseline="0">
                        <a:ln>
                          <a:noFill/>
                        </a:ln>
                        <a:solidFill>
                          <a:srgbClr val="00324B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81278" marR="81278" marT="33010" marB="330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2286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4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324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0.65%</a:t>
                      </a:r>
                    </a:p>
                  </a:txBody>
                  <a:tcPr marL="7673" marR="7673" marT="7673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5189">
                <a:tc>
                  <a:txBody>
                    <a:bodyPr/>
                    <a:lstStyle/>
                    <a:p>
                      <a:pPr marL="0" marR="0" lvl="0" indent="0" algn="ctr" defTabSz="2286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u="none" strike="noStrike" cap="none" normalizeH="0" baseline="0">
                          <a:ln>
                            <a:noFill/>
                          </a:ln>
                          <a:solidFill>
                            <a:srgbClr val="00324B"/>
                          </a:solidFill>
                          <a:effectLst/>
                        </a:rPr>
                        <a:t>Total</a:t>
                      </a:r>
                      <a:endParaRPr kumimoji="0" lang="en-GB" sz="1400" b="1" i="0" u="none" strike="noStrike" cap="none" normalizeH="0" baseline="0">
                        <a:ln>
                          <a:noFill/>
                        </a:ln>
                        <a:solidFill>
                          <a:srgbClr val="00324B"/>
                        </a:solidFill>
                        <a:effectLst/>
                        <a:latin typeface="Arial" charset="0"/>
                      </a:endParaRPr>
                    </a:p>
                  </a:txBody>
                  <a:tcPr marL="87140" marR="87140" marT="33010" marB="330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2286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324B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851</a:t>
                      </a:r>
                      <a:endParaRPr kumimoji="0" lang="en-GB" sz="1400" b="1" i="0" u="none" strike="noStrike" kern="1200" cap="none" normalizeH="0" baseline="0">
                        <a:ln>
                          <a:noFill/>
                        </a:ln>
                        <a:solidFill>
                          <a:srgbClr val="00324B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81278" marR="81278" marT="33010" marB="330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2286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endParaRPr kumimoji="0" lang="en-GB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324B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81278" marR="81278" marT="33010" marB="33010" anchor="ctr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10" name="图表 9">
            <a:extLst>
              <a:ext uri="{FF2B5EF4-FFF2-40B4-BE49-F238E27FC236}">
                <a16:creationId xmlns:a16="http://schemas.microsoft.com/office/drawing/2014/main" id="{B8681802-2807-48C5-A340-2E7C38BCF7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4056220"/>
              </p:ext>
            </p:extLst>
          </p:nvPr>
        </p:nvGraphicFramePr>
        <p:xfrm>
          <a:off x="5521523" y="858959"/>
          <a:ext cx="5832648" cy="5140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000" y="274638"/>
            <a:ext cx="11160000" cy="900000"/>
          </a:xfrm>
        </p:spPr>
        <p:txBody>
          <a:bodyPr lIns="0" tIns="0" rIns="0" bIns="0" anchor="t">
            <a:normAutofit/>
          </a:bodyPr>
          <a:lstStyle/>
          <a:p>
            <a:r>
              <a:rPr lang="zh-CN" altLang="en-US" dirty="0"/>
              <a:t>中国主要杂粮谷物年产量（</a:t>
            </a:r>
            <a:r>
              <a:rPr lang="en-US" altLang="zh-CN" dirty="0"/>
              <a:t>2019</a:t>
            </a:r>
            <a:r>
              <a:rPr lang="zh-CN" altLang="en-US" dirty="0"/>
              <a:t>年）</a:t>
            </a:r>
            <a:br>
              <a:rPr lang="en-GB" dirty="0"/>
            </a:br>
            <a:endParaRPr lang="en-GB" b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96835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kern="0" dirty="0"/>
              <a:t>调制工段</a:t>
            </a:r>
            <a:br>
              <a:rPr lang="de-CH" kern="0" dirty="0"/>
            </a:br>
            <a:endParaRPr lang="en-GB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2070FC6-7778-4CB5-A2A2-876FF76553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352"/>
          <a:stretch/>
        </p:blipFill>
        <p:spPr>
          <a:xfrm>
            <a:off x="5323827" y="952082"/>
            <a:ext cx="6557637" cy="495383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5E337A8-9F12-427F-BD92-6861BE017461}"/>
              </a:ext>
            </a:extLst>
          </p:cNvPr>
          <p:cNvSpPr txBox="1"/>
          <p:nvPr/>
        </p:nvSpPr>
        <p:spPr>
          <a:xfrm>
            <a:off x="432000" y="948338"/>
            <a:ext cx="5388023" cy="4705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ts val="0"/>
              </a:spcBef>
            </a:pPr>
            <a:r>
              <a:rPr lang="zh-CN" altLang="en-US" b="1" dirty="0">
                <a:solidFill>
                  <a:srgbClr val="00324B"/>
                </a:solidFill>
              </a:rPr>
              <a:t>热处理</a:t>
            </a:r>
            <a:r>
              <a:rPr lang="en-US" altLang="zh-CN" b="1" dirty="0">
                <a:solidFill>
                  <a:srgbClr val="00324B"/>
                </a:solidFill>
              </a:rPr>
              <a:t>:</a:t>
            </a:r>
          </a:p>
          <a:p>
            <a:pPr algn="just">
              <a:lnSpc>
                <a:spcPct val="200000"/>
              </a:lnSpc>
              <a:spcBef>
                <a:spcPts val="0"/>
              </a:spcBef>
            </a:pPr>
            <a:r>
              <a:rPr lang="zh-CN" altLang="en-US" sz="1400" dirty="0">
                <a:solidFill>
                  <a:srgbClr val="00324B"/>
                </a:solidFill>
              </a:rPr>
              <a:t>通过使用</a:t>
            </a:r>
            <a:r>
              <a:rPr lang="zh-CN" altLang="en-US" sz="1400" dirty="0">
                <a:solidFill>
                  <a:srgbClr val="FF0000"/>
                </a:solidFill>
              </a:rPr>
              <a:t>调制器</a:t>
            </a:r>
            <a:r>
              <a:rPr lang="zh-CN" altLang="en-US" sz="1400" dirty="0">
                <a:solidFill>
                  <a:srgbClr val="00324B"/>
                </a:solidFill>
              </a:rPr>
              <a:t>对燕麦进行热处理，使其糊化，改变燕麦的</a:t>
            </a:r>
            <a:r>
              <a:rPr lang="zh-CN" altLang="en-US" sz="1400" dirty="0">
                <a:solidFill>
                  <a:srgbClr val="FF0000"/>
                </a:solidFill>
              </a:rPr>
              <a:t>理化性质，提升口感和货架期</a:t>
            </a:r>
            <a:r>
              <a:rPr lang="zh-CN" altLang="en-US" sz="1400" dirty="0">
                <a:solidFill>
                  <a:srgbClr val="00324B"/>
                </a:solidFill>
              </a:rPr>
              <a:t>，同时可以保证在切片时不会产生过多的破碎。</a:t>
            </a:r>
            <a:endParaRPr lang="en-US" altLang="zh-CN" sz="1400" dirty="0">
              <a:solidFill>
                <a:srgbClr val="00324B"/>
              </a:solidFill>
            </a:endParaRPr>
          </a:p>
          <a:p>
            <a:pPr algn="just">
              <a:lnSpc>
                <a:spcPct val="200000"/>
              </a:lnSpc>
              <a:spcBef>
                <a:spcPts val="0"/>
              </a:spcBef>
            </a:pPr>
            <a:endParaRPr lang="en-US" altLang="zh-CN" dirty="0">
              <a:solidFill>
                <a:srgbClr val="00324B"/>
              </a:solidFill>
            </a:endParaRPr>
          </a:p>
          <a:p>
            <a:pPr algn="just">
              <a:lnSpc>
                <a:spcPct val="200000"/>
              </a:lnSpc>
              <a:spcBef>
                <a:spcPts val="0"/>
              </a:spcBef>
            </a:pPr>
            <a:r>
              <a:rPr lang="zh-CN" altLang="en-US" b="1" dirty="0">
                <a:solidFill>
                  <a:srgbClr val="00324B"/>
                </a:solidFill>
              </a:rPr>
              <a:t>调制的优点：</a:t>
            </a:r>
            <a:endParaRPr lang="en-GB" altLang="zh-CN" b="1" dirty="0">
              <a:solidFill>
                <a:srgbClr val="00324B"/>
              </a:solidFill>
            </a:endParaRPr>
          </a:p>
          <a:p>
            <a:pPr marL="285750" indent="-285750" algn="just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rgbClr val="00324B"/>
                </a:solidFill>
              </a:rPr>
              <a:t>提高口感，去除苦味</a:t>
            </a:r>
            <a:endParaRPr lang="en-US" altLang="zh-CN" sz="1400" dirty="0">
              <a:solidFill>
                <a:srgbClr val="00324B"/>
              </a:solidFill>
            </a:endParaRPr>
          </a:p>
          <a:p>
            <a:pPr marL="285750" indent="-285750" algn="just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rgbClr val="00324B"/>
                </a:solidFill>
              </a:rPr>
              <a:t>淀粉糊化，易于消化</a:t>
            </a:r>
            <a:endParaRPr lang="en-US" altLang="zh-CN" sz="1400" dirty="0">
              <a:solidFill>
                <a:srgbClr val="00324B"/>
              </a:solidFill>
            </a:endParaRPr>
          </a:p>
          <a:p>
            <a:pPr marL="285750" indent="-285750" algn="just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rgbClr val="00324B"/>
                </a:solidFill>
              </a:rPr>
              <a:t>调制可以杀菌，灭酶</a:t>
            </a:r>
            <a:endParaRPr lang="en-US" altLang="zh-CN" sz="1400" dirty="0">
              <a:solidFill>
                <a:srgbClr val="00324B"/>
              </a:solidFill>
            </a:endParaRPr>
          </a:p>
          <a:p>
            <a:pPr marL="285750" indent="-285750" algn="just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rgbClr val="00324B"/>
                </a:solidFill>
              </a:rPr>
              <a:t>延长货架期</a:t>
            </a:r>
            <a:endParaRPr lang="en-US" altLang="zh-CN" sz="1400" dirty="0">
              <a:solidFill>
                <a:srgbClr val="00324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741418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A2798B5B-D6C0-4718-BFE9-7A0EC3DFC0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4" r="2060" b="14061"/>
          <a:stretch/>
        </p:blipFill>
        <p:spPr>
          <a:xfrm>
            <a:off x="8612238" y="1803072"/>
            <a:ext cx="2899986" cy="153468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20FE48D-68F7-4017-A380-B00EACF7E0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r="19935"/>
          <a:stretch/>
        </p:blipFill>
        <p:spPr>
          <a:xfrm>
            <a:off x="5150631" y="1074933"/>
            <a:ext cx="1861209" cy="293315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DD618AB-EAC4-4351-ACD2-839EE97FF4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6" r="13527"/>
          <a:stretch/>
        </p:blipFill>
        <p:spPr>
          <a:xfrm>
            <a:off x="1161053" y="1091430"/>
            <a:ext cx="1913127" cy="2730438"/>
          </a:xfrm>
          <a:prstGeom prst="rect">
            <a:avLst/>
          </a:prstGeom>
        </p:spPr>
      </p:pic>
      <p:sp>
        <p:nvSpPr>
          <p:cNvPr id="6" name="Freeform 9">
            <a:extLst>
              <a:ext uri="{FF2B5EF4-FFF2-40B4-BE49-F238E27FC236}">
                <a16:creationId xmlns:a16="http://schemas.microsoft.com/office/drawing/2014/main" id="{F199F917-71FA-43A5-A15E-F879DCA1C314}"/>
              </a:ext>
            </a:extLst>
          </p:cNvPr>
          <p:cNvSpPr>
            <a:spLocks noEditPoints="1"/>
          </p:cNvSpPr>
          <p:nvPr/>
        </p:nvSpPr>
        <p:spPr bwMode="auto">
          <a:xfrm rot="2700000">
            <a:off x="735055" y="1300148"/>
            <a:ext cx="2655957" cy="2659033"/>
          </a:xfrm>
          <a:prstGeom prst="rect">
            <a:avLst/>
          </a:prstGeom>
          <a:noFill/>
          <a:ln w="28575">
            <a:solidFill>
              <a:srgbClr val="888293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rgbClr val="1F4B61"/>
              </a:solidFill>
              <a:highlight>
                <a:srgbClr val="1F4B61"/>
              </a:highlight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0BFEAC6-238B-4300-AFA7-7AC2B487E592}"/>
              </a:ext>
            </a:extLst>
          </p:cNvPr>
          <p:cNvGrpSpPr/>
          <p:nvPr/>
        </p:nvGrpSpPr>
        <p:grpSpPr>
          <a:xfrm>
            <a:off x="978133" y="4548276"/>
            <a:ext cx="2346325" cy="1725720"/>
            <a:chOff x="2408" y="3190"/>
            <a:chExt cx="3695" cy="3158"/>
          </a:xfrm>
        </p:grpSpPr>
        <p:sp>
          <p:nvSpPr>
            <p:cNvPr id="16" name="TextBox 45">
              <a:extLst>
                <a:ext uri="{FF2B5EF4-FFF2-40B4-BE49-F238E27FC236}">
                  <a16:creationId xmlns:a16="http://schemas.microsoft.com/office/drawing/2014/main" id="{ECAF71B8-EFE5-49C8-82DB-A34504F80DC3}"/>
                </a:ext>
              </a:extLst>
            </p:cNvPr>
            <p:cNvSpPr txBox="1"/>
            <p:nvPr/>
          </p:nvSpPr>
          <p:spPr>
            <a:xfrm>
              <a:off x="2408" y="3190"/>
              <a:ext cx="3120" cy="663"/>
            </a:xfrm>
            <a:prstGeom prst="rect">
              <a:avLst/>
            </a:prstGeom>
          </p:spPr>
          <p:txBody>
            <a:bodyPr vert="horz" wrap="none" lIns="0" tIns="0" rIns="0" bIns="0" anchor="b" anchorCtr="1">
              <a:normAutofit/>
            </a:bodyPr>
            <a:lstStyle/>
            <a:p>
              <a:pPr algn="ctr"/>
              <a:r>
                <a:rPr lang="zh-CN" altLang="en-US" sz="2000" b="1" kern="900" dirty="0">
                  <a:solidFill>
                    <a:srgbClr val="1F4B6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流化床</a:t>
              </a:r>
            </a:p>
          </p:txBody>
        </p:sp>
        <p:sp>
          <p:nvSpPr>
            <p:cNvPr id="17" name="TextBox 46">
              <a:extLst>
                <a:ext uri="{FF2B5EF4-FFF2-40B4-BE49-F238E27FC236}">
                  <a16:creationId xmlns:a16="http://schemas.microsoft.com/office/drawing/2014/main" id="{D94FA398-3718-49CE-BD18-87FA1D01D5E0}"/>
                </a:ext>
              </a:extLst>
            </p:cNvPr>
            <p:cNvSpPr txBox="1"/>
            <p:nvPr/>
          </p:nvSpPr>
          <p:spPr>
            <a:xfrm>
              <a:off x="2539" y="3905"/>
              <a:ext cx="3564" cy="2443"/>
            </a:xfrm>
            <a:prstGeom prst="rect">
              <a:avLst/>
            </a:prstGeom>
          </p:spPr>
          <p:txBody>
            <a:bodyPr vert="horz" wrap="square" lIns="0" tIns="0" rIns="0" bIns="0" anchor="t" anchorCtr="1">
              <a:noAutofit/>
            </a:bodyPr>
            <a:lstStyle/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rgbClr val="00324B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热处理</a:t>
              </a:r>
            </a:p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rgbClr val="00324B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作用时间短</a:t>
              </a:r>
            </a:p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rgbClr val="00324B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糊化程度细微</a:t>
              </a:r>
            </a:p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rgbClr val="00324B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杀菌灭酶程度细微</a:t>
              </a:r>
            </a:p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rgbClr val="00324B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辅助脱壳</a:t>
              </a:r>
            </a:p>
          </p:txBody>
        </p:sp>
      </p:grpSp>
      <p:sp>
        <p:nvSpPr>
          <p:cNvPr id="26" name="Freeform 9">
            <a:extLst>
              <a:ext uri="{FF2B5EF4-FFF2-40B4-BE49-F238E27FC236}">
                <a16:creationId xmlns:a16="http://schemas.microsoft.com/office/drawing/2014/main" id="{402F29E6-9172-46C9-92DA-76E2F73858DF}"/>
              </a:ext>
            </a:extLst>
          </p:cNvPr>
          <p:cNvSpPr>
            <a:spLocks noEditPoints="1"/>
          </p:cNvSpPr>
          <p:nvPr/>
        </p:nvSpPr>
        <p:spPr bwMode="auto">
          <a:xfrm rot="2700000">
            <a:off x="4704525" y="1300147"/>
            <a:ext cx="2655957" cy="2659033"/>
          </a:xfrm>
          <a:prstGeom prst="rect">
            <a:avLst/>
          </a:prstGeom>
          <a:noFill/>
          <a:ln w="28575">
            <a:solidFill>
              <a:srgbClr val="888293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rgbClr val="1F4B61"/>
              </a:solidFill>
              <a:highlight>
                <a:srgbClr val="1F4B61"/>
              </a:highlight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4353CBCE-3022-4F58-940B-901F03BA2446}"/>
              </a:ext>
            </a:extLst>
          </p:cNvPr>
          <p:cNvGrpSpPr/>
          <p:nvPr/>
        </p:nvGrpSpPr>
        <p:grpSpPr>
          <a:xfrm>
            <a:off x="4927239" y="4577458"/>
            <a:ext cx="2263140" cy="1698944"/>
            <a:chOff x="2393" y="3190"/>
            <a:chExt cx="3564" cy="3109"/>
          </a:xfrm>
        </p:grpSpPr>
        <p:sp>
          <p:nvSpPr>
            <p:cNvPr id="28" name="TextBox 45">
              <a:extLst>
                <a:ext uri="{FF2B5EF4-FFF2-40B4-BE49-F238E27FC236}">
                  <a16:creationId xmlns:a16="http://schemas.microsoft.com/office/drawing/2014/main" id="{293B3149-AE8C-4A85-A9F0-F9E371BECDFB}"/>
                </a:ext>
              </a:extLst>
            </p:cNvPr>
            <p:cNvSpPr txBox="1"/>
            <p:nvPr/>
          </p:nvSpPr>
          <p:spPr>
            <a:xfrm>
              <a:off x="2408" y="3190"/>
              <a:ext cx="3120" cy="663"/>
            </a:xfrm>
            <a:prstGeom prst="rect">
              <a:avLst/>
            </a:prstGeom>
          </p:spPr>
          <p:txBody>
            <a:bodyPr vert="horz" wrap="none" lIns="0" tIns="0" rIns="0" bIns="0" anchor="b" anchorCtr="1">
              <a:normAutofit/>
            </a:bodyPr>
            <a:lstStyle/>
            <a:p>
              <a:pPr algn="ctr"/>
              <a:r>
                <a:rPr lang="zh-CN" altLang="en-US" sz="2000" b="1" kern="900" dirty="0">
                  <a:solidFill>
                    <a:srgbClr val="1F4B6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调制器</a:t>
              </a:r>
            </a:p>
          </p:txBody>
        </p:sp>
        <p:sp>
          <p:nvSpPr>
            <p:cNvPr id="29" name="TextBox 46">
              <a:extLst>
                <a:ext uri="{FF2B5EF4-FFF2-40B4-BE49-F238E27FC236}">
                  <a16:creationId xmlns:a16="http://schemas.microsoft.com/office/drawing/2014/main" id="{F6898AE7-553E-4292-A3B5-CF5FFEE4CBFF}"/>
                </a:ext>
              </a:extLst>
            </p:cNvPr>
            <p:cNvSpPr txBox="1"/>
            <p:nvPr/>
          </p:nvSpPr>
          <p:spPr>
            <a:xfrm>
              <a:off x="2393" y="3856"/>
              <a:ext cx="3564" cy="2443"/>
            </a:xfrm>
            <a:prstGeom prst="rect">
              <a:avLst/>
            </a:prstGeom>
          </p:spPr>
          <p:txBody>
            <a:bodyPr vert="horz" wrap="square" lIns="0" tIns="0" rIns="0" bIns="0" anchor="t" anchorCtr="1">
              <a:noAutofit/>
            </a:bodyPr>
            <a:lstStyle/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rgbClr val="00324B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水热处理</a:t>
              </a:r>
            </a:p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rgbClr val="00324B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作用时间很长</a:t>
              </a:r>
            </a:p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rgbClr val="00324B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一定程度糊化</a:t>
              </a:r>
            </a:p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rgbClr val="00324B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杀菌灭酶程度高</a:t>
              </a:r>
            </a:p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rgbClr val="00324B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影响产品成型</a:t>
              </a:r>
            </a:p>
          </p:txBody>
        </p:sp>
      </p:grpSp>
      <p:sp>
        <p:nvSpPr>
          <p:cNvPr id="31" name="Freeform 9">
            <a:extLst>
              <a:ext uri="{FF2B5EF4-FFF2-40B4-BE49-F238E27FC236}">
                <a16:creationId xmlns:a16="http://schemas.microsoft.com/office/drawing/2014/main" id="{CE85583A-0D7A-494D-94AB-EE57FEA0165D}"/>
              </a:ext>
            </a:extLst>
          </p:cNvPr>
          <p:cNvSpPr>
            <a:spLocks noEditPoints="1"/>
          </p:cNvSpPr>
          <p:nvPr/>
        </p:nvSpPr>
        <p:spPr bwMode="auto">
          <a:xfrm rot="2700000">
            <a:off x="8696522" y="1300148"/>
            <a:ext cx="2655957" cy="2659033"/>
          </a:xfrm>
          <a:prstGeom prst="rect">
            <a:avLst/>
          </a:prstGeom>
          <a:noFill/>
          <a:ln w="28575">
            <a:solidFill>
              <a:srgbClr val="888293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rgbClr val="1F4B61"/>
              </a:solidFill>
              <a:highlight>
                <a:srgbClr val="1F4B61"/>
              </a:highlight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8D12DAFF-2E3E-47D9-99D0-466A2FA14CCC}"/>
              </a:ext>
            </a:extLst>
          </p:cNvPr>
          <p:cNvGrpSpPr/>
          <p:nvPr/>
        </p:nvGrpSpPr>
        <p:grpSpPr>
          <a:xfrm>
            <a:off x="8952682" y="4545138"/>
            <a:ext cx="2535555" cy="1697304"/>
            <a:chOff x="2408" y="3190"/>
            <a:chExt cx="3993" cy="3106"/>
          </a:xfrm>
        </p:grpSpPr>
        <p:sp>
          <p:nvSpPr>
            <p:cNvPr id="33" name="TextBox 45">
              <a:extLst>
                <a:ext uri="{FF2B5EF4-FFF2-40B4-BE49-F238E27FC236}">
                  <a16:creationId xmlns:a16="http://schemas.microsoft.com/office/drawing/2014/main" id="{E1168870-F824-4F02-A597-83EE066F22C2}"/>
                </a:ext>
              </a:extLst>
            </p:cNvPr>
            <p:cNvSpPr txBox="1"/>
            <p:nvPr/>
          </p:nvSpPr>
          <p:spPr>
            <a:xfrm>
              <a:off x="2408" y="3190"/>
              <a:ext cx="3120" cy="663"/>
            </a:xfrm>
            <a:prstGeom prst="rect">
              <a:avLst/>
            </a:prstGeom>
          </p:spPr>
          <p:txBody>
            <a:bodyPr vert="horz" wrap="none" lIns="0" tIns="0" rIns="0" bIns="0" anchor="b" anchorCtr="1">
              <a:normAutofit/>
            </a:bodyPr>
            <a:lstStyle/>
            <a:p>
              <a:pPr algn="ctr"/>
              <a:r>
                <a:rPr lang="zh-CN" altLang="en-US" sz="2000" b="1" kern="900" dirty="0">
                  <a:solidFill>
                    <a:srgbClr val="1F4B6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烘炒机</a:t>
              </a:r>
            </a:p>
          </p:txBody>
        </p:sp>
        <p:sp>
          <p:nvSpPr>
            <p:cNvPr id="34" name="TextBox 46">
              <a:extLst>
                <a:ext uri="{FF2B5EF4-FFF2-40B4-BE49-F238E27FC236}">
                  <a16:creationId xmlns:a16="http://schemas.microsoft.com/office/drawing/2014/main" id="{58B734A5-9816-4CF7-9D2E-02D99C6247C9}"/>
                </a:ext>
              </a:extLst>
            </p:cNvPr>
            <p:cNvSpPr txBox="1"/>
            <p:nvPr/>
          </p:nvSpPr>
          <p:spPr>
            <a:xfrm>
              <a:off x="2837" y="3853"/>
              <a:ext cx="3564" cy="2443"/>
            </a:xfrm>
            <a:prstGeom prst="rect">
              <a:avLst/>
            </a:prstGeom>
          </p:spPr>
          <p:txBody>
            <a:bodyPr vert="horz" wrap="square" lIns="0" tIns="0" rIns="0" bIns="0" anchor="t" anchorCtr="1">
              <a:noAutofit/>
            </a:bodyPr>
            <a:lstStyle/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rgbClr val="00324B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热处理</a:t>
              </a:r>
            </a:p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rgbClr val="00324B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作用时间较长、温度高</a:t>
              </a:r>
            </a:p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rgbClr val="00324B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可完全糊化</a:t>
              </a:r>
            </a:p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rgbClr val="00324B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杀菌灭酶程度高</a:t>
              </a:r>
            </a:p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rgbClr val="00324B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影响成品风味</a:t>
              </a:r>
            </a:p>
          </p:txBody>
        </p:sp>
      </p:grpSp>
      <p:sp>
        <p:nvSpPr>
          <p:cNvPr id="37" name="标题 1">
            <a:extLst>
              <a:ext uri="{FF2B5EF4-FFF2-40B4-BE49-F238E27FC236}">
                <a16:creationId xmlns:a16="http://schemas.microsoft.com/office/drawing/2014/main" id="{4C270E19-2CC6-4D22-90D9-5649D163E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74638"/>
            <a:ext cx="11160000" cy="900000"/>
          </a:xfrm>
        </p:spPr>
        <p:txBody>
          <a:bodyPr/>
          <a:lstStyle/>
          <a:p>
            <a:r>
              <a:rPr lang="zh-CN" altLang="en-US" i="1" dirty="0"/>
              <a:t>调质设备</a:t>
            </a:r>
          </a:p>
        </p:txBody>
      </p:sp>
    </p:spTree>
    <p:extLst>
      <p:ext uri="{BB962C8B-B14F-4D97-AF65-F5344CB8AC3E}">
        <p14:creationId xmlns:p14="http://schemas.microsoft.com/office/powerpoint/2010/main" val="11968388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1669403"/>
              </p:ext>
            </p:extLst>
          </p:nvPr>
        </p:nvGraphicFramePr>
        <p:xfrm>
          <a:off x="4801443" y="724638"/>
          <a:ext cx="7482605" cy="4564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4" imgW="9526341" imgH="6317732" progId="Visio.Drawing.11">
                  <p:embed/>
                </p:oleObj>
              </mc:Choice>
              <mc:Fallback>
                <p:oleObj name="Visio" r:id="rId4" imgW="9526341" imgH="6317732" progId="Visio.Drawing.11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1443" y="724638"/>
                        <a:ext cx="7482605" cy="45645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kern="0" dirty="0"/>
              <a:t>燕麦切粒工段</a:t>
            </a:r>
            <a:r>
              <a:rPr lang="de-CH" kern="0" dirty="0"/>
              <a:t> </a:t>
            </a:r>
            <a:br>
              <a:rPr lang="de-CH" kern="0" dirty="0"/>
            </a:br>
            <a:endParaRPr lang="en-GB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7D95CF7-5F47-40B8-BA0D-D9018F6D31C4}"/>
              </a:ext>
            </a:extLst>
          </p:cNvPr>
          <p:cNvSpPr txBox="1"/>
          <p:nvPr/>
        </p:nvSpPr>
        <p:spPr>
          <a:xfrm>
            <a:off x="407741" y="724638"/>
            <a:ext cx="4945508" cy="2735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ts val="0"/>
              </a:spcBef>
            </a:pPr>
            <a:r>
              <a:rPr lang="zh-CN" altLang="en-US" b="1" dirty="0">
                <a:solidFill>
                  <a:srgbClr val="00324B"/>
                </a:solidFill>
              </a:rPr>
              <a:t>切粒</a:t>
            </a:r>
            <a:r>
              <a:rPr lang="en-US" altLang="zh-CN" b="1" dirty="0">
                <a:solidFill>
                  <a:srgbClr val="00324B"/>
                </a:solidFill>
              </a:rPr>
              <a:t>:</a:t>
            </a:r>
          </a:p>
          <a:p>
            <a:pPr indent="-285750" algn="just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rgbClr val="FF0000"/>
                </a:solidFill>
              </a:rPr>
              <a:t>调制后</a:t>
            </a:r>
            <a:r>
              <a:rPr lang="zh-CN" altLang="en-US" sz="1400" dirty="0">
                <a:solidFill>
                  <a:srgbClr val="00324B"/>
                </a:solidFill>
              </a:rPr>
              <a:t>的燕麦，通过</a:t>
            </a:r>
            <a:r>
              <a:rPr lang="zh-CN" altLang="en-US" sz="1400" dirty="0">
                <a:solidFill>
                  <a:srgbClr val="FF0000"/>
                </a:solidFill>
              </a:rPr>
              <a:t>切粒机</a:t>
            </a:r>
            <a:r>
              <a:rPr lang="zh-CN" altLang="en-US" sz="1400" dirty="0">
                <a:solidFill>
                  <a:srgbClr val="00324B"/>
                </a:solidFill>
              </a:rPr>
              <a:t>切粒，垂直吸风道吸去少量细粉，然后进入</a:t>
            </a:r>
            <a:r>
              <a:rPr lang="zh-CN" altLang="en-US" sz="1400" dirty="0">
                <a:solidFill>
                  <a:srgbClr val="FF0000"/>
                </a:solidFill>
              </a:rPr>
              <a:t>白米分级筛</a:t>
            </a:r>
            <a:r>
              <a:rPr lang="zh-CN" altLang="en-US" sz="1400" dirty="0">
                <a:solidFill>
                  <a:srgbClr val="00324B"/>
                </a:solidFill>
              </a:rPr>
              <a:t>，筛分出大颗粒经过</a:t>
            </a:r>
            <a:r>
              <a:rPr lang="zh-CN" altLang="en-US" sz="1400" dirty="0">
                <a:solidFill>
                  <a:srgbClr val="FF0000"/>
                </a:solidFill>
              </a:rPr>
              <a:t>精选</a:t>
            </a:r>
            <a:r>
              <a:rPr lang="zh-CN" altLang="en-US" sz="1400" dirty="0">
                <a:solidFill>
                  <a:srgbClr val="00324B"/>
                </a:solidFill>
              </a:rPr>
              <a:t>后再次回流进入切粒机，极小的颗粒进入副产品仓。</a:t>
            </a:r>
            <a:endParaRPr lang="en-US" altLang="zh-CN" sz="1400" dirty="0">
              <a:solidFill>
                <a:srgbClr val="00324B"/>
              </a:solidFill>
            </a:endParaRPr>
          </a:p>
          <a:p>
            <a:pPr indent="-285750" algn="just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rgbClr val="00324B"/>
                </a:solidFill>
              </a:rPr>
              <a:t>合适燕麦粒，</a:t>
            </a:r>
            <a:r>
              <a:rPr lang="zh-CN" altLang="en-US" sz="1400" dirty="0">
                <a:solidFill>
                  <a:srgbClr val="FF0000"/>
                </a:solidFill>
              </a:rPr>
              <a:t>再次风选，称重</a:t>
            </a:r>
            <a:r>
              <a:rPr lang="zh-CN" altLang="en-US" sz="1400" dirty="0">
                <a:solidFill>
                  <a:srgbClr val="00324B"/>
                </a:solidFill>
              </a:rPr>
              <a:t>，进入缓存仓，进入下一道压片工段。</a:t>
            </a:r>
            <a:endParaRPr lang="en-US" altLang="zh-CN" sz="1400" dirty="0">
              <a:solidFill>
                <a:srgbClr val="00324B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1629517-66A4-4A17-95D9-79CC893DD617}"/>
              </a:ext>
            </a:extLst>
          </p:cNvPr>
          <p:cNvSpPr txBox="1"/>
          <p:nvPr/>
        </p:nvSpPr>
        <p:spPr>
          <a:xfrm>
            <a:off x="336947" y="5339068"/>
            <a:ext cx="6696744" cy="458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zh-CN" altLang="en-US" b="1" dirty="0">
                <a:solidFill>
                  <a:srgbClr val="00324B"/>
                </a:solidFill>
              </a:rPr>
              <a:t>切粒工艺可以保证燕麦粒大小相对均匀，增碎少，产品质量稳定。</a:t>
            </a:r>
            <a:endParaRPr lang="en-US" altLang="zh-CN" b="1" dirty="0">
              <a:solidFill>
                <a:srgbClr val="00324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57990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9822179-98E0-421D-BC7C-0914CAFAA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31" y="1994486"/>
            <a:ext cx="7177707" cy="29293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i="1" kern="0" dirty="0">
                <a:solidFill>
                  <a:srgbClr val="00324B"/>
                </a:solidFill>
              </a:rPr>
              <a:t>燕麦切粒产品</a:t>
            </a:r>
            <a:endParaRPr lang="en-GB" i="1" dirty="0">
              <a:solidFill>
                <a:srgbClr val="00324B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771" y="392027"/>
            <a:ext cx="3732186" cy="25329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771" y="3635688"/>
            <a:ext cx="3732186" cy="25329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29835" y="3031924"/>
            <a:ext cx="2570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rgbClr val="00324B"/>
                </a:solidFill>
              </a:rPr>
              <a:t>整粒燕麦</a:t>
            </a:r>
            <a:endParaRPr lang="de-CH" sz="1400" b="1" dirty="0">
              <a:solidFill>
                <a:srgbClr val="00324B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29835" y="6275585"/>
            <a:ext cx="2570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rgbClr val="00324B"/>
                </a:solidFill>
              </a:rPr>
              <a:t>切粒后产品</a:t>
            </a:r>
            <a:endParaRPr lang="de-CH" sz="1400" b="1" dirty="0">
              <a:solidFill>
                <a:srgbClr val="00324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580228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4721624"/>
              </p:ext>
            </p:extLst>
          </p:nvPr>
        </p:nvGraphicFramePr>
        <p:xfrm>
          <a:off x="5374085" y="1268760"/>
          <a:ext cx="6893145" cy="4957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4" imgW="8983716" imgH="5980257" progId="">
                  <p:embed/>
                </p:oleObj>
              </mc:Choice>
              <mc:Fallback>
                <p:oleObj name="Visio" r:id="rId4" imgW="8983716" imgH="5980257" progId="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4085" y="1268760"/>
                        <a:ext cx="6893145" cy="49572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Rectangle 8"/>
          <p:cNvSpPr>
            <a:spLocks noChangeArrowheads="1"/>
          </p:cNvSpPr>
          <p:nvPr/>
        </p:nvSpPr>
        <p:spPr bwMode="auto">
          <a:xfrm>
            <a:off x="8405441" y="4941890"/>
            <a:ext cx="4079878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120000"/>
              </a:lnSpc>
            </a:pPr>
            <a:endParaRPr lang="en-US" sz="2200" i="1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kern="0" dirty="0"/>
              <a:t>压片</a:t>
            </a:r>
            <a:r>
              <a:rPr lang="en-US" altLang="zh-CN" kern="0" dirty="0"/>
              <a:t>/</a:t>
            </a:r>
            <a:r>
              <a:rPr lang="zh-CN" altLang="en-US" kern="0" dirty="0"/>
              <a:t>包装工段</a:t>
            </a:r>
            <a:r>
              <a:rPr lang="de-CH" kern="0" dirty="0"/>
              <a:t>.</a:t>
            </a:r>
            <a:br>
              <a:rPr lang="de-CH" kern="0" dirty="0"/>
            </a:br>
            <a:endParaRPr lang="en-GB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D902CA4-82D1-4440-9BEE-96E2D41850A7}"/>
              </a:ext>
            </a:extLst>
          </p:cNvPr>
          <p:cNvSpPr txBox="1"/>
          <p:nvPr/>
        </p:nvSpPr>
        <p:spPr>
          <a:xfrm>
            <a:off x="413446" y="927877"/>
            <a:ext cx="5305547" cy="3378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zh-CN" altLang="en-US" b="1" dirty="0">
                <a:solidFill>
                  <a:srgbClr val="00324B"/>
                </a:solidFill>
              </a:rPr>
              <a:t>压片工艺</a:t>
            </a:r>
            <a:r>
              <a:rPr lang="en-US" altLang="zh-CN" b="1" dirty="0">
                <a:solidFill>
                  <a:srgbClr val="00324B"/>
                </a:solidFill>
              </a:rPr>
              <a:t>: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zh-CN" altLang="en-US" sz="1400" dirty="0">
                <a:solidFill>
                  <a:srgbClr val="00324B"/>
                </a:solidFill>
              </a:rPr>
              <a:t>经过切粒后的燕麦进入压片工段。</a:t>
            </a:r>
            <a:endParaRPr lang="en-US" altLang="zh-CN" sz="1400" dirty="0">
              <a:solidFill>
                <a:srgbClr val="00324B"/>
              </a:solidFill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en-US" altLang="zh-CN" sz="1400" dirty="0">
              <a:solidFill>
                <a:srgbClr val="00324B"/>
              </a:solidFill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zh-CN" altLang="en-US" sz="1400" dirty="0">
                <a:solidFill>
                  <a:srgbClr val="00324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压片前，会对燕麦粒进行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着水</a:t>
            </a:r>
            <a:r>
              <a:rPr lang="zh-CN" altLang="en-US" sz="1400" dirty="0">
                <a:solidFill>
                  <a:srgbClr val="00324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；然后经过一道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调质</a:t>
            </a:r>
            <a:r>
              <a:rPr lang="zh-CN" altLang="en-US" sz="1400" dirty="0">
                <a:solidFill>
                  <a:srgbClr val="00324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，保证燕麦片完全糊化，提升口感，同时防止燕麦粒在压片的过程中破碎；</a:t>
            </a:r>
            <a:endParaRPr lang="en-US" altLang="zh-CN" sz="1400" dirty="0">
              <a:solidFill>
                <a:srgbClr val="00324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en-US" altLang="zh-CN" sz="1400" dirty="0">
              <a:solidFill>
                <a:srgbClr val="00324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zh-CN" altLang="en-US" sz="1400" dirty="0">
                <a:solidFill>
                  <a:srgbClr val="00324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然后经过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压片机</a:t>
            </a:r>
            <a:r>
              <a:rPr lang="zh-CN" altLang="en-US" sz="1400" dirty="0">
                <a:solidFill>
                  <a:srgbClr val="00324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压片</a:t>
            </a:r>
            <a:r>
              <a:rPr lang="en-US" altLang="zh-CN" sz="1400" dirty="0">
                <a:solidFill>
                  <a:srgbClr val="00324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400" dirty="0">
                <a:solidFill>
                  <a:srgbClr val="00324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压片机可以配置水冷，对调质后的燕麦片进行初步冷却；压片后燕麦片进入沸腾时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流化床</a:t>
            </a:r>
            <a:r>
              <a:rPr lang="zh-CN" altLang="en-US" sz="1400" dirty="0">
                <a:solidFill>
                  <a:srgbClr val="00324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进行干燥；</a:t>
            </a:r>
            <a:endParaRPr lang="en-US" altLang="zh-CN" sz="1400" dirty="0">
              <a:solidFill>
                <a:srgbClr val="00324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en-US" altLang="zh-CN" sz="1400" dirty="0">
              <a:solidFill>
                <a:srgbClr val="00324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zh-CN" altLang="en-US" sz="1400" dirty="0">
                <a:solidFill>
                  <a:srgbClr val="00324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成品麦片最后经过一道筛子，筛去碎粉后，打包。</a:t>
            </a:r>
            <a:endParaRPr lang="en-US" altLang="zh-CN" sz="1400" dirty="0">
              <a:solidFill>
                <a:srgbClr val="00324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32676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482700" y="3673944"/>
            <a:ext cx="6558363" cy="2868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>
                <a:solidFill>
                  <a:srgbClr val="00324B"/>
                </a:solidFill>
                <a:latin typeface="+mn-ea"/>
              </a:rPr>
              <a:t>在线水分检测仪：</a:t>
            </a:r>
            <a:r>
              <a:rPr lang="zh-CN" altLang="zh-CN" sz="1400" dirty="0">
                <a:solidFill>
                  <a:srgbClr val="00324B"/>
                </a:solidFill>
                <a:latin typeface="+mn-ea"/>
              </a:rPr>
              <a:t>可</a:t>
            </a:r>
            <a:r>
              <a:rPr lang="zh-CN" altLang="zh-CN" sz="1400" dirty="0">
                <a:solidFill>
                  <a:srgbClr val="FF0000"/>
                </a:solidFill>
                <a:latin typeface="+mn-ea"/>
              </a:rPr>
              <a:t>实时检测</a:t>
            </a:r>
            <a:r>
              <a:rPr lang="zh-CN" altLang="en-US" sz="1400" dirty="0">
                <a:solidFill>
                  <a:srgbClr val="00324B"/>
                </a:solidFill>
                <a:latin typeface="+mn-ea"/>
              </a:rPr>
              <a:t>燕麦</a:t>
            </a:r>
            <a:r>
              <a:rPr lang="zh-CN" altLang="zh-CN" sz="1400" dirty="0">
                <a:solidFill>
                  <a:srgbClr val="00324B"/>
                </a:solidFill>
                <a:latin typeface="+mn-ea"/>
              </a:rPr>
              <a:t>流量、原始水分含量、温度，为自动着水提供控制基础。</a:t>
            </a:r>
            <a:endParaRPr lang="en-US" altLang="zh-CN" sz="1400" dirty="0">
              <a:solidFill>
                <a:srgbClr val="00324B"/>
              </a:solidFill>
              <a:latin typeface="+mn-ea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>
                <a:solidFill>
                  <a:srgbClr val="00324B"/>
                </a:solidFill>
                <a:latin typeface="+mn-ea"/>
              </a:rPr>
              <a:t>着水控制仪：根据</a:t>
            </a:r>
            <a:r>
              <a:rPr lang="zh-CN" altLang="zh-CN" sz="1400" dirty="0">
                <a:solidFill>
                  <a:srgbClr val="00324B"/>
                </a:solidFill>
                <a:latin typeface="+mn-ea"/>
              </a:rPr>
              <a:t>检测仪的实时数据，可远程输入目标水分，</a:t>
            </a:r>
            <a:r>
              <a:rPr lang="zh-CN" altLang="zh-CN" sz="1400" dirty="0">
                <a:solidFill>
                  <a:srgbClr val="FF0000"/>
                </a:solidFill>
                <a:latin typeface="+mn-ea"/>
              </a:rPr>
              <a:t>自动计算</a:t>
            </a:r>
            <a:r>
              <a:rPr lang="zh-CN" altLang="zh-CN" sz="1400" dirty="0">
                <a:solidFill>
                  <a:srgbClr val="00324B"/>
                </a:solidFill>
                <a:latin typeface="+mn-ea"/>
              </a:rPr>
              <a:t>加水量，并进行实时调整控制，实现</a:t>
            </a:r>
            <a:r>
              <a:rPr lang="zh-CN" altLang="zh-CN" sz="1400" dirty="0">
                <a:solidFill>
                  <a:srgbClr val="FF0000"/>
                </a:solidFill>
                <a:latin typeface="+mn-ea"/>
              </a:rPr>
              <a:t>精度</a:t>
            </a:r>
            <a:r>
              <a:rPr lang="en-US" altLang="zh-CN" sz="1400" dirty="0">
                <a:solidFill>
                  <a:srgbClr val="FF0000"/>
                </a:solidFill>
                <a:latin typeface="+mn-ea"/>
              </a:rPr>
              <a:t>±0.2%</a:t>
            </a:r>
            <a:r>
              <a:rPr lang="zh-CN" altLang="en-US" sz="1400" dirty="0">
                <a:solidFill>
                  <a:srgbClr val="00324B"/>
                </a:solidFill>
                <a:latin typeface="+mn-ea"/>
              </a:rPr>
              <a:t>。</a:t>
            </a:r>
            <a:endParaRPr lang="de-DE" altLang="zh-CN" sz="1400" dirty="0">
              <a:solidFill>
                <a:srgbClr val="00324B"/>
              </a:solidFill>
              <a:latin typeface="+mn-ea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>
                <a:solidFill>
                  <a:srgbClr val="00324B"/>
                </a:solidFill>
                <a:latin typeface="+mn-ea"/>
              </a:rPr>
              <a:t>强力着水机：根据计算处的加水量实现</a:t>
            </a:r>
            <a:r>
              <a:rPr lang="zh-CN" altLang="en-US" sz="1400" dirty="0">
                <a:solidFill>
                  <a:srgbClr val="FF0000"/>
                </a:solidFill>
                <a:latin typeface="+mn-ea"/>
              </a:rPr>
              <a:t>实时自动添加</a:t>
            </a:r>
            <a:r>
              <a:rPr lang="zh-CN" altLang="en-US" sz="1400" dirty="0">
                <a:solidFill>
                  <a:srgbClr val="00324B"/>
                </a:solidFill>
                <a:latin typeface="+mn-ea"/>
              </a:rPr>
              <a:t>。</a:t>
            </a:r>
            <a:r>
              <a:rPr lang="zh-CN" altLang="zh-CN" sz="1400" dirty="0">
                <a:solidFill>
                  <a:srgbClr val="00324B"/>
                </a:solidFill>
                <a:latin typeface="+mn-ea"/>
              </a:rPr>
              <a:t>高速旋转的多轴桨叶，保证</a:t>
            </a:r>
            <a:r>
              <a:rPr lang="zh-CN" altLang="en-US" sz="1400" dirty="0">
                <a:solidFill>
                  <a:srgbClr val="00324B"/>
                </a:solidFill>
                <a:latin typeface="+mn-ea"/>
              </a:rPr>
              <a:t>燕麦</a:t>
            </a:r>
            <a:r>
              <a:rPr lang="zh-CN" altLang="zh-CN" sz="1400" dirty="0">
                <a:solidFill>
                  <a:srgbClr val="00324B"/>
                </a:solidFill>
                <a:latin typeface="+mn-ea"/>
              </a:rPr>
              <a:t>和水的充分搅拌混合，确保</a:t>
            </a:r>
            <a:r>
              <a:rPr lang="zh-CN" altLang="en-US" sz="1400" dirty="0">
                <a:solidFill>
                  <a:srgbClr val="00324B"/>
                </a:solidFill>
                <a:latin typeface="+mn-ea"/>
              </a:rPr>
              <a:t>燕麦</a:t>
            </a:r>
            <a:r>
              <a:rPr lang="zh-CN" altLang="zh-CN" sz="1400" dirty="0">
                <a:solidFill>
                  <a:srgbClr val="00324B"/>
                </a:solidFill>
                <a:latin typeface="+mn-ea"/>
              </a:rPr>
              <a:t>吸水均匀性，避免游离态的水。</a:t>
            </a:r>
            <a:endParaRPr lang="en-US" altLang="zh-CN" sz="1400" dirty="0">
              <a:solidFill>
                <a:srgbClr val="00324B"/>
              </a:solidFill>
              <a:latin typeface="+mn-ea"/>
            </a:endParaRPr>
          </a:p>
          <a:p>
            <a:pPr algn="just">
              <a:lnSpc>
                <a:spcPct val="150000"/>
              </a:lnSpc>
            </a:pPr>
            <a:endParaRPr lang="en-US" altLang="zh-CN" sz="1400" dirty="0">
              <a:solidFill>
                <a:srgbClr val="00324B"/>
              </a:solidFill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674" y="1091203"/>
            <a:ext cx="6638224" cy="25827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6397" r="2894"/>
          <a:stretch/>
        </p:blipFill>
        <p:spPr>
          <a:xfrm>
            <a:off x="543682" y="1230507"/>
            <a:ext cx="4505144" cy="543893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14F874A-BBB2-4D73-92C6-4A62D318631A}"/>
              </a:ext>
            </a:extLst>
          </p:cNvPr>
          <p:cNvSpPr txBox="1"/>
          <p:nvPr/>
        </p:nvSpPr>
        <p:spPr>
          <a:xfrm>
            <a:off x="0" y="772048"/>
            <a:ext cx="6125028" cy="458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algn="just">
              <a:lnSpc>
                <a:spcPct val="150000"/>
              </a:lnSpc>
            </a:pPr>
            <a:r>
              <a:rPr lang="zh-CN" altLang="zh-CN" b="1" dirty="0">
                <a:solidFill>
                  <a:srgbClr val="00324B"/>
                </a:solidFill>
                <a:latin typeface="+mn-ea"/>
              </a:rPr>
              <a:t>在线水分检测</a:t>
            </a:r>
            <a:r>
              <a:rPr lang="zh-CN" altLang="en-US" b="1" dirty="0">
                <a:solidFill>
                  <a:srgbClr val="00324B"/>
                </a:solidFill>
                <a:latin typeface="+mn-ea"/>
              </a:rPr>
              <a:t>仪</a:t>
            </a:r>
            <a:r>
              <a:rPr lang="zh-CN" altLang="zh-CN" b="1" dirty="0">
                <a:solidFill>
                  <a:srgbClr val="00324B"/>
                </a:solidFill>
                <a:latin typeface="+mn-ea"/>
              </a:rPr>
              <a:t>、着水控制仪、强力着水机</a:t>
            </a:r>
            <a:endParaRPr lang="en-US" altLang="zh-CN" sz="2000" b="1" dirty="0">
              <a:solidFill>
                <a:srgbClr val="00324B"/>
              </a:solidFill>
              <a:latin typeface="+mn-ea"/>
            </a:endParaRPr>
          </a:p>
        </p:txBody>
      </p:sp>
      <p:sp>
        <p:nvSpPr>
          <p:cNvPr id="9" name="Titel 6">
            <a:extLst>
              <a:ext uri="{FF2B5EF4-FFF2-40B4-BE49-F238E27FC236}">
                <a16:creationId xmlns:a16="http://schemas.microsoft.com/office/drawing/2014/main" id="{877E1FE1-09C0-44EE-B443-063880C7EC73}"/>
              </a:ext>
            </a:extLst>
          </p:cNvPr>
          <p:cNvSpPr txBox="1">
            <a:spLocks/>
          </p:cNvSpPr>
          <p:nvPr/>
        </p:nvSpPr>
        <p:spPr>
          <a:xfrm>
            <a:off x="432000" y="274638"/>
            <a:ext cx="11160000" cy="90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CN" altLang="en-US" i="1" dirty="0">
                <a:solidFill>
                  <a:srgbClr val="00324B"/>
                </a:solidFill>
              </a:rPr>
              <a:t>加水控制设备</a:t>
            </a:r>
            <a:br>
              <a:rPr lang="en-US" i="1" dirty="0">
                <a:solidFill>
                  <a:srgbClr val="00324B"/>
                </a:solidFill>
              </a:rPr>
            </a:br>
            <a:endParaRPr lang="en-GB" i="1" dirty="0">
              <a:solidFill>
                <a:srgbClr val="0032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17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9632E56-BDD8-4A12-A3FA-949517657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503" y="2296583"/>
            <a:ext cx="6305606" cy="428677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6" t="12709" r="2570" b="13350"/>
          <a:stretch/>
        </p:blipFill>
        <p:spPr bwMode="auto">
          <a:xfrm>
            <a:off x="282067" y="2952006"/>
            <a:ext cx="3875841" cy="272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zh-CN" altLang="en-US" i="1" dirty="0">
                <a:solidFill>
                  <a:srgbClr val="00324B"/>
                </a:solidFill>
                <a:latin typeface="Arial"/>
              </a:rPr>
              <a:t>压片机 </a:t>
            </a:r>
            <a:r>
              <a:rPr lang="de-DE" i="1" dirty="0">
                <a:solidFill>
                  <a:srgbClr val="00324B"/>
                </a:solidFill>
                <a:latin typeface="Arial"/>
              </a:rPr>
              <a:t>MDFA</a:t>
            </a:r>
            <a:r>
              <a:rPr lang="zh-CN" altLang="en-US" i="1" dirty="0">
                <a:solidFill>
                  <a:srgbClr val="00324B"/>
                </a:solidFill>
                <a:latin typeface="Arial"/>
              </a:rPr>
              <a:t>优势</a:t>
            </a:r>
            <a:endParaRPr lang="de-DE" i="1" dirty="0">
              <a:solidFill>
                <a:srgbClr val="00324B"/>
              </a:solidFill>
              <a:latin typeface="Arial"/>
            </a:endParaRPr>
          </a:p>
        </p:txBody>
      </p:sp>
      <p:sp>
        <p:nvSpPr>
          <p:cNvPr id="17" name="Inhaltsplatzhalter 2"/>
          <p:cNvSpPr>
            <a:spLocks noGrp="1"/>
          </p:cNvSpPr>
          <p:nvPr>
            <p:ph idx="4294967295"/>
          </p:nvPr>
        </p:nvSpPr>
        <p:spPr>
          <a:xfrm>
            <a:off x="432000" y="814189"/>
            <a:ext cx="5025569" cy="3501429"/>
          </a:xfrm>
        </p:spPr>
        <p:txBody>
          <a:bodyPr/>
          <a:lstStyle/>
          <a:p>
            <a:pPr marL="285750" indent="-285750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不锈钢配置</a:t>
            </a:r>
            <a:r>
              <a:rPr lang="zh-CN" altLang="en-US" sz="1400" dirty="0">
                <a:solidFill>
                  <a:srgbClr val="00324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，满足食品卫生及安全</a:t>
            </a:r>
            <a:endParaRPr lang="de-DE" sz="1400" dirty="0">
              <a:solidFill>
                <a:srgbClr val="00324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00324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产品质量稳定，薄厚均一且可调节</a:t>
            </a:r>
            <a:endParaRPr lang="en-US" altLang="zh-CN" sz="1400" dirty="0">
              <a:solidFill>
                <a:srgbClr val="00324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00324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对燕麦仅有挤压作用，无其他应力，破碎少</a:t>
            </a:r>
            <a:endParaRPr lang="en-US" altLang="zh-CN" sz="1400" dirty="0">
              <a:solidFill>
                <a:srgbClr val="00324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00324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可选配水冷配置</a:t>
            </a:r>
            <a:endParaRPr lang="de-DE" sz="1400" dirty="0">
              <a:solidFill>
                <a:srgbClr val="00324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00324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设备故障率低，简单易操作</a:t>
            </a:r>
            <a:endParaRPr lang="de-DE" sz="1400" dirty="0">
              <a:solidFill>
                <a:srgbClr val="00324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C77A6D0-01FB-4AD1-B6BE-6022854C92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9" r="34082"/>
          <a:stretch/>
        </p:blipFill>
        <p:spPr bwMode="auto">
          <a:xfrm>
            <a:off x="4282242" y="213189"/>
            <a:ext cx="2440209" cy="3844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12234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i="1" dirty="0">
                <a:solidFill>
                  <a:srgbClr val="00324B"/>
                </a:solidFill>
              </a:rPr>
              <a:t>流化床 </a:t>
            </a:r>
            <a:r>
              <a:rPr lang="en-US" i="1" dirty="0">
                <a:solidFill>
                  <a:srgbClr val="00324B"/>
                </a:solidFill>
              </a:rPr>
              <a:t>OTW-C</a:t>
            </a:r>
            <a:br>
              <a:rPr lang="en-US" i="1" dirty="0">
                <a:solidFill>
                  <a:schemeClr val="tx1"/>
                </a:solidFill>
              </a:rPr>
            </a:br>
            <a:endParaRPr lang="en-GB" i="1" dirty="0"/>
          </a:p>
        </p:txBody>
      </p:sp>
      <p:pic>
        <p:nvPicPr>
          <p:cNvPr id="23555" name="Picture 2" descr="scan_04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240" y="2348880"/>
            <a:ext cx="4363551" cy="393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E9B1726F-955D-4E33-A435-0444D23CFD5F}"/>
              </a:ext>
            </a:extLst>
          </p:cNvPr>
          <p:cNvSpPr txBox="1">
            <a:spLocks/>
          </p:cNvSpPr>
          <p:nvPr/>
        </p:nvSpPr>
        <p:spPr>
          <a:xfrm>
            <a:off x="432000" y="764704"/>
            <a:ext cx="5881563" cy="24972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85750" indent="-285750" algn="just">
              <a:lnSpc>
                <a:spcPct val="200000"/>
              </a:lnSpc>
              <a:spcAft>
                <a:spcPts val="0"/>
              </a:spcAft>
              <a:buClrTx/>
              <a:buSzPct val="95000"/>
              <a:buFont typeface="Wingdings" panose="05000000000000000000" pitchFamily="2" charset="2"/>
              <a:buChar char="p"/>
            </a:pPr>
            <a:r>
              <a:rPr lang="zh-CN" altLang="en-US" sz="14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一体式干燥冷却麦片</a:t>
            </a:r>
            <a:r>
              <a:rPr lang="en-GB" altLang="zh-CN" sz="14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4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200000"/>
              </a:lnSpc>
              <a:spcAft>
                <a:spcPts val="0"/>
              </a:spcAft>
              <a:buClrTx/>
              <a:buSzPct val="95000"/>
              <a:buFont typeface="Wingdings" panose="05000000000000000000" pitchFamily="2" charset="2"/>
              <a:buChar char="p"/>
            </a:pPr>
            <a:r>
              <a:rPr lang="zh-CN" altLang="en-US" sz="140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沸腾式烘干，均匀受热</a:t>
            </a:r>
            <a:r>
              <a:rPr lang="zh-CN" altLang="en-US" sz="14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，产品质量稳定</a:t>
            </a:r>
            <a:r>
              <a:rPr lang="en-GB" altLang="zh-CN" sz="14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marL="285750" indent="-285750" algn="just">
              <a:lnSpc>
                <a:spcPct val="200000"/>
              </a:lnSpc>
              <a:spcAft>
                <a:spcPts val="0"/>
              </a:spcAft>
              <a:buClrTx/>
              <a:buSzPct val="95000"/>
              <a:buFont typeface="Wingdings" panose="05000000000000000000" pitchFamily="2" charset="2"/>
              <a:buChar char="p"/>
            </a:pPr>
            <a:r>
              <a:rPr lang="zh-CN" altLang="en-US" sz="14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节能，</a:t>
            </a:r>
            <a:r>
              <a:rPr lang="zh-CN" altLang="en-US" sz="140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热能可回收循环</a:t>
            </a:r>
            <a:r>
              <a:rPr lang="zh-CN" altLang="en-US" sz="14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endParaRPr lang="en-GB" altLang="zh-CN" sz="14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5D08C1C-BA4D-4B1E-941A-401FD3BCEA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" t="16719" b="4860"/>
          <a:stretch/>
        </p:blipFill>
        <p:spPr>
          <a:xfrm>
            <a:off x="5881563" y="520481"/>
            <a:ext cx="5344494" cy="47628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604600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制粉工艺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24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0390ABC-6B97-4018-88AA-210E826813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938" y="1159415"/>
            <a:ext cx="2170333" cy="2170333"/>
          </a:xfrm>
          <a:prstGeom prst="rect">
            <a:avLst/>
          </a:prstGeom>
        </p:spPr>
      </p:pic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9E7FE94-4514-40FE-887C-FB5ECA80E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箭头: 右 3">
            <a:extLst>
              <a:ext uri="{FF2B5EF4-FFF2-40B4-BE49-F238E27FC236}">
                <a16:creationId xmlns:a16="http://schemas.microsoft.com/office/drawing/2014/main" id="{BFFC8CA8-9528-46BF-90AF-2EBD5967BBFF}"/>
              </a:ext>
            </a:extLst>
          </p:cNvPr>
          <p:cNvSpPr/>
          <p:nvPr/>
        </p:nvSpPr>
        <p:spPr>
          <a:xfrm>
            <a:off x="768995" y="3545018"/>
            <a:ext cx="10369152" cy="324016"/>
          </a:xfrm>
          <a:prstGeom prst="rightArrow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zh-CN" altLang="en-US" sz="160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8B2BF59-38A8-44E0-8E54-68194F7044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4" t="16359" r="10409" b="13727"/>
          <a:stretch/>
        </p:blipFill>
        <p:spPr>
          <a:xfrm>
            <a:off x="4694147" y="4292983"/>
            <a:ext cx="2257349" cy="203571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B1306B6-A068-49D0-8834-014E851C5D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260" y="1102294"/>
            <a:ext cx="2207928" cy="2207928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386CDFDC-977A-456B-BD03-FD98218A65CE}"/>
              </a:ext>
            </a:extLst>
          </p:cNvPr>
          <p:cNvGrpSpPr/>
          <p:nvPr/>
        </p:nvGrpSpPr>
        <p:grpSpPr>
          <a:xfrm>
            <a:off x="1448064" y="3995129"/>
            <a:ext cx="2749156" cy="1641310"/>
            <a:chOff x="3569004" y="703033"/>
            <a:chExt cx="2387523" cy="1431045"/>
          </a:xfrm>
        </p:grpSpPr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F2E9D84B-CD5E-43FE-B34A-7347CAEF4959}"/>
                </a:ext>
              </a:extLst>
            </p:cNvPr>
            <p:cNvSpPr txBox="1"/>
            <p:nvPr/>
          </p:nvSpPr>
          <p:spPr>
            <a:xfrm>
              <a:off x="3569004" y="703033"/>
              <a:ext cx="1652995" cy="363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b="1" dirty="0">
                  <a:latin typeface="方正黑体简体" panose="02010601030101010101" pitchFamily="2" charset="-122"/>
                  <a:ea typeface="方正黑体简体" panose="02010601030101010101" pitchFamily="2" charset="-122"/>
                  <a:cs typeface="+mn-ea"/>
                  <a:sym typeface="+mn-lt"/>
                </a:rPr>
                <a:t>锤片破碎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34492F1-5A98-42B3-B550-D9792E98D360}"/>
                </a:ext>
              </a:extLst>
            </p:cNvPr>
            <p:cNvSpPr txBox="1"/>
            <p:nvPr/>
          </p:nvSpPr>
          <p:spPr>
            <a:xfrm>
              <a:off x="3569004" y="1100603"/>
              <a:ext cx="2387523" cy="1033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rgbClr val="1F4B61"/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  <a:cs typeface="+mn-ea"/>
                  <a:sym typeface="+mn-lt"/>
                </a:rPr>
                <a:t>锤片撞击</a:t>
              </a:r>
            </a:p>
            <a:p>
              <a:pPr marL="171450" indent="-17145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rgbClr val="1F4B61"/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  <a:cs typeface="+mn-ea"/>
                  <a:sym typeface="+mn-lt"/>
                </a:rPr>
                <a:t>自带筛网</a:t>
              </a:r>
            </a:p>
            <a:p>
              <a:pPr marL="171450" indent="-17145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rgbClr val="1F4B61"/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  <a:cs typeface="+mn-ea"/>
                  <a:sym typeface="+mn-lt"/>
                </a:rPr>
                <a:t>颗粒度不均匀</a:t>
              </a:r>
            </a:p>
            <a:p>
              <a:pPr marL="171450" indent="-17145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rgbClr val="1F4B61"/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  <a:cs typeface="+mn-ea"/>
                  <a:sym typeface="+mn-lt"/>
                </a:rPr>
                <a:t>通常在</a:t>
              </a:r>
              <a:r>
                <a:rPr lang="en-US" altLang="zh-CN" sz="1400" dirty="0">
                  <a:solidFill>
                    <a:srgbClr val="FF0000"/>
                  </a:solidFill>
                </a:rPr>
                <a:t>250-380μm</a:t>
              </a:r>
              <a:endParaRPr lang="en-US" altLang="zh-CN" sz="1400" dirty="0">
                <a:solidFill>
                  <a:srgbClr val="1F4B61"/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A445B4C3-362C-4DDB-AD1A-2F9EBCD10378}"/>
              </a:ext>
            </a:extLst>
          </p:cNvPr>
          <p:cNvGrpSpPr/>
          <p:nvPr/>
        </p:nvGrpSpPr>
        <p:grpSpPr>
          <a:xfrm>
            <a:off x="5161483" y="1876864"/>
            <a:ext cx="2749156" cy="1552136"/>
            <a:chOff x="3532630" y="846409"/>
            <a:chExt cx="2387523" cy="1353294"/>
          </a:xfrm>
        </p:grpSpPr>
        <p:sp>
          <p:nvSpPr>
            <p:cNvPr id="15" name="TextBox 7">
              <a:extLst>
                <a:ext uri="{FF2B5EF4-FFF2-40B4-BE49-F238E27FC236}">
                  <a16:creationId xmlns:a16="http://schemas.microsoft.com/office/drawing/2014/main" id="{853A2757-1614-4983-A596-AF5099BC2CE8}"/>
                </a:ext>
              </a:extLst>
            </p:cNvPr>
            <p:cNvSpPr txBox="1"/>
            <p:nvPr/>
          </p:nvSpPr>
          <p:spPr>
            <a:xfrm>
              <a:off x="3532630" y="846409"/>
              <a:ext cx="1652995" cy="363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b="1" dirty="0">
                  <a:latin typeface="方正黑体简体" panose="02010601030101010101" pitchFamily="2" charset="-122"/>
                  <a:ea typeface="方正黑体简体" panose="02010601030101010101" pitchFamily="2" charset="-122"/>
                  <a:cs typeface="+mn-ea"/>
                  <a:sym typeface="+mn-lt"/>
                </a:rPr>
                <a:t>辊式磨粉碎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FA468C24-131A-4E19-A927-740E2CD6A4D5}"/>
                </a:ext>
              </a:extLst>
            </p:cNvPr>
            <p:cNvSpPr txBox="1"/>
            <p:nvPr/>
          </p:nvSpPr>
          <p:spPr>
            <a:xfrm>
              <a:off x="3532630" y="1166228"/>
              <a:ext cx="2387523" cy="1033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rgbClr val="1F4B61"/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  <a:cs typeface="+mn-ea"/>
                  <a:sym typeface="+mn-lt"/>
                </a:rPr>
                <a:t>辊式碾磨</a:t>
              </a:r>
            </a:p>
            <a:p>
              <a:pPr marL="171450" indent="-17145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rgbClr val="1F4B61"/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  <a:cs typeface="+mn-ea"/>
                  <a:sym typeface="+mn-lt"/>
                </a:rPr>
                <a:t>配置筛理</a:t>
              </a:r>
            </a:p>
            <a:p>
              <a:pPr marL="171450" indent="-17145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rgbClr val="1F4B61"/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  <a:cs typeface="+mn-ea"/>
                  <a:sym typeface="+mn-lt"/>
                </a:rPr>
                <a:t>颗粒度均匀</a:t>
              </a:r>
            </a:p>
            <a:p>
              <a:pPr marL="171450" indent="-17145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rgbClr val="FF0000"/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  <a:cs typeface="+mn-ea"/>
                  <a:sym typeface="+mn-lt"/>
                </a:rPr>
                <a:t>通常</a:t>
              </a:r>
              <a:r>
                <a:rPr lang="en-US" altLang="zh-CN" sz="1400" dirty="0">
                  <a:solidFill>
                    <a:srgbClr val="FF0000"/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  <a:cs typeface="+mn-ea"/>
                  <a:sym typeface="+mn-lt"/>
                </a:rPr>
                <a:t>120um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799DB15-6EC8-432D-8692-31A1AFC5B411}"/>
              </a:ext>
            </a:extLst>
          </p:cNvPr>
          <p:cNvGrpSpPr/>
          <p:nvPr/>
        </p:nvGrpSpPr>
        <p:grpSpPr>
          <a:xfrm>
            <a:off x="8388991" y="4084304"/>
            <a:ext cx="2749156" cy="1552135"/>
            <a:chOff x="3532630" y="846410"/>
            <a:chExt cx="2387523" cy="1353294"/>
          </a:xfrm>
        </p:grpSpPr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4A229316-2015-47AA-B394-3CAC9B25CA7E}"/>
                </a:ext>
              </a:extLst>
            </p:cNvPr>
            <p:cNvSpPr txBox="1"/>
            <p:nvPr/>
          </p:nvSpPr>
          <p:spPr>
            <a:xfrm>
              <a:off x="3532630" y="846410"/>
              <a:ext cx="1652995" cy="363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b="1" dirty="0">
                  <a:latin typeface="方正黑体简体" panose="02010601030101010101" pitchFamily="2" charset="-122"/>
                  <a:ea typeface="方正黑体简体" panose="02010601030101010101" pitchFamily="2" charset="-122"/>
                  <a:cs typeface="+mn-ea"/>
                  <a:sym typeface="+mn-lt"/>
                </a:rPr>
                <a:t>超微粉碎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60190F5-E627-4BD1-ACB1-9A12C0A879E3}"/>
                </a:ext>
              </a:extLst>
            </p:cNvPr>
            <p:cNvSpPr txBox="1"/>
            <p:nvPr/>
          </p:nvSpPr>
          <p:spPr>
            <a:xfrm>
              <a:off x="3532630" y="1166229"/>
              <a:ext cx="2387523" cy="1033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rgbClr val="1F4B61"/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  <a:cs typeface="+mn-ea"/>
                  <a:sym typeface="+mn-lt"/>
                </a:rPr>
                <a:t>气流撞击</a:t>
              </a:r>
            </a:p>
            <a:p>
              <a:pPr marL="171450" indent="-17145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rgbClr val="1F4B61"/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  <a:cs typeface="+mn-ea"/>
                  <a:sym typeface="+mn-lt"/>
                </a:rPr>
                <a:t>气力分级</a:t>
              </a:r>
            </a:p>
            <a:p>
              <a:pPr marL="171450" indent="-17145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rgbClr val="1F4B61"/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  <a:cs typeface="+mn-ea"/>
                  <a:sym typeface="+mn-lt"/>
                </a:rPr>
                <a:t>颗粒度显著减小</a:t>
              </a:r>
            </a:p>
            <a:p>
              <a:pPr marL="171450" indent="-17145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rgbClr val="FF0000"/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  <a:cs typeface="+mn-ea"/>
                  <a:sym typeface="+mn-lt"/>
                </a:rPr>
                <a:t>可实现</a:t>
              </a:r>
              <a:r>
                <a:rPr lang="en-US" altLang="zh-CN" sz="1400" dirty="0">
                  <a:solidFill>
                    <a:srgbClr val="FF0000"/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  <a:cs typeface="+mn-ea"/>
                  <a:sym typeface="+mn-lt"/>
                </a:rPr>
                <a:t>80-30um</a:t>
              </a:r>
            </a:p>
          </p:txBody>
        </p:sp>
      </p:grpSp>
      <p:sp>
        <p:nvSpPr>
          <p:cNvPr id="20" name="椭圆 19">
            <a:extLst>
              <a:ext uri="{FF2B5EF4-FFF2-40B4-BE49-F238E27FC236}">
                <a16:creationId xmlns:a16="http://schemas.microsoft.com/office/drawing/2014/main" id="{4FE4AB3C-2BB2-43E5-A8E0-CE1A463E22DE}"/>
              </a:ext>
            </a:extLst>
          </p:cNvPr>
          <p:cNvSpPr/>
          <p:nvPr/>
        </p:nvSpPr>
        <p:spPr>
          <a:xfrm>
            <a:off x="1993130" y="3596578"/>
            <a:ext cx="288032" cy="288032"/>
          </a:xfrm>
          <a:prstGeom prst="ellipse">
            <a:avLst/>
          </a:prstGeom>
          <a:solidFill>
            <a:srgbClr val="0032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zh-CN" altLang="en-US" sz="1600" dirty="0" err="1">
              <a:noFill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AAEBB901-3050-4F24-9359-08B888B8A6D0}"/>
              </a:ext>
            </a:extLst>
          </p:cNvPr>
          <p:cNvSpPr/>
          <p:nvPr/>
        </p:nvSpPr>
        <p:spPr>
          <a:xfrm>
            <a:off x="5570077" y="3563010"/>
            <a:ext cx="288032" cy="288032"/>
          </a:xfrm>
          <a:prstGeom prst="ellipse">
            <a:avLst/>
          </a:prstGeom>
          <a:solidFill>
            <a:srgbClr val="0032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zh-CN" altLang="en-US" sz="1600" dirty="0" err="1">
              <a:noFill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F79C2EA2-4C74-4C7A-951D-056143555F43}"/>
              </a:ext>
            </a:extLst>
          </p:cNvPr>
          <p:cNvSpPr/>
          <p:nvPr/>
        </p:nvSpPr>
        <p:spPr>
          <a:xfrm>
            <a:off x="8835208" y="3631758"/>
            <a:ext cx="288032" cy="288032"/>
          </a:xfrm>
          <a:prstGeom prst="ellipse">
            <a:avLst/>
          </a:prstGeom>
          <a:solidFill>
            <a:srgbClr val="0032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zh-CN" altLang="en-US" sz="1600" dirty="0" err="1">
              <a:noFill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887ED41C-7EB0-46BE-B63A-F36B6F940663}"/>
              </a:ext>
            </a:extLst>
          </p:cNvPr>
          <p:cNvSpPr txBox="1">
            <a:spLocks/>
          </p:cNvSpPr>
          <p:nvPr/>
        </p:nvSpPr>
        <p:spPr>
          <a:xfrm>
            <a:off x="533168" y="321561"/>
            <a:ext cx="111600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制粉工段</a:t>
            </a:r>
          </a:p>
        </p:txBody>
      </p:sp>
    </p:spTree>
    <p:extLst>
      <p:ext uri="{BB962C8B-B14F-4D97-AF65-F5344CB8AC3E}">
        <p14:creationId xmlns:p14="http://schemas.microsoft.com/office/powerpoint/2010/main" val="355334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燕麦概况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2000" y="764704"/>
            <a:ext cx="11160000" cy="3557056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年，燕麦世界总产量约</a:t>
            </a: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2300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多万吨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，次于小麦、水稻、玉米和大麦，居第五位。欧洲（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63.9%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）和美洲（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25.4%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）是燕麦主产区；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中国燕麦种植面积约为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1500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万亩左右，主要分布在内蒙、河北、山西、甘肃等地，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总产量约</a:t>
            </a: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万吨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，以裸燕麦为主；青海有部分壳燕麦种植。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年，中国燕麦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消费量约为</a:t>
            </a: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90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万吨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，燕麦产业总产值约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亿，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2012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年至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年增长率为</a:t>
            </a: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11.2%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传统燕麦粉加工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80%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新型燕麦燕麦加工工业</a:t>
            </a: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15%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燕麦深加工小于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5%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2016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年，中国的燕麦市场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人均年消费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金额仅为 </a:t>
            </a: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0.66 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美元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，同期美国和英国的人均水平分别为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33.09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美元和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36.70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美元。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b="1" dirty="0">
              <a:latin typeface="Times New Roman" panose="02020603050405020304" pitchFamily="18" charset="0"/>
            </a:endParaRPr>
          </a:p>
          <a:p>
            <a:endParaRPr lang="en-US" altLang="zh-CN" b="1" dirty="0">
              <a:latin typeface="宋体" panose="02010600030101010101" pitchFamily="2" charset="-122"/>
            </a:endParaRPr>
          </a:p>
          <a:p>
            <a:endParaRPr lang="en-US" altLang="zh-CN" b="1" dirty="0">
              <a:latin typeface="Times New Roman" panose="02020603050405020304" pitchFamily="18" charset="0"/>
            </a:endParaRPr>
          </a:p>
          <a:p>
            <a:endParaRPr lang="zh-CN" altLang="en-US" dirty="0"/>
          </a:p>
        </p:txBody>
      </p:sp>
      <p:pic>
        <p:nvPicPr>
          <p:cNvPr id="7" name="图片 10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96" y="3717032"/>
            <a:ext cx="316475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113809" y="3717033"/>
            <a:ext cx="2808313" cy="237626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9C1BF2-0DCE-4DF8-9FBC-AA46E42EED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9"/>
          <a:stretch/>
        </p:blipFill>
        <p:spPr>
          <a:xfrm>
            <a:off x="4312661" y="3717032"/>
            <a:ext cx="3165063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859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B556BE-D798-4226-AB1F-D226479E9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275" y="240291"/>
            <a:ext cx="11160000" cy="900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i="1" dirty="0"/>
              <a:t>锤片</a:t>
            </a:r>
            <a:r>
              <a:rPr lang="zh-CN" altLang="en-US" sz="2800" i="1" dirty="0"/>
              <a:t>粉碎机制粉工艺</a:t>
            </a:r>
            <a:endParaRPr lang="zh-CN" altLang="en-US" i="1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CBBC6-57C8-4043-81EC-DEE4A413E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0032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F0EF593-2132-45E3-9859-941F9474E223}"/>
              </a:ext>
            </a:extLst>
          </p:cNvPr>
          <p:cNvSpPr txBox="1">
            <a:spLocks/>
          </p:cNvSpPr>
          <p:nvPr/>
        </p:nvSpPr>
        <p:spPr>
          <a:xfrm>
            <a:off x="356121" y="891923"/>
            <a:ext cx="6289704" cy="21675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85750" indent="-285750" algn="just" fontAlgn="auto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p"/>
            </a:pPr>
            <a:r>
              <a:rPr lang="zh-CN" altLang="en-US" sz="1400" dirty="0"/>
              <a:t>锤片粉碎为</a:t>
            </a:r>
            <a:r>
              <a:rPr lang="zh-CN" altLang="en-US" sz="1400" dirty="0">
                <a:solidFill>
                  <a:srgbClr val="FF0000"/>
                </a:solidFill>
              </a:rPr>
              <a:t>全谷物粉碎</a:t>
            </a:r>
            <a:r>
              <a:rPr lang="zh-CN" altLang="en-US" sz="1400" dirty="0"/>
              <a:t>，通过改变筛网控制粒度，出粉为</a:t>
            </a:r>
            <a:r>
              <a:rPr lang="en-US" altLang="zh-CN" sz="1400" dirty="0"/>
              <a:t>100%</a:t>
            </a:r>
            <a:r>
              <a:rPr lang="zh-CN" altLang="en-US" sz="1400" dirty="0"/>
              <a:t>全谷物粉</a:t>
            </a:r>
            <a:endParaRPr lang="en-US" altLang="zh-CN" sz="1400" dirty="0"/>
          </a:p>
          <a:p>
            <a:pPr marL="285750" indent="-285750" algn="just" fontAlgn="auto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p"/>
            </a:pPr>
            <a:r>
              <a:rPr lang="zh-CN" altLang="en-US" sz="1400" dirty="0"/>
              <a:t>设备自带喂料单元，结构简单，操作容易。</a:t>
            </a:r>
            <a:endParaRPr lang="en-US" altLang="zh-CN" sz="1400" dirty="0"/>
          </a:p>
          <a:p>
            <a:pPr marL="285750" indent="-285750" algn="just" fontAlgn="auto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p"/>
            </a:pPr>
            <a:r>
              <a:rPr lang="zh-CN" altLang="en-US" sz="1400" dirty="0"/>
              <a:t>常规锤片粉碎机粒度为</a:t>
            </a:r>
            <a:r>
              <a:rPr lang="en-US" altLang="zh-CN" sz="1400" dirty="0">
                <a:solidFill>
                  <a:srgbClr val="FF0000"/>
                </a:solidFill>
              </a:rPr>
              <a:t>250-380μm</a:t>
            </a:r>
            <a:r>
              <a:rPr lang="zh-CN" altLang="en-US" sz="1400" dirty="0"/>
              <a:t>，粒度相对更粗</a:t>
            </a:r>
            <a:endParaRPr lang="en-US" altLang="zh-CN" sz="1400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858EE13-C46C-4810-BE75-A75269A89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706" b="3091"/>
          <a:stretch/>
        </p:blipFill>
        <p:spPr>
          <a:xfrm>
            <a:off x="6817667" y="638560"/>
            <a:ext cx="5040561" cy="54750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9CCC101-9CE2-4AE0-A6D0-9C716F6F69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11" y="2879824"/>
            <a:ext cx="3384376" cy="338437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F85E7A9-7D9E-4D42-B73E-A325EECD9732}"/>
              </a:ext>
            </a:extLst>
          </p:cNvPr>
          <p:cNvSpPr txBox="1"/>
          <p:nvPr/>
        </p:nvSpPr>
        <p:spPr>
          <a:xfrm>
            <a:off x="452973" y="2304508"/>
            <a:ext cx="6096000" cy="457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lnSpc>
                <a:spcPct val="200000"/>
              </a:lnSpc>
              <a:spcAft>
                <a:spcPts val="0"/>
              </a:spcAft>
            </a:pPr>
            <a:r>
              <a:rPr lang="zh-CN" altLang="en-US" sz="1400" b="1" dirty="0">
                <a:solidFill>
                  <a:srgbClr val="FF0000"/>
                </a:solidFill>
              </a:rPr>
              <a:t>产品应用：谷物棒原料</a:t>
            </a:r>
            <a:r>
              <a:rPr lang="en-US" altLang="zh-CN" sz="1400" b="1" dirty="0">
                <a:solidFill>
                  <a:srgbClr val="FF0000"/>
                </a:solidFill>
              </a:rPr>
              <a:t>/</a:t>
            </a:r>
            <a:r>
              <a:rPr lang="zh-CN" altLang="en-US" sz="1400" b="1" dirty="0">
                <a:solidFill>
                  <a:srgbClr val="FF0000"/>
                </a:solidFill>
              </a:rPr>
              <a:t>挤压膨化食品原料</a:t>
            </a:r>
            <a:r>
              <a:rPr lang="en-US" altLang="zh-CN" sz="1400" b="1" dirty="0">
                <a:solidFill>
                  <a:srgbClr val="FF0000"/>
                </a:solidFill>
              </a:rPr>
              <a:t>/</a:t>
            </a:r>
            <a:r>
              <a:rPr lang="zh-CN" altLang="en-US" sz="1400" b="1" dirty="0">
                <a:solidFill>
                  <a:srgbClr val="FF0000"/>
                </a:solidFill>
              </a:rPr>
              <a:t>谷物粉原料</a:t>
            </a:r>
            <a:endParaRPr lang="en-US" altLang="zh-CN" sz="1400" b="1" dirty="0"/>
          </a:p>
        </p:txBody>
      </p:sp>
    </p:spTree>
    <p:extLst>
      <p:ext uri="{BB962C8B-B14F-4D97-AF65-F5344CB8AC3E}">
        <p14:creationId xmlns:p14="http://schemas.microsoft.com/office/powerpoint/2010/main" val="31828173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C3E90CC-EB9E-4BEA-B93C-5D2D61BE9D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06"/>
          <a:stretch/>
        </p:blipFill>
        <p:spPr>
          <a:xfrm>
            <a:off x="4833754" y="2276365"/>
            <a:ext cx="6990515" cy="417969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EA2B979-9AB1-4397-B8C6-6D755F5B6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i="1" dirty="0"/>
              <a:t>辊式磨粉机制粉工艺</a:t>
            </a: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8A664EB-ECEC-4E99-AE8A-06C54A3B1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9C54384-393F-4CC1-8C0F-D9BD5294473C}"/>
              </a:ext>
            </a:extLst>
          </p:cNvPr>
          <p:cNvSpPr txBox="1"/>
          <p:nvPr/>
        </p:nvSpPr>
        <p:spPr>
          <a:xfrm>
            <a:off x="368872" y="2090441"/>
            <a:ext cx="5400599" cy="1319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p"/>
            </a:pPr>
            <a:r>
              <a:rPr lang="zh-CN" altLang="en-US" sz="1400" dirty="0">
                <a:solidFill>
                  <a:srgbClr val="00324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此工艺燕麦粉毛麦出率在</a:t>
            </a:r>
            <a:r>
              <a:rPr lang="en-US" altLang="zh-CN" sz="1400" dirty="0">
                <a:solidFill>
                  <a:srgbClr val="00324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70-75%</a:t>
            </a:r>
            <a:r>
              <a:rPr lang="zh-CN" altLang="en-US" sz="1400" dirty="0">
                <a:solidFill>
                  <a:srgbClr val="00324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，剩余的为麸皮和杂质</a:t>
            </a:r>
            <a:endParaRPr lang="en-US" altLang="zh-CN" sz="1400" dirty="0">
              <a:solidFill>
                <a:srgbClr val="00324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p"/>
            </a:pPr>
            <a:r>
              <a:rPr lang="zh-CN" altLang="en-US" sz="1400" dirty="0">
                <a:solidFill>
                  <a:srgbClr val="00324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燕麦粒度在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150μm</a:t>
            </a:r>
            <a:r>
              <a:rPr lang="zh-CN" altLang="en-US" sz="1400" dirty="0">
                <a:solidFill>
                  <a:srgbClr val="00324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左右</a:t>
            </a:r>
            <a:endParaRPr lang="en-US" altLang="zh-CN" sz="1400" dirty="0">
              <a:solidFill>
                <a:srgbClr val="00324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p"/>
            </a:pPr>
            <a:r>
              <a:rPr lang="zh-CN" altLang="en-US" sz="1400" dirty="0">
                <a:solidFill>
                  <a:srgbClr val="00324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灰分为</a:t>
            </a:r>
            <a:r>
              <a:rPr lang="en-US" altLang="zh-CN" sz="1400" dirty="0">
                <a:solidFill>
                  <a:srgbClr val="00324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1%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6166A8F-5CDB-436B-91D8-C8C35ACA37C5}"/>
              </a:ext>
            </a:extLst>
          </p:cNvPr>
          <p:cNvSpPr txBox="1"/>
          <p:nvPr/>
        </p:nvSpPr>
        <p:spPr>
          <a:xfrm>
            <a:off x="368872" y="831149"/>
            <a:ext cx="11168515" cy="888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ts val="0"/>
              </a:spcBef>
            </a:pPr>
            <a:r>
              <a:rPr lang="zh-CN" altLang="en-US" sz="1400" dirty="0">
                <a:solidFill>
                  <a:srgbClr val="00324B"/>
                </a:solidFill>
              </a:rPr>
              <a:t>通过多道</a:t>
            </a:r>
            <a:r>
              <a:rPr lang="zh-CN" altLang="en-US" sz="1400" b="1" dirty="0">
                <a:solidFill>
                  <a:srgbClr val="00324B"/>
                </a:solidFill>
              </a:rPr>
              <a:t>磨粉机</a:t>
            </a:r>
            <a:r>
              <a:rPr lang="zh-CN" altLang="en-US" sz="1400" dirty="0">
                <a:solidFill>
                  <a:srgbClr val="00324B"/>
                </a:solidFill>
              </a:rPr>
              <a:t>和</a:t>
            </a:r>
            <a:r>
              <a:rPr lang="zh-CN" altLang="en-US" sz="1400" b="1" dirty="0">
                <a:solidFill>
                  <a:srgbClr val="00324B"/>
                </a:solidFill>
              </a:rPr>
              <a:t>振动圆筛</a:t>
            </a:r>
            <a:r>
              <a:rPr lang="zh-CN" altLang="en-US" sz="1400" dirty="0">
                <a:solidFill>
                  <a:srgbClr val="00324B"/>
                </a:solidFill>
              </a:rPr>
              <a:t>组合，轻研细磨，逐级制粉；将麸皮与胚乳分离，同时多道研磨让燕麦粉的颗粒度足够细，且相对均一；最终燕麦粉经过一道</a:t>
            </a:r>
            <a:r>
              <a:rPr lang="zh-CN" altLang="en-US" sz="1400" b="1" dirty="0">
                <a:solidFill>
                  <a:srgbClr val="00324B"/>
                </a:solidFill>
              </a:rPr>
              <a:t>检查筛</a:t>
            </a:r>
            <a:r>
              <a:rPr lang="zh-CN" altLang="en-US" sz="1400" dirty="0">
                <a:solidFill>
                  <a:srgbClr val="00324B"/>
                </a:solidFill>
              </a:rPr>
              <a:t>后，进入成品粉仓。</a:t>
            </a:r>
            <a:endParaRPr lang="en-US" altLang="zh-CN" sz="1400" dirty="0">
              <a:solidFill>
                <a:srgbClr val="00324B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A7D598A-54D0-4AAE-9027-46FBFCCF97CC}"/>
              </a:ext>
            </a:extLst>
          </p:cNvPr>
          <p:cNvSpPr txBox="1"/>
          <p:nvPr/>
        </p:nvSpPr>
        <p:spPr>
          <a:xfrm>
            <a:off x="432000" y="3515341"/>
            <a:ext cx="4320480" cy="457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ts val="0"/>
              </a:spcBef>
            </a:pPr>
            <a:r>
              <a:rPr lang="zh-CN" altLang="en-US" sz="1400" b="1" dirty="0">
                <a:solidFill>
                  <a:srgbClr val="FF0000"/>
                </a:solidFill>
              </a:rPr>
              <a:t>产品应用：燕麦粉</a:t>
            </a:r>
            <a:r>
              <a:rPr lang="en-US" altLang="zh-CN" sz="1400" b="1" dirty="0">
                <a:solidFill>
                  <a:srgbClr val="FF0000"/>
                </a:solidFill>
              </a:rPr>
              <a:t>/</a:t>
            </a:r>
            <a:r>
              <a:rPr lang="zh-CN" altLang="en-US" sz="1400" b="1" dirty="0">
                <a:solidFill>
                  <a:srgbClr val="FF0000"/>
                </a:solidFill>
              </a:rPr>
              <a:t>燕麦面条</a:t>
            </a:r>
            <a:r>
              <a:rPr lang="en-US" altLang="zh-CN" sz="1400" b="1" dirty="0">
                <a:solidFill>
                  <a:srgbClr val="FF0000"/>
                </a:solidFill>
              </a:rPr>
              <a:t>/</a:t>
            </a:r>
            <a:r>
              <a:rPr lang="zh-CN" altLang="en-US" sz="1400" b="1" dirty="0">
                <a:solidFill>
                  <a:srgbClr val="FF0000"/>
                </a:solidFill>
              </a:rPr>
              <a:t>燕麦乳原料粉</a:t>
            </a:r>
            <a:endParaRPr lang="en-US" altLang="zh-CN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4265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7966" t="13387" r="13599" b="9250"/>
          <a:stretch/>
        </p:blipFill>
        <p:spPr>
          <a:xfrm>
            <a:off x="3687555" y="3025732"/>
            <a:ext cx="3567481" cy="35553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274638"/>
            <a:ext cx="2497235" cy="900000"/>
          </a:xfrm>
        </p:spPr>
        <p:txBody>
          <a:bodyPr/>
          <a:lstStyle/>
          <a:p>
            <a:r>
              <a:rPr lang="zh-CN" altLang="en-US" i="1" dirty="0"/>
              <a:t>磨粉机 </a:t>
            </a:r>
            <a:r>
              <a:rPr lang="de-CH" i="1" dirty="0"/>
              <a:t>MDDP</a:t>
            </a:r>
            <a:br>
              <a:rPr lang="en-GB" dirty="0"/>
            </a:br>
            <a:endParaRPr lang="es-ES" dirty="0"/>
          </a:p>
        </p:txBody>
      </p:sp>
      <p:pic>
        <p:nvPicPr>
          <p:cNvPr id="8" name="Picture 7" descr="WalzenstuhlSchem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408" y="1210537"/>
            <a:ext cx="5155427" cy="245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Up Arrow 11"/>
          <p:cNvSpPr/>
          <p:nvPr/>
        </p:nvSpPr>
        <p:spPr>
          <a:xfrm flipV="1">
            <a:off x="9330727" y="269558"/>
            <a:ext cx="577454" cy="694712"/>
          </a:xfrm>
          <a:prstGeom prst="upArrow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IN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Up Arrow 12"/>
          <p:cNvSpPr/>
          <p:nvPr/>
        </p:nvSpPr>
        <p:spPr>
          <a:xfrm flipV="1">
            <a:off x="9330727" y="3909594"/>
            <a:ext cx="577454" cy="1151657"/>
          </a:xfrm>
          <a:prstGeom prst="upArrow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IN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933" y="869996"/>
            <a:ext cx="3318375" cy="3314232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79DC613D-638E-4EF2-BF5C-CF17FD9816B5}"/>
              </a:ext>
            </a:extLst>
          </p:cNvPr>
          <p:cNvSpPr txBox="1">
            <a:spLocks/>
          </p:cNvSpPr>
          <p:nvPr/>
        </p:nvSpPr>
        <p:spPr>
          <a:xfrm>
            <a:off x="274659" y="819661"/>
            <a:ext cx="8596806" cy="16610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indent="-285750" algn="just" fontAlgn="auto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400" dirty="0"/>
              <a:t>磨粉机</a:t>
            </a:r>
            <a:r>
              <a:rPr lang="zh-CN" altLang="en-US" sz="1400" dirty="0">
                <a:solidFill>
                  <a:srgbClr val="FF0000"/>
                </a:solidFill>
              </a:rPr>
              <a:t>伺服喂料</a:t>
            </a:r>
            <a:r>
              <a:rPr lang="zh-CN" altLang="en-US" sz="1400" dirty="0"/>
              <a:t>，运行稳定</a:t>
            </a:r>
            <a:endParaRPr lang="en-US" altLang="zh-CN" sz="1400" dirty="0"/>
          </a:p>
          <a:p>
            <a:pPr indent="-285750" algn="just" fontAlgn="auto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400" dirty="0"/>
              <a:t>自带控制面板，操作更方便</a:t>
            </a:r>
            <a:endParaRPr lang="en-US" altLang="zh-CN" sz="1400" dirty="0"/>
          </a:p>
          <a:p>
            <a:pPr indent="-285750" algn="just" fontAlgn="auto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400" dirty="0"/>
              <a:t>机箱结构为一体式，检修清理更方便</a:t>
            </a:r>
            <a:endParaRPr lang="en-US" altLang="zh-CN" sz="1400" dirty="0"/>
          </a:p>
          <a:p>
            <a:pPr indent="-285750" algn="just" fontAlgn="auto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400" dirty="0"/>
              <a:t>磨辊不同位置，配置不同的参数，确保参数与实际应用匹配达到最佳</a:t>
            </a:r>
            <a:endParaRPr lang="en-US" altLang="zh-CN" sz="1400" dirty="0"/>
          </a:p>
          <a:p>
            <a:pPr indent="-285750" algn="just" fontAlgn="auto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400" dirty="0"/>
              <a:t>设备可配置</a:t>
            </a:r>
            <a:r>
              <a:rPr lang="zh-CN" altLang="en-US" sz="1400" dirty="0">
                <a:solidFill>
                  <a:srgbClr val="FF0000"/>
                </a:solidFill>
              </a:rPr>
              <a:t>不锈钢版本</a:t>
            </a:r>
            <a:endParaRPr lang="en-US" altLang="zh-CN" sz="1400" dirty="0">
              <a:solidFill>
                <a:srgbClr val="FF0000"/>
              </a:solidFill>
            </a:endParaRPr>
          </a:p>
          <a:p>
            <a:pPr indent="-285750" algn="just" fontAlgn="auto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400" dirty="0"/>
              <a:t>搭配</a:t>
            </a:r>
            <a:r>
              <a:rPr lang="en-US" altLang="zh-CN" sz="1400" dirty="0"/>
              <a:t>MYTA</a:t>
            </a:r>
            <a:r>
              <a:rPr lang="zh-CN" altLang="en-US" sz="1400" dirty="0"/>
              <a:t>粒度检测仪，可</a:t>
            </a:r>
            <a:r>
              <a:rPr lang="zh-CN" altLang="en-US" sz="1400" dirty="0">
                <a:solidFill>
                  <a:srgbClr val="FF0000"/>
                </a:solidFill>
              </a:rPr>
              <a:t>自动调节轧距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16238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395" r="17338"/>
          <a:stretch/>
        </p:blipFill>
        <p:spPr>
          <a:xfrm>
            <a:off x="3513248" y="598818"/>
            <a:ext cx="3281927" cy="24848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i="1" dirty="0"/>
              <a:t>振动圆筛</a:t>
            </a:r>
            <a:r>
              <a:rPr lang="en-US" i="1" dirty="0"/>
              <a:t> MKZH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rcRect l="23130" t="5083" r="21610"/>
          <a:stretch/>
        </p:blipFill>
        <p:spPr>
          <a:xfrm>
            <a:off x="8320679" y="3488792"/>
            <a:ext cx="3271321" cy="266763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12305" y="885910"/>
            <a:ext cx="5400000" cy="1661048"/>
          </a:xfrm>
        </p:spPr>
        <p:txBody>
          <a:bodyPr/>
          <a:lstStyle/>
          <a:p>
            <a:pPr indent="-285750" algn="just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400" dirty="0"/>
              <a:t>应用于</a:t>
            </a:r>
            <a:r>
              <a:rPr lang="zh-CN" altLang="en-US" sz="1400" dirty="0">
                <a:solidFill>
                  <a:srgbClr val="FF0000"/>
                </a:solidFill>
              </a:rPr>
              <a:t>粉料和麸皮筛理</a:t>
            </a:r>
            <a:endParaRPr lang="en-US" altLang="zh-CN" sz="1400" dirty="0">
              <a:solidFill>
                <a:srgbClr val="FF0000"/>
              </a:solidFill>
            </a:endParaRPr>
          </a:p>
          <a:p>
            <a:pPr indent="-285750" algn="just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400" dirty="0"/>
              <a:t>多用于筛理</a:t>
            </a:r>
            <a:r>
              <a:rPr lang="zh-CN" altLang="en-US" sz="1400" dirty="0">
                <a:solidFill>
                  <a:srgbClr val="FF0000"/>
                </a:solidFill>
              </a:rPr>
              <a:t>较高粘性和较高脂肪</a:t>
            </a:r>
            <a:r>
              <a:rPr lang="zh-CN" altLang="en-US" sz="1400" dirty="0"/>
              <a:t>的物料</a:t>
            </a:r>
            <a:endParaRPr lang="en-US" altLang="zh-CN" sz="1400" dirty="0"/>
          </a:p>
          <a:p>
            <a:pPr indent="-285750" algn="just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400" dirty="0"/>
              <a:t>结构特殊，基本不会糊筛</a:t>
            </a:r>
            <a:endParaRPr lang="en-US" altLang="zh-CN" sz="1400" dirty="0"/>
          </a:p>
          <a:p>
            <a:pPr indent="-285750" algn="just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400" dirty="0"/>
              <a:t>可选金属或尼龙筛网</a:t>
            </a:r>
            <a:endParaRPr lang="en-US" altLang="zh-CN" sz="1400" dirty="0"/>
          </a:p>
          <a:p>
            <a:pPr indent="-285750" algn="just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400" dirty="0"/>
              <a:t>拆卸维修清理方便</a:t>
            </a:r>
            <a:endParaRPr lang="en-US" sz="1400" dirty="0"/>
          </a:p>
          <a:p>
            <a:pPr>
              <a:lnSpc>
                <a:spcPct val="200000"/>
              </a:lnSpc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1851"/>
          <a:stretch/>
        </p:blipFill>
        <p:spPr>
          <a:xfrm>
            <a:off x="3476062" y="3488792"/>
            <a:ext cx="4176719" cy="26676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4400" r="25200"/>
          <a:stretch/>
        </p:blipFill>
        <p:spPr>
          <a:xfrm>
            <a:off x="442889" y="3488792"/>
            <a:ext cx="2388078" cy="26676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6D51F9D-430A-4481-A9C7-D7FB72E90D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3588" y="120005"/>
            <a:ext cx="5400000" cy="324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896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B556BE-D798-4226-AB1F-D226479E9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275" y="240291"/>
            <a:ext cx="11160000" cy="900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800" i="1" dirty="0"/>
              <a:t>超微粉碎机制粉工艺</a:t>
            </a:r>
            <a:endParaRPr lang="zh-CN" altLang="en-US" i="1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CBBC6-57C8-4043-81EC-DEE4A413E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0032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06BE56A-D870-4DC9-B76D-008262C002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307" y="2861340"/>
            <a:ext cx="3563055" cy="3563055"/>
          </a:xfrm>
          <a:prstGeom prst="rect">
            <a:avLst/>
          </a:prstGeom>
        </p:spPr>
      </p:pic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F0EF593-2132-45E3-9859-941F9474E223}"/>
              </a:ext>
            </a:extLst>
          </p:cNvPr>
          <p:cNvSpPr txBox="1">
            <a:spLocks/>
          </p:cNvSpPr>
          <p:nvPr/>
        </p:nvSpPr>
        <p:spPr>
          <a:xfrm>
            <a:off x="336947" y="891220"/>
            <a:ext cx="6480720" cy="21675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 fontAlgn="auto">
              <a:lnSpc>
                <a:spcPct val="200000"/>
              </a:lnSpc>
              <a:spcAft>
                <a:spcPts val="0"/>
              </a:spcAft>
            </a:pPr>
            <a:r>
              <a:rPr lang="zh-CN" altLang="en-US" sz="1400" dirty="0"/>
              <a:t>超微粉碎级常与锤片粉碎机或者磨粉机搭配使用；</a:t>
            </a:r>
            <a:endParaRPr lang="en-US" altLang="zh-CN" sz="1400" dirty="0"/>
          </a:p>
          <a:p>
            <a:pPr algn="just" fontAlgn="auto">
              <a:lnSpc>
                <a:spcPct val="200000"/>
              </a:lnSpc>
              <a:spcAft>
                <a:spcPts val="0"/>
              </a:spcAft>
            </a:pPr>
            <a:r>
              <a:rPr lang="zh-CN" altLang="en-US" sz="1400" dirty="0"/>
              <a:t>超微粉碎机</a:t>
            </a:r>
            <a:r>
              <a:rPr lang="zh-CN" altLang="en-US" sz="1400" dirty="0">
                <a:solidFill>
                  <a:srgbClr val="FF0000"/>
                </a:solidFill>
              </a:rPr>
              <a:t>气流撞击，气流分级原理</a:t>
            </a:r>
            <a:r>
              <a:rPr lang="zh-CN" altLang="en-US" sz="1400" dirty="0"/>
              <a:t>，可以使燕麦粉达到一个更细的粒度。</a:t>
            </a:r>
            <a:endParaRPr lang="en-US" altLang="zh-CN" sz="1400" dirty="0"/>
          </a:p>
          <a:p>
            <a:pPr algn="just" fontAlgn="auto">
              <a:lnSpc>
                <a:spcPct val="200000"/>
              </a:lnSpc>
              <a:spcAft>
                <a:spcPts val="0"/>
              </a:spcAft>
            </a:pPr>
            <a:endParaRPr lang="en-US" altLang="zh-CN" sz="1400" dirty="0"/>
          </a:p>
          <a:p>
            <a:pPr marL="285750" indent="-285750" algn="just" fontAlgn="auto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p"/>
            </a:pPr>
            <a:r>
              <a:rPr lang="zh-CN" altLang="en-US" sz="1400" dirty="0"/>
              <a:t>常规超微粉碎机粒度：</a:t>
            </a:r>
            <a:r>
              <a:rPr lang="en-US" altLang="zh-CN" sz="1400" dirty="0">
                <a:solidFill>
                  <a:srgbClr val="FF0000"/>
                </a:solidFill>
              </a:rPr>
              <a:t>99%&lt;120μm,D50=70μm</a:t>
            </a:r>
          </a:p>
          <a:p>
            <a:pPr marL="285750" indent="-285750" algn="just" fontAlgn="auto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p"/>
            </a:pPr>
            <a:r>
              <a:rPr lang="zh-CN" altLang="en-US" sz="1400" dirty="0"/>
              <a:t>出粉为</a:t>
            </a:r>
            <a:r>
              <a:rPr lang="en-US" altLang="zh-CN" sz="1400" dirty="0"/>
              <a:t>100%</a:t>
            </a:r>
            <a:endParaRPr lang="en-US" sz="1400" dirty="0"/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DB2386E2-204C-4DE8-8625-90E0F853A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84378" y="690291"/>
            <a:ext cx="4724537" cy="4887021"/>
          </a:xfr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8764C89-667E-4AC8-B19D-8D887AAEFBF2}"/>
              </a:ext>
            </a:extLst>
          </p:cNvPr>
          <p:cNvSpPr txBox="1"/>
          <p:nvPr/>
        </p:nvSpPr>
        <p:spPr>
          <a:xfrm>
            <a:off x="336947" y="3281368"/>
            <a:ext cx="6096000" cy="457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lnSpc>
                <a:spcPct val="200000"/>
              </a:lnSpc>
              <a:spcAft>
                <a:spcPts val="0"/>
              </a:spcAft>
            </a:pPr>
            <a:r>
              <a:rPr lang="zh-CN" altLang="en-US" sz="1400" b="1" dirty="0">
                <a:solidFill>
                  <a:srgbClr val="FF0000"/>
                </a:solidFill>
              </a:rPr>
              <a:t>产品应用：燕麦麸皮粉</a:t>
            </a:r>
            <a:r>
              <a:rPr lang="en-US" altLang="zh-CN" sz="1400" b="1" dirty="0">
                <a:solidFill>
                  <a:srgbClr val="FF0000"/>
                </a:solidFill>
              </a:rPr>
              <a:t>/</a:t>
            </a:r>
            <a:r>
              <a:rPr lang="zh-CN" altLang="en-US" sz="1400" b="1" dirty="0">
                <a:solidFill>
                  <a:srgbClr val="FF0000"/>
                </a:solidFill>
              </a:rPr>
              <a:t>燕麦超细粉</a:t>
            </a:r>
            <a:endParaRPr lang="en-US" altLang="zh-CN" sz="1400" b="1" dirty="0"/>
          </a:p>
        </p:txBody>
      </p:sp>
    </p:spTree>
    <p:extLst>
      <p:ext uri="{BB962C8B-B14F-4D97-AF65-F5344CB8AC3E}">
        <p14:creationId xmlns:p14="http://schemas.microsoft.com/office/powerpoint/2010/main" val="461736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工程案例展示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62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57EFAC-0CD7-4122-8DF8-4E35D50EF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燕麦片加工线</a:t>
            </a:r>
            <a:r>
              <a:rPr lang="en-US" altLang="zh-CN" dirty="0"/>
              <a:t>5T/H</a:t>
            </a:r>
            <a:endParaRPr lang="zh-CN" altLang="en-US" dirty="0"/>
          </a:p>
        </p:txBody>
      </p:sp>
      <p:pic>
        <p:nvPicPr>
          <p:cNvPr id="7" name="图片 6" descr="图片包含 室内, 物体, 窗户, 小&#10;&#10;描述已自动生成">
            <a:extLst>
              <a:ext uri="{FF2B5EF4-FFF2-40B4-BE49-F238E27FC236}">
                <a16:creationId xmlns:a16="http://schemas.microsoft.com/office/drawing/2014/main" id="{E5BD20DE-82E7-4255-80A2-66F9479E2F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r="9848"/>
          <a:stretch/>
        </p:blipFill>
        <p:spPr>
          <a:xfrm>
            <a:off x="6310921" y="995826"/>
            <a:ext cx="4130432" cy="2376601"/>
          </a:xfrm>
          <a:prstGeom prst="rect">
            <a:avLst/>
          </a:prstGeom>
        </p:spPr>
      </p:pic>
      <p:pic>
        <p:nvPicPr>
          <p:cNvPr id="11" name="图片 10" descr="玻璃窗上的文字&#10;&#10;中度可信度描述已自动生成">
            <a:extLst>
              <a:ext uri="{FF2B5EF4-FFF2-40B4-BE49-F238E27FC236}">
                <a16:creationId xmlns:a16="http://schemas.microsoft.com/office/drawing/2014/main" id="{C6C86CA2-6D90-4BF4-A14E-C6801A1BA4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r="10440"/>
          <a:stretch/>
        </p:blipFill>
        <p:spPr>
          <a:xfrm>
            <a:off x="192931" y="3701934"/>
            <a:ext cx="3726801" cy="2160240"/>
          </a:xfrm>
          <a:prstGeom prst="rect">
            <a:avLst/>
          </a:prstGeom>
        </p:spPr>
      </p:pic>
      <p:pic>
        <p:nvPicPr>
          <p:cNvPr id="13" name="图片 12" descr="图片包含 室内, 镜子, 大, 挂&#10;&#10;描述已自动生成">
            <a:extLst>
              <a:ext uri="{FF2B5EF4-FFF2-40B4-BE49-F238E27FC236}">
                <a16:creationId xmlns:a16="http://schemas.microsoft.com/office/drawing/2014/main" id="{1CF03B0E-F84C-4375-8850-1F786E09C8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r="9258"/>
          <a:stretch/>
        </p:blipFill>
        <p:spPr>
          <a:xfrm>
            <a:off x="4171616" y="3701934"/>
            <a:ext cx="3782013" cy="2160240"/>
          </a:xfrm>
          <a:prstGeom prst="rect">
            <a:avLst/>
          </a:prstGeom>
        </p:spPr>
      </p:pic>
      <p:pic>
        <p:nvPicPr>
          <p:cNvPr id="15" name="图片 14" descr="桌子上的食物&#10;&#10;描述已自动生成">
            <a:extLst>
              <a:ext uri="{FF2B5EF4-FFF2-40B4-BE49-F238E27FC236}">
                <a16:creationId xmlns:a16="http://schemas.microsoft.com/office/drawing/2014/main" id="{591E0692-04BC-40E0-9E3A-2FFB123525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r="9258"/>
          <a:stretch/>
        </p:blipFill>
        <p:spPr>
          <a:xfrm>
            <a:off x="8171358" y="3706576"/>
            <a:ext cx="3773886" cy="2155598"/>
          </a:xfrm>
          <a:prstGeom prst="rect">
            <a:avLst/>
          </a:prstGeom>
        </p:spPr>
      </p:pic>
      <p:pic>
        <p:nvPicPr>
          <p:cNvPr id="17" name="图片 16" descr="蓝色的门&#10;&#10;低可信度描述已自动生成">
            <a:extLst>
              <a:ext uri="{FF2B5EF4-FFF2-40B4-BE49-F238E27FC236}">
                <a16:creationId xmlns:a16="http://schemas.microsoft.com/office/drawing/2014/main" id="{4FFCFB61-A3D6-482F-ABDA-B574A46ED0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r="9848" b="9703"/>
          <a:stretch/>
        </p:blipFill>
        <p:spPr>
          <a:xfrm>
            <a:off x="1129035" y="995826"/>
            <a:ext cx="4205130" cy="237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757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000" y="274638"/>
            <a:ext cx="11160000" cy="900000"/>
          </a:xfrm>
        </p:spPr>
        <p:txBody>
          <a:bodyPr anchor="t">
            <a:normAutofit/>
          </a:bodyPr>
          <a:lstStyle/>
          <a:p>
            <a:r>
              <a:rPr lang="zh-CN" altLang="en-US"/>
              <a:t>燕麦粉生产线</a:t>
            </a:r>
            <a:r>
              <a:rPr lang="en-US" altLang="zh-CN"/>
              <a:t>1T</a:t>
            </a:r>
            <a:r>
              <a:rPr lang="en-US" altLang="zh-CN" dirty="0"/>
              <a:t>/H</a:t>
            </a:r>
            <a:br>
              <a:rPr lang="en-US" dirty="0"/>
            </a:br>
            <a:endParaRPr lang="en-GB" dirty="0"/>
          </a:p>
        </p:txBody>
      </p:sp>
      <p:pic>
        <p:nvPicPr>
          <p:cNvPr id="7" name="图片 6" descr="图片包含 室内, 桌子, 房间, 小&#10;&#10;描述已自动生成">
            <a:extLst>
              <a:ext uri="{FF2B5EF4-FFF2-40B4-BE49-F238E27FC236}">
                <a16:creationId xmlns:a16="http://schemas.microsoft.com/office/drawing/2014/main" id="{ABD5D2AA-3423-48B8-9D9B-6FA276E600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43"/>
          <a:stretch/>
        </p:blipFill>
        <p:spPr>
          <a:xfrm>
            <a:off x="430463" y="1071442"/>
            <a:ext cx="3150764" cy="1750795"/>
          </a:xfrm>
          <a:prstGeom prst="rect">
            <a:avLst/>
          </a:prstGeom>
        </p:spPr>
      </p:pic>
      <p:pic>
        <p:nvPicPr>
          <p:cNvPr id="13" name="图片 12" descr="图片包含 冰箱, 建筑, 桌子, 小&#10;&#10;描述已自动生成">
            <a:extLst>
              <a:ext uri="{FF2B5EF4-FFF2-40B4-BE49-F238E27FC236}">
                <a16:creationId xmlns:a16="http://schemas.microsoft.com/office/drawing/2014/main" id="{709A6A57-9C33-4371-BCD2-9432C7DE16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0" b="25343"/>
          <a:stretch/>
        </p:blipFill>
        <p:spPr>
          <a:xfrm>
            <a:off x="3181039" y="3429000"/>
            <a:ext cx="2387190" cy="2839556"/>
          </a:xfrm>
          <a:prstGeom prst="rect">
            <a:avLst/>
          </a:prstGeom>
        </p:spPr>
      </p:pic>
      <p:pic>
        <p:nvPicPr>
          <p:cNvPr id="14" name="图片 13" descr="图片包含 建筑, 桌子, 小, 站&#10;&#10;描述已自动生成">
            <a:extLst>
              <a:ext uri="{FF2B5EF4-FFF2-40B4-BE49-F238E27FC236}">
                <a16:creationId xmlns:a16="http://schemas.microsoft.com/office/drawing/2014/main" id="{711AF1B0-59C6-46F6-B1F1-5504A55FA9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5" r="7475"/>
          <a:stretch/>
        </p:blipFill>
        <p:spPr>
          <a:xfrm>
            <a:off x="383471" y="3429000"/>
            <a:ext cx="2289787" cy="2839556"/>
          </a:xfrm>
          <a:prstGeom prst="rect">
            <a:avLst/>
          </a:prstGeom>
        </p:spPr>
      </p:pic>
      <p:pic>
        <p:nvPicPr>
          <p:cNvPr id="16" name="图片 15" descr="工厂里有人&#10;&#10;描述已自动生成">
            <a:extLst>
              <a:ext uri="{FF2B5EF4-FFF2-40B4-BE49-F238E27FC236}">
                <a16:creationId xmlns:a16="http://schemas.microsoft.com/office/drawing/2014/main" id="{2F40A5DA-4E3F-45B2-8512-A385C9219D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015" y="1071442"/>
            <a:ext cx="3757740" cy="2068188"/>
          </a:xfrm>
          <a:prstGeom prst="rect">
            <a:avLst/>
          </a:prstGeom>
        </p:spPr>
      </p:pic>
      <p:pic>
        <p:nvPicPr>
          <p:cNvPr id="18" name="图片 17" descr="图片包含 建筑, 室内, 房间, 桌子&#10;&#10;描述已自动生成">
            <a:extLst>
              <a:ext uri="{FF2B5EF4-FFF2-40B4-BE49-F238E27FC236}">
                <a16:creationId xmlns:a16="http://schemas.microsoft.com/office/drawing/2014/main" id="{F413900E-D347-476B-83DD-3E03B41978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32"/>
          <a:stretch/>
        </p:blipFill>
        <p:spPr>
          <a:xfrm>
            <a:off x="3924251" y="1071442"/>
            <a:ext cx="3757739" cy="2068188"/>
          </a:xfrm>
          <a:prstGeom prst="rect">
            <a:avLst/>
          </a:prstGeom>
        </p:spPr>
      </p:pic>
      <p:pic>
        <p:nvPicPr>
          <p:cNvPr id="20" name="图片 19" descr="图片包含 室内, 物体, 水槽, 镜子&#10;&#10;描述已自动生成">
            <a:extLst>
              <a:ext uri="{FF2B5EF4-FFF2-40B4-BE49-F238E27FC236}">
                <a16:creationId xmlns:a16="http://schemas.microsoft.com/office/drawing/2014/main" id="{47994E42-2446-4113-85E5-1761E0E81E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 b="14301"/>
          <a:stretch/>
        </p:blipFill>
        <p:spPr>
          <a:xfrm>
            <a:off x="6121597" y="3436458"/>
            <a:ext cx="2112794" cy="2839556"/>
          </a:xfrm>
          <a:prstGeom prst="rect">
            <a:avLst/>
          </a:prstGeom>
        </p:spPr>
      </p:pic>
      <p:pic>
        <p:nvPicPr>
          <p:cNvPr id="22" name="图片 21" descr="房间的摆设布局&#10;&#10;中度可信度描述已自动生成">
            <a:extLst>
              <a:ext uri="{FF2B5EF4-FFF2-40B4-BE49-F238E27FC236}">
                <a16:creationId xmlns:a16="http://schemas.microsoft.com/office/drawing/2014/main" id="{FBEAFED9-A836-4FCF-B0DD-845C8083240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6" r="30515"/>
          <a:stretch/>
        </p:blipFill>
        <p:spPr>
          <a:xfrm>
            <a:off x="8545858" y="3436458"/>
            <a:ext cx="3265845" cy="28395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22992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燕麦奶介绍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60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B556BE-D798-4226-AB1F-D226479E9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275" y="240291"/>
            <a:ext cx="11160000" cy="900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800" i="0" dirty="0"/>
              <a:t>为什么要做燕麦谷物饮料</a:t>
            </a:r>
            <a:endParaRPr lang="zh-CN" altLang="en-US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F0EF593-2132-45E3-9859-941F9474E223}"/>
              </a:ext>
            </a:extLst>
          </p:cNvPr>
          <p:cNvSpPr txBox="1">
            <a:spLocks/>
          </p:cNvSpPr>
          <p:nvPr/>
        </p:nvSpPr>
        <p:spPr>
          <a:xfrm>
            <a:off x="431275" y="980728"/>
            <a:ext cx="5166502" cy="453650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85750" indent="-285750" algn="just" fontAlgn="auto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zh-CN" altLang="en-US" sz="1400" b="1" dirty="0"/>
              <a:t>营养价值</a:t>
            </a:r>
            <a:endParaRPr lang="en-US" altLang="zh-CN" sz="1400" b="1" dirty="0"/>
          </a:p>
          <a:p>
            <a:pPr algn="just" fontAlgn="auto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</a:pPr>
            <a:r>
              <a:rPr lang="zh-CN" altLang="en-US" sz="1200" dirty="0"/>
              <a:t>燕麦中无论蛋白质含量，水溶性膳食纤维，及维生素含量远高于其他谷物，这些物质可以</a:t>
            </a:r>
            <a:r>
              <a:rPr lang="zh-CN" altLang="en-US" sz="1200" dirty="0">
                <a:solidFill>
                  <a:srgbClr val="FF0000"/>
                </a:solidFill>
              </a:rPr>
              <a:t>降低心血管疾病，糖尿病，高血压</a:t>
            </a:r>
            <a:r>
              <a:rPr lang="zh-CN" altLang="en-US" sz="1200" dirty="0"/>
              <a:t>的发病风险。</a:t>
            </a:r>
            <a:endParaRPr lang="en-US" altLang="zh-CN" sz="1200" dirty="0"/>
          </a:p>
          <a:p>
            <a:pPr marL="285750" indent="-285750" algn="just" fontAlgn="auto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zh-CN" altLang="en-US" sz="1400" b="1" dirty="0"/>
              <a:t>食育理念的盛行</a:t>
            </a:r>
            <a:endParaRPr lang="en-US" altLang="zh-CN" sz="1400" b="1" dirty="0"/>
          </a:p>
          <a:p>
            <a:pPr algn="just" fontAlgn="auto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</a:pPr>
            <a:r>
              <a:rPr lang="zh-CN" altLang="en-US" sz="1200" dirty="0"/>
              <a:t>由于我国饮食观念的转变，健康饮食越来越重要，无论是植物奶亦或是杂粮产业近几年蓬勃发展。</a:t>
            </a:r>
            <a:endParaRPr lang="en-US" altLang="zh-CN" sz="1200" dirty="0"/>
          </a:p>
          <a:p>
            <a:pPr marL="285750" indent="-285750" algn="just" fontAlgn="auto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zh-CN" altLang="en-US" sz="1400" b="1" dirty="0"/>
              <a:t>环保及可持续发展</a:t>
            </a:r>
            <a:endParaRPr lang="en-US" altLang="zh-CN" sz="1400" b="1" dirty="0"/>
          </a:p>
          <a:p>
            <a:pPr algn="just" fontAlgn="auto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</a:pPr>
            <a:r>
              <a:rPr lang="zh-CN" altLang="en-US" sz="1200" dirty="0"/>
              <a:t>可持续发展，用植物替代品代替乳制品，以此来降低以动物为基础的产品造成的环境的负担。</a:t>
            </a:r>
            <a:endParaRPr lang="en-US" altLang="zh-CN" sz="1200" dirty="0"/>
          </a:p>
          <a:p>
            <a:pPr fontAlgn="auto">
              <a:spcAft>
                <a:spcPts val="600"/>
              </a:spcAft>
            </a:pPr>
            <a:endParaRPr lang="en-US" altLang="zh-CN" dirty="0"/>
          </a:p>
        </p:txBody>
      </p:sp>
      <p:pic>
        <p:nvPicPr>
          <p:cNvPr id="4" name="图片 3" descr="瓶子放在一起&#10;&#10;中度可信度描述已自动生成">
            <a:extLst>
              <a:ext uri="{FF2B5EF4-FFF2-40B4-BE49-F238E27FC236}">
                <a16:creationId xmlns:a16="http://schemas.microsoft.com/office/drawing/2014/main" id="{E3EEF186-3F8B-4515-A664-E09E2E2A97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t="3537" r="11407" b="13763"/>
          <a:stretch/>
        </p:blipFill>
        <p:spPr>
          <a:xfrm>
            <a:off x="7897787" y="286434"/>
            <a:ext cx="2952328" cy="2160240"/>
          </a:xfrm>
          <a:prstGeom prst="rect">
            <a:avLst/>
          </a:prstGeom>
        </p:spPr>
      </p:pic>
      <p:pic>
        <p:nvPicPr>
          <p:cNvPr id="7" name="图片 6" descr="图片包含 橙子, 瓶子, 照片, 热&#10;&#10;描述已自动生成">
            <a:extLst>
              <a:ext uri="{FF2B5EF4-FFF2-40B4-BE49-F238E27FC236}">
                <a16:creationId xmlns:a16="http://schemas.microsoft.com/office/drawing/2014/main" id="{E9D51940-E43F-4B9B-9D89-C208250299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01"/>
          <a:stretch/>
        </p:blipFill>
        <p:spPr>
          <a:xfrm>
            <a:off x="8989317" y="3573016"/>
            <a:ext cx="2857500" cy="25202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6E49054-BB67-4082-B494-378341FF6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40" y="2582916"/>
            <a:ext cx="2938013" cy="227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260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>
            <a:extLst>
              <a:ext uri="{FF2B5EF4-FFF2-40B4-BE49-F238E27FC236}">
                <a16:creationId xmlns:a16="http://schemas.microsoft.com/office/drawing/2014/main" id="{552F6A8B-144B-4EAE-8CB2-09C496217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67" y="1762647"/>
            <a:ext cx="4303134" cy="415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 dirty="0">
                <a:solidFill>
                  <a:srgbClr val="00324B"/>
                </a:solidFill>
              </a:rPr>
              <a:t>燕麦的结构组成</a:t>
            </a:r>
            <a:endParaRPr lang="de-CH" dirty="0">
              <a:solidFill>
                <a:srgbClr val="00324B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t="17220" r="9052" b="7276"/>
          <a:stretch/>
        </p:blipFill>
        <p:spPr>
          <a:xfrm>
            <a:off x="5962345" y="1174638"/>
            <a:ext cx="6056501" cy="5118420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>
            <a:off x="5123760" y="1928150"/>
            <a:ext cx="3985284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9109045" y="1928150"/>
            <a:ext cx="0" cy="50405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5123760" y="3340731"/>
            <a:ext cx="1946373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5123760" y="4060811"/>
            <a:ext cx="1800199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5123760" y="5327163"/>
            <a:ext cx="3591964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5123760" y="2432206"/>
            <a:ext cx="1504166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0">
            <a:extLst>
              <a:ext uri="{FF2B5EF4-FFF2-40B4-BE49-F238E27FC236}">
                <a16:creationId xmlns:a16="http://schemas.microsoft.com/office/drawing/2014/main" id="{8FEA5261-1D43-4523-A52A-C0EB8BE8A790}"/>
              </a:ext>
            </a:extLst>
          </p:cNvPr>
          <p:cNvCxnSpPr>
            <a:cxnSpLocks/>
          </p:cNvCxnSpPr>
          <p:nvPr/>
        </p:nvCxnSpPr>
        <p:spPr>
          <a:xfrm>
            <a:off x="5123760" y="4651546"/>
            <a:ext cx="1946373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11">
            <a:extLst>
              <a:ext uri="{FF2B5EF4-FFF2-40B4-BE49-F238E27FC236}">
                <a16:creationId xmlns:a16="http://schemas.microsoft.com/office/drawing/2014/main" id="{9C9AC47D-48F8-4DBE-9380-8C0109E13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8499" y="1671822"/>
            <a:ext cx="1946374" cy="2462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dirty="0">
                <a:solidFill>
                  <a:srgbClr val="00324B"/>
                </a:solidFill>
              </a:rPr>
              <a:t>fat content net (total %D.M.)</a:t>
            </a:r>
          </a:p>
        </p:txBody>
      </p:sp>
      <p:cxnSp>
        <p:nvCxnSpPr>
          <p:cNvPr id="24" name="Straight Arrow Connector 3">
            <a:extLst>
              <a:ext uri="{FF2B5EF4-FFF2-40B4-BE49-F238E27FC236}">
                <a16:creationId xmlns:a16="http://schemas.microsoft.com/office/drawing/2014/main" id="{1CFD7AD9-CE09-484B-B1ED-40F4CB177FC5}"/>
              </a:ext>
            </a:extLst>
          </p:cNvPr>
          <p:cNvCxnSpPr>
            <a:cxnSpLocks/>
          </p:cNvCxnSpPr>
          <p:nvPr/>
        </p:nvCxnSpPr>
        <p:spPr>
          <a:xfrm flipH="1">
            <a:off x="2641203" y="2027291"/>
            <a:ext cx="444841" cy="89765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0C4B42E1-DAF1-419E-A53A-CF494462D653}"/>
              </a:ext>
            </a:extLst>
          </p:cNvPr>
          <p:cNvSpPr txBox="1"/>
          <p:nvPr/>
        </p:nvSpPr>
        <p:spPr>
          <a:xfrm>
            <a:off x="4490511" y="1762647"/>
            <a:ext cx="640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b="1" dirty="0">
                <a:solidFill>
                  <a:srgbClr val="00324B"/>
                </a:solidFill>
                <a:latin typeface="+mj-lt"/>
              </a:rPr>
              <a:t>腹沟</a:t>
            </a:r>
            <a:endParaRPr lang="de-CH" altLang="zh-CN" b="1" dirty="0">
              <a:solidFill>
                <a:srgbClr val="00324B"/>
              </a:solidFill>
              <a:latin typeface="+mj-l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88F9EF4-1642-4FED-9665-532DAB3734C7}"/>
              </a:ext>
            </a:extLst>
          </p:cNvPr>
          <p:cNvSpPr txBox="1"/>
          <p:nvPr/>
        </p:nvSpPr>
        <p:spPr>
          <a:xfrm>
            <a:off x="4490511" y="2233372"/>
            <a:ext cx="640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b="1" dirty="0">
                <a:solidFill>
                  <a:srgbClr val="00324B"/>
                </a:solidFill>
                <a:latin typeface="+mj-lt"/>
              </a:rPr>
              <a:t>麦壳</a:t>
            </a:r>
            <a:endParaRPr lang="de-CH" altLang="zh-CN" b="1" dirty="0">
              <a:solidFill>
                <a:srgbClr val="00324B"/>
              </a:solidFill>
              <a:latin typeface="+mj-lt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10A502A-ACE8-47F0-BBB7-3C1E3FF11506}"/>
              </a:ext>
            </a:extLst>
          </p:cNvPr>
          <p:cNvSpPr txBox="1"/>
          <p:nvPr/>
        </p:nvSpPr>
        <p:spPr>
          <a:xfrm>
            <a:off x="4490511" y="3116687"/>
            <a:ext cx="640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b="1" dirty="0">
                <a:solidFill>
                  <a:srgbClr val="00324B"/>
                </a:solidFill>
                <a:latin typeface="+mj-lt"/>
              </a:rPr>
              <a:t>胚乳</a:t>
            </a:r>
            <a:endParaRPr lang="de-CH" altLang="zh-CN" b="1" dirty="0">
              <a:solidFill>
                <a:srgbClr val="00324B"/>
              </a:solidFill>
              <a:latin typeface="+mj-lt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FDBD155-3554-49F0-B242-58F4006B96A8}"/>
              </a:ext>
            </a:extLst>
          </p:cNvPr>
          <p:cNvSpPr txBox="1"/>
          <p:nvPr/>
        </p:nvSpPr>
        <p:spPr>
          <a:xfrm>
            <a:off x="4259665" y="3874270"/>
            <a:ext cx="871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b="1" dirty="0">
                <a:solidFill>
                  <a:srgbClr val="00324B"/>
                </a:solidFill>
                <a:latin typeface="+mj-lt"/>
              </a:rPr>
              <a:t>糊粉层</a:t>
            </a:r>
            <a:endParaRPr lang="de-CH" altLang="zh-CN" b="1" dirty="0">
              <a:solidFill>
                <a:srgbClr val="00324B"/>
              </a:solidFill>
              <a:latin typeface="+mj-lt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1B60616-FD5E-49FC-B2E2-1ABADB073F61}"/>
              </a:ext>
            </a:extLst>
          </p:cNvPr>
          <p:cNvSpPr txBox="1"/>
          <p:nvPr/>
        </p:nvSpPr>
        <p:spPr>
          <a:xfrm>
            <a:off x="4492780" y="4517217"/>
            <a:ext cx="640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b="1" dirty="0">
                <a:solidFill>
                  <a:srgbClr val="00324B"/>
                </a:solidFill>
                <a:latin typeface="+mj-lt"/>
              </a:rPr>
              <a:t>麸皮</a:t>
            </a:r>
            <a:endParaRPr lang="de-CH" altLang="zh-CN" b="1" dirty="0">
              <a:solidFill>
                <a:srgbClr val="00324B"/>
              </a:solidFill>
              <a:latin typeface="+mj-lt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E33427B-83AC-42BC-9639-C0CBC55FC8F9}"/>
              </a:ext>
            </a:extLst>
          </p:cNvPr>
          <p:cNvSpPr txBox="1"/>
          <p:nvPr/>
        </p:nvSpPr>
        <p:spPr>
          <a:xfrm>
            <a:off x="4490511" y="5185084"/>
            <a:ext cx="640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b="1" dirty="0">
                <a:solidFill>
                  <a:srgbClr val="00324B"/>
                </a:solidFill>
                <a:latin typeface="+mj-lt"/>
              </a:rPr>
              <a:t>胚芽</a:t>
            </a:r>
            <a:endParaRPr lang="de-CH" altLang="zh-CN" b="1" dirty="0">
              <a:solidFill>
                <a:srgbClr val="00324B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3212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839AE48-EF2E-465D-8C61-6B6BEA94E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625" y="3099395"/>
            <a:ext cx="476250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EB556BE-D798-4226-AB1F-D226479E9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74638"/>
            <a:ext cx="11160000" cy="900000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zh-CN" altLang="de-DE" b="1" i="0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燕麦饮料市场</a:t>
            </a:r>
            <a:r>
              <a:rPr lang="zh-CN" altLang="en-US" dirty="0"/>
              <a:t>现状</a:t>
            </a:r>
            <a:endParaRPr lang="de-DE" altLang="zh-CN" b="1" kern="1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F0EF593-2132-45E3-9859-941F9474E223}"/>
              </a:ext>
            </a:extLst>
          </p:cNvPr>
          <p:cNvSpPr txBox="1">
            <a:spLocks/>
          </p:cNvSpPr>
          <p:nvPr/>
        </p:nvSpPr>
        <p:spPr>
          <a:xfrm>
            <a:off x="4081363" y="1066974"/>
            <a:ext cx="8257876" cy="55446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fontAlgn="auto">
              <a:spcAft>
                <a:spcPts val="600"/>
              </a:spcAft>
            </a:pPr>
            <a:endParaRPr lang="de-DE" altLang="zh-CN" dirty="0"/>
          </a:p>
          <a:p>
            <a:pPr fontAlgn="auto">
              <a:spcAft>
                <a:spcPts val="600"/>
              </a:spcAft>
            </a:pPr>
            <a:endParaRPr lang="de-DE" altLang="zh-CN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20614002-D3BE-47A4-A706-68C43298B88F}"/>
              </a:ext>
            </a:extLst>
          </p:cNvPr>
          <p:cNvSpPr txBox="1">
            <a:spLocks/>
          </p:cNvSpPr>
          <p:nvPr/>
        </p:nvSpPr>
        <p:spPr>
          <a:xfrm>
            <a:off x="426643" y="836712"/>
            <a:ext cx="7132991" cy="56308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85750" indent="-285750" algn="just" fontAlgn="auto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zh-CN" altLang="de-DE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国外主要市场增长速率</a:t>
            </a:r>
            <a:endParaRPr lang="de-DE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zh-CN" altLang="de-DE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根据尼尔森数据，</a:t>
            </a:r>
            <a:r>
              <a:rPr lang="de-DE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2019-2020</a:t>
            </a:r>
            <a:r>
              <a:rPr lang="zh-CN" altLang="de-DE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年，美国燕麦制品销量同比增长</a:t>
            </a:r>
            <a:r>
              <a:rPr lang="de-DE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203%</a:t>
            </a:r>
            <a:r>
              <a:rPr lang="zh-CN" altLang="de-DE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。根据</a:t>
            </a:r>
            <a:r>
              <a:rPr lang="de-DE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IRI </a:t>
            </a:r>
            <a:r>
              <a:rPr lang="de-DE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Infoscan</a:t>
            </a:r>
            <a:r>
              <a:rPr lang="zh-CN" altLang="de-DE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的数据，</a:t>
            </a:r>
            <a:r>
              <a:rPr lang="de-DE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de-DE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年英国燕麦奶零售额达到</a:t>
            </a:r>
            <a:r>
              <a:rPr lang="de-DE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1.81</a:t>
            </a:r>
            <a:r>
              <a:rPr lang="zh-CN" altLang="de-DE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亿美元</a:t>
            </a:r>
            <a:r>
              <a:rPr lang="zh-CN" altLang="de-DE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，是最大的乳制品替代饮品，同比增长</a:t>
            </a:r>
            <a:r>
              <a:rPr lang="de-DE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98%</a:t>
            </a:r>
            <a:r>
              <a:rPr lang="zh-CN" altLang="de-DE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，燕麦奶产品近年来的发展速度超过了更广泛的乳制品类别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de-DE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 fontAlgn="auto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zh-CN" altLang="de-DE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国内市场增长速率</a:t>
            </a:r>
            <a:endParaRPr lang="de-DE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zh-CN" altLang="de-DE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根据天猫新品创新中心（</a:t>
            </a:r>
            <a:r>
              <a:rPr lang="de-DE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TMIC</a:t>
            </a:r>
            <a:r>
              <a:rPr lang="zh-CN" altLang="de-DE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）的</a:t>
            </a:r>
            <a:r>
              <a:rPr lang="de-DE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《2020</a:t>
            </a:r>
            <a:r>
              <a:rPr lang="zh-CN" altLang="de-DE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植物蛋白饮料创新趋势</a:t>
            </a:r>
            <a:r>
              <a:rPr lang="de-DE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de-DE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报告中显示，</a:t>
            </a:r>
            <a:r>
              <a:rPr lang="de-DE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de-DE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年国内植物蛋白饮料市场达到</a:t>
            </a:r>
            <a:r>
              <a:rPr lang="de-DE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800%</a:t>
            </a:r>
            <a:r>
              <a:rPr lang="zh-CN" altLang="de-DE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的增长速度，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购买人次上升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900%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de-DE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仅次于饮用水与茶饮料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，燕麦奶品类增长了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212%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，位居食品饮料类目增速第一</a:t>
            </a:r>
            <a:r>
              <a:rPr lang="zh-CN" altLang="de-DE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930321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0CCA3484-E5F5-485E-A59F-C241481C6149}"/>
              </a:ext>
            </a:extLst>
          </p:cNvPr>
          <p:cNvCxnSpPr>
            <a:cxnSpLocks/>
          </p:cNvCxnSpPr>
          <p:nvPr/>
        </p:nvCxnSpPr>
        <p:spPr>
          <a:xfrm>
            <a:off x="6354038" y="654058"/>
            <a:ext cx="0" cy="5684135"/>
          </a:xfrm>
          <a:prstGeom prst="straightConnector1">
            <a:avLst/>
          </a:prstGeom>
          <a:ln w="31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437DB4D2-FBBE-4CC7-B2FC-627908D2D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31" y="1823594"/>
            <a:ext cx="1669815" cy="757442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919F8074-E1C9-40DB-A330-A26C0DDDF27B}"/>
              </a:ext>
            </a:extLst>
          </p:cNvPr>
          <p:cNvSpPr/>
          <p:nvPr/>
        </p:nvSpPr>
        <p:spPr>
          <a:xfrm>
            <a:off x="6319591" y="998185"/>
            <a:ext cx="99894" cy="99894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600" b="0" i="0" u="none" baseline="0" dirty="0">
              <a:solidFill>
                <a:srgbClr val="00324B"/>
              </a:solidFill>
              <a:latin typeface="Arial"/>
              <a:cs typeface="Arial" panose="020B0604020202020204" pitchFamily="34" charset="0"/>
            </a:endParaRP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D5F077CA-B6DA-4DD2-8DD9-8997CE300542}"/>
              </a:ext>
            </a:extLst>
          </p:cNvPr>
          <p:cNvCxnSpPr/>
          <p:nvPr/>
        </p:nvCxnSpPr>
        <p:spPr>
          <a:xfrm>
            <a:off x="4616912" y="5329481"/>
            <a:ext cx="1728192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19D381EB-AF3F-4E1D-A185-01DABCD8B371}"/>
              </a:ext>
            </a:extLst>
          </p:cNvPr>
          <p:cNvCxnSpPr/>
          <p:nvPr/>
        </p:nvCxnSpPr>
        <p:spPr>
          <a:xfrm>
            <a:off x="6379573" y="4653136"/>
            <a:ext cx="1728192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EB9B2F21-2FF1-4844-A6B6-D150C92EB592}"/>
              </a:ext>
            </a:extLst>
          </p:cNvPr>
          <p:cNvCxnSpPr/>
          <p:nvPr/>
        </p:nvCxnSpPr>
        <p:spPr>
          <a:xfrm>
            <a:off x="4651381" y="3717032"/>
            <a:ext cx="1728192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5361F48D-671B-4856-B1FD-54485CA5573B}"/>
              </a:ext>
            </a:extLst>
          </p:cNvPr>
          <p:cNvCxnSpPr/>
          <p:nvPr/>
        </p:nvCxnSpPr>
        <p:spPr>
          <a:xfrm>
            <a:off x="6379573" y="3065608"/>
            <a:ext cx="1728192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35FC64AB-35D6-4B4A-B21F-D97BAB523EAD}"/>
              </a:ext>
            </a:extLst>
          </p:cNvPr>
          <p:cNvCxnSpPr/>
          <p:nvPr/>
        </p:nvCxnSpPr>
        <p:spPr>
          <a:xfrm>
            <a:off x="4651381" y="2348880"/>
            <a:ext cx="1728192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41D9A686-AE47-4116-ADDE-437C074E4EC9}"/>
              </a:ext>
            </a:extLst>
          </p:cNvPr>
          <p:cNvCxnSpPr/>
          <p:nvPr/>
        </p:nvCxnSpPr>
        <p:spPr>
          <a:xfrm>
            <a:off x="6386758" y="1598863"/>
            <a:ext cx="1728192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DE0021BF-8585-41F7-BBFE-99180068541B}"/>
              </a:ext>
            </a:extLst>
          </p:cNvPr>
          <p:cNvCxnSpPr/>
          <p:nvPr/>
        </p:nvCxnSpPr>
        <p:spPr>
          <a:xfrm>
            <a:off x="4595534" y="1057644"/>
            <a:ext cx="1728192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>
            <a:extLst>
              <a:ext uri="{FF2B5EF4-FFF2-40B4-BE49-F238E27FC236}">
                <a16:creationId xmlns:a16="http://schemas.microsoft.com/office/drawing/2014/main" id="{AC058E74-8857-483F-AF99-F4B50751A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46" y="940014"/>
            <a:ext cx="1943100" cy="790575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AD22A61C-5E9E-4944-B3F7-9F6B4F3CF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778" y="998185"/>
            <a:ext cx="1943100" cy="790575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6D0BD0EE-733A-4743-A4BE-5E1C1DE842C2}"/>
              </a:ext>
            </a:extLst>
          </p:cNvPr>
          <p:cNvSpPr txBox="1"/>
          <p:nvPr/>
        </p:nvSpPr>
        <p:spPr>
          <a:xfrm>
            <a:off x="4711072" y="863466"/>
            <a:ext cx="1534304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b="1" i="0" u="none" baseline="0" dirty="0">
                <a:solidFill>
                  <a:schemeClr val="bg1">
                    <a:lumMod val="50000"/>
                  </a:schemeClr>
                </a:solidFill>
                <a:latin typeface="Arial"/>
                <a:cs typeface="Arial" panose="020B0604020202020204" pitchFamily="34" charset="0"/>
              </a:rPr>
              <a:t>2018.04</a:t>
            </a:r>
            <a:r>
              <a:rPr lang="zh-CN" altLang="en-US" sz="1200" b="1" i="0" u="none" baseline="0" dirty="0">
                <a:solidFill>
                  <a:schemeClr val="bg1">
                    <a:lumMod val="50000"/>
                  </a:schemeClr>
                </a:solidFill>
                <a:latin typeface="Arial"/>
                <a:cs typeface="Arial" panose="020B0604020202020204" pitchFamily="34" charset="0"/>
              </a:rPr>
              <a:t>：小众风尚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35D1D9D-7E13-45FB-BA27-15D5E05722C9}"/>
              </a:ext>
            </a:extLst>
          </p:cNvPr>
          <p:cNvSpPr txBox="1"/>
          <p:nvPr/>
        </p:nvSpPr>
        <p:spPr>
          <a:xfrm>
            <a:off x="2477387" y="1139673"/>
            <a:ext cx="3662937" cy="79836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just" rt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b="1" i="0" spc="2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OATLY</a:t>
            </a:r>
            <a:r>
              <a:rPr lang="zh-CN" altLang="en-US" sz="1200" b="1" i="0" spc="2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进入</a:t>
            </a:r>
            <a:r>
              <a:rPr lang="zh-CN" altLang="en-US" sz="1200" b="1" spc="2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</a:t>
            </a:r>
            <a:r>
              <a:rPr lang="zh-CN" altLang="en-US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，选择</a:t>
            </a:r>
            <a:r>
              <a:rPr lang="zh-CN" altLang="en-US" sz="1200" spc="20" dirty="0">
                <a:solidFill>
                  <a:srgbClr val="00324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</a:t>
            </a:r>
            <a:r>
              <a:rPr lang="zh-CN" altLang="en-US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精品咖啡馆切入，历时</a:t>
            </a:r>
            <a:r>
              <a:rPr lang="en-US" altLang="zh-CN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个月与</a:t>
            </a:r>
            <a:r>
              <a:rPr lang="en-US" altLang="zh-CN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532</a:t>
            </a:r>
            <a:r>
              <a:rPr lang="zh-CN" altLang="en-US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家咖啡馆达成合作，推出</a:t>
            </a:r>
            <a:r>
              <a:rPr lang="en-US" altLang="zh-CN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换燕麦奶基底</a:t>
            </a:r>
            <a:r>
              <a:rPr lang="en-US" altLang="zh-CN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服务或燕</a:t>
            </a:r>
            <a:r>
              <a:rPr lang="en-US" altLang="zh-CN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奶咖啡产品菜单。</a:t>
            </a:r>
            <a:endParaRPr lang="zh-CN" altLang="en-US" sz="1200" b="0" i="0" u="none" spc="20" dirty="0">
              <a:solidFill>
                <a:srgbClr val="00324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7FFCC316-637B-4302-AF50-78D99A773ACE}"/>
              </a:ext>
            </a:extLst>
          </p:cNvPr>
          <p:cNvSpPr txBox="1"/>
          <p:nvPr/>
        </p:nvSpPr>
        <p:spPr>
          <a:xfrm>
            <a:off x="6518531" y="1358448"/>
            <a:ext cx="1534304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b="1" i="0" u="none" baseline="0" dirty="0">
                <a:solidFill>
                  <a:schemeClr val="bg1">
                    <a:lumMod val="50000"/>
                  </a:schemeClr>
                </a:solidFill>
                <a:latin typeface="Arial"/>
                <a:cs typeface="Arial" panose="020B0604020202020204" pitchFamily="34" charset="0"/>
              </a:rPr>
              <a:t>2018.07</a:t>
            </a:r>
            <a:r>
              <a:rPr lang="zh-CN" altLang="en-US" sz="1200" b="1" i="0" u="none" baseline="0" dirty="0">
                <a:solidFill>
                  <a:schemeClr val="bg1">
                    <a:lumMod val="50000"/>
                  </a:schemeClr>
                </a:solidFill>
                <a:latin typeface="Arial"/>
                <a:cs typeface="Arial" panose="020B0604020202020204" pitchFamily="34" charset="0"/>
              </a:rPr>
              <a:t>：规模化开端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E513E7A7-2C34-46CC-BB49-7ABBAF815876}"/>
              </a:ext>
            </a:extLst>
          </p:cNvPr>
          <p:cNvSpPr txBox="1"/>
          <p:nvPr/>
        </p:nvSpPr>
        <p:spPr>
          <a:xfrm>
            <a:off x="4742726" y="5144815"/>
            <a:ext cx="1534304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b="1" i="0" u="none" baseline="0" dirty="0">
                <a:solidFill>
                  <a:schemeClr val="bg1">
                    <a:lumMod val="50000"/>
                  </a:schemeClr>
                </a:solidFill>
                <a:latin typeface="Arial"/>
                <a:cs typeface="Arial" panose="020B0604020202020204" pitchFamily="34" charset="0"/>
              </a:rPr>
              <a:t>2021</a:t>
            </a:r>
            <a:r>
              <a:rPr lang="zh-CN" altLang="en-US" sz="1200" b="1" i="0" u="none" baseline="0" dirty="0">
                <a:solidFill>
                  <a:schemeClr val="bg1">
                    <a:lumMod val="50000"/>
                  </a:schemeClr>
                </a:solidFill>
                <a:latin typeface="Arial"/>
                <a:cs typeface="Arial" panose="020B0604020202020204" pitchFamily="34" charset="0"/>
              </a:rPr>
              <a:t>：白热化赛道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0B9921A6-B6AC-4001-ADBB-2B8C981F8FCB}"/>
              </a:ext>
            </a:extLst>
          </p:cNvPr>
          <p:cNvSpPr txBox="1"/>
          <p:nvPr/>
        </p:nvSpPr>
        <p:spPr>
          <a:xfrm>
            <a:off x="6449931" y="2810800"/>
            <a:ext cx="1728192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b="1" i="0" u="none" baseline="0" dirty="0">
                <a:solidFill>
                  <a:schemeClr val="bg1">
                    <a:lumMod val="50000"/>
                  </a:schemeClr>
                </a:solidFill>
                <a:latin typeface="Arial"/>
                <a:cs typeface="Arial" panose="020B0604020202020204" pitchFamily="34" charset="0"/>
              </a:rPr>
              <a:t>2020.04</a:t>
            </a:r>
            <a:r>
              <a:rPr lang="zh-CN" altLang="en-US" sz="1200" b="1" i="0" u="none" baseline="0" dirty="0">
                <a:solidFill>
                  <a:schemeClr val="bg1">
                    <a:lumMod val="50000"/>
                  </a:schemeClr>
                </a:solidFill>
                <a:latin typeface="Arial"/>
                <a:cs typeface="Arial" panose="020B0604020202020204" pitchFamily="34" charset="0"/>
              </a:rPr>
              <a:t>：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 panose="020B0604020202020204" pitchFamily="34" charset="0"/>
              </a:rPr>
              <a:t>市场培育提速</a:t>
            </a:r>
            <a:endParaRPr lang="zh-CN" altLang="en-US" sz="1200" b="1" i="0" u="none" baseline="0" dirty="0">
              <a:solidFill>
                <a:schemeClr val="bg1">
                  <a:lumMod val="50000"/>
                </a:schemeClr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235BAD0-3BAF-4363-8B25-A3FF2D4220DA}"/>
              </a:ext>
            </a:extLst>
          </p:cNvPr>
          <p:cNvSpPr txBox="1"/>
          <p:nvPr/>
        </p:nvSpPr>
        <p:spPr>
          <a:xfrm>
            <a:off x="4773299" y="3496126"/>
            <a:ext cx="1534304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b="1" i="0" u="none" baseline="0" dirty="0">
                <a:solidFill>
                  <a:schemeClr val="bg1">
                    <a:lumMod val="50000"/>
                  </a:schemeClr>
                </a:solidFill>
                <a:latin typeface="Arial"/>
                <a:cs typeface="Arial" panose="020B0604020202020204" pitchFamily="34" charset="0"/>
              </a:rPr>
              <a:t>2020</a:t>
            </a:r>
            <a:r>
              <a:rPr lang="zh-CN" altLang="en-US" sz="1200" b="1" i="0" u="none" baseline="0" dirty="0">
                <a:solidFill>
                  <a:schemeClr val="bg1">
                    <a:lumMod val="50000"/>
                  </a:schemeClr>
                </a:solidFill>
                <a:latin typeface="Arial"/>
                <a:cs typeface="Arial" panose="020B0604020202020204" pitchFamily="34" charset="0"/>
              </a:rPr>
              <a:t>：大品牌进场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2360DB41-A6E9-4541-8673-6C30AA1F8471}"/>
              </a:ext>
            </a:extLst>
          </p:cNvPr>
          <p:cNvSpPr txBox="1"/>
          <p:nvPr/>
        </p:nvSpPr>
        <p:spPr>
          <a:xfrm>
            <a:off x="4742726" y="2130310"/>
            <a:ext cx="1534304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b="1" i="0" u="none" baseline="0" dirty="0">
                <a:solidFill>
                  <a:schemeClr val="bg1">
                    <a:lumMod val="50000"/>
                  </a:schemeClr>
                </a:solidFill>
                <a:latin typeface="Arial"/>
                <a:cs typeface="Arial" panose="020B0604020202020204" pitchFamily="34" charset="0"/>
              </a:rPr>
              <a:t>2019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 panose="020B0604020202020204" pitchFamily="34" charset="0"/>
              </a:rPr>
              <a:t>：</a:t>
            </a:r>
            <a:r>
              <a:rPr lang="zh-CN" altLang="en-US" sz="1200" b="1" i="0" u="none" baseline="0" dirty="0">
                <a:solidFill>
                  <a:schemeClr val="bg1">
                    <a:lumMod val="50000"/>
                  </a:schemeClr>
                </a:solidFill>
                <a:latin typeface="Arial"/>
                <a:cs typeface="Arial" panose="020B0604020202020204" pitchFamily="34" charset="0"/>
              </a:rPr>
              <a:t>本土品牌诞生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685900C5-9D74-4960-9789-59A06C1E96DC}"/>
              </a:ext>
            </a:extLst>
          </p:cNvPr>
          <p:cNvSpPr txBox="1"/>
          <p:nvPr/>
        </p:nvSpPr>
        <p:spPr>
          <a:xfrm>
            <a:off x="6449581" y="4377757"/>
            <a:ext cx="2387269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b="1" i="0" u="none" baseline="0" dirty="0">
                <a:solidFill>
                  <a:schemeClr val="bg1">
                    <a:lumMod val="50000"/>
                  </a:schemeClr>
                </a:solidFill>
                <a:latin typeface="Arial"/>
                <a:cs typeface="Arial" panose="020B0604020202020204" pitchFamily="34" charset="0"/>
              </a:rPr>
              <a:t>2020.11</a:t>
            </a:r>
            <a:r>
              <a:rPr lang="zh-CN" altLang="en-US" sz="1200" b="1" i="0" u="none" baseline="0" dirty="0">
                <a:solidFill>
                  <a:schemeClr val="bg1">
                    <a:lumMod val="50000"/>
                  </a:schemeClr>
                </a:solidFill>
                <a:latin typeface="Arial"/>
                <a:cs typeface="Arial" panose="020B0604020202020204" pitchFamily="34" charset="0"/>
              </a:rPr>
              <a:t>：</a:t>
            </a:r>
            <a:r>
              <a:rPr lang="en-US" altLang="zh-CN" sz="1200" b="1" i="0" u="none" baseline="0" dirty="0">
                <a:solidFill>
                  <a:schemeClr val="bg1">
                    <a:lumMod val="50000"/>
                  </a:schemeClr>
                </a:solidFill>
                <a:latin typeface="Arial"/>
                <a:cs typeface="Arial" panose="020B0604020202020204" pitchFamily="34" charset="0"/>
              </a:rPr>
              <a:t>2C</a:t>
            </a:r>
            <a:r>
              <a:rPr lang="zh-CN" altLang="en-US" sz="1200" b="1" i="0" u="none" baseline="0" dirty="0">
                <a:solidFill>
                  <a:schemeClr val="bg1">
                    <a:lumMod val="50000"/>
                  </a:schemeClr>
                </a:solidFill>
                <a:latin typeface="Arial"/>
                <a:cs typeface="Arial" panose="020B0604020202020204" pitchFamily="34" charset="0"/>
              </a:rPr>
              <a:t>品牌进入线下渠道</a:t>
            </a:r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21D6A06B-4B8F-43D8-B138-519E4AF7C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91" y="2470426"/>
            <a:ext cx="1858624" cy="80953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1D10C80-B90E-4CDD-A42A-36CCDEF4B2D5}"/>
              </a:ext>
            </a:extLst>
          </p:cNvPr>
          <p:cNvSpPr txBox="1"/>
          <p:nvPr/>
        </p:nvSpPr>
        <p:spPr>
          <a:xfrm>
            <a:off x="2403145" y="2446783"/>
            <a:ext cx="3861105" cy="79836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just" rt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国内第一家</a:t>
            </a:r>
            <a:r>
              <a:rPr lang="zh-CN" altLang="en-US" sz="1200" b="1" i="0" spc="2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本土燕麦奶</a:t>
            </a:r>
            <a:r>
              <a:rPr lang="en-US" altLang="zh-CN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麦乐欧气</a:t>
            </a:r>
            <a:r>
              <a:rPr lang="en-US" altLang="zh-CN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诞生，复制</a:t>
            </a:r>
            <a:r>
              <a:rPr lang="en-US" altLang="zh-CN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OATLY</a:t>
            </a:r>
            <a:r>
              <a:rPr lang="zh-CN" altLang="en-US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模式，主打</a:t>
            </a:r>
            <a:r>
              <a:rPr lang="en-US" altLang="zh-CN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2B</a:t>
            </a:r>
            <a:r>
              <a:rPr lang="zh-CN" altLang="en-US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咖啡馆渠道，受疫情影响转</a:t>
            </a:r>
            <a:r>
              <a:rPr lang="en-US" altLang="zh-CN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2C</a:t>
            </a:r>
            <a:r>
              <a:rPr lang="zh-CN" altLang="en-US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成立“小麦欧耶。</a:t>
            </a:r>
            <a:r>
              <a:rPr lang="en-US" altLang="zh-CN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OATLY</a:t>
            </a:r>
            <a:r>
              <a:rPr lang="zh-CN" altLang="en-US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进</a:t>
            </a:r>
            <a:r>
              <a:rPr lang="en-US" altLang="zh-CN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zh-CN" altLang="en-US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天猫推出零</a:t>
            </a:r>
            <a:r>
              <a:rPr lang="en-US" altLang="zh-CN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2C</a:t>
            </a:r>
            <a:r>
              <a:rPr lang="zh-CN" altLang="en-US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燕麦奶产品线。</a:t>
            </a:r>
            <a:endParaRPr lang="zh-CN" altLang="en-US" sz="1200" b="0" i="0" u="none" spc="20" dirty="0">
              <a:solidFill>
                <a:srgbClr val="00324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28F8710-5DF5-4D9C-9F42-74F9041B920B}"/>
              </a:ext>
            </a:extLst>
          </p:cNvPr>
          <p:cNvSpPr txBox="1"/>
          <p:nvPr/>
        </p:nvSpPr>
        <p:spPr>
          <a:xfrm>
            <a:off x="6486901" y="1663308"/>
            <a:ext cx="3599777" cy="52136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just" rt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OATLY</a:t>
            </a:r>
            <a:r>
              <a:rPr lang="zh-CN" altLang="en-US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进驻太平洋咖啡开启</a:t>
            </a:r>
            <a:r>
              <a:rPr lang="zh-CN" altLang="en-US" sz="1200" b="1" i="0" spc="2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连锁餐饮渠道模式</a:t>
            </a:r>
            <a:r>
              <a:rPr lang="zh-CN" altLang="en-US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，先后进入喜茶、 </a:t>
            </a:r>
            <a:r>
              <a:rPr lang="en-US" altLang="zh-CN" sz="1200" b="0" i="0" spc="20" dirty="0" err="1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SeeSaw</a:t>
            </a:r>
            <a:r>
              <a:rPr lang="zh-CN" altLang="en-US" sz="1200" spc="20" dirty="0">
                <a:solidFill>
                  <a:srgbClr val="00324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Manner</a:t>
            </a:r>
            <a:r>
              <a:rPr lang="zh-CN" altLang="en-US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等主流咖啡餐饮店。</a:t>
            </a:r>
            <a:endParaRPr lang="zh-CN" altLang="en-US" sz="1200" b="0" i="0" u="none" spc="20" dirty="0">
              <a:solidFill>
                <a:srgbClr val="00324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7E26A59-5FF1-4580-9A6C-2D48A405B2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0863" y="2222643"/>
            <a:ext cx="1551621" cy="137948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31F10347-DC41-43F4-9BF3-3BC3E4E51222}"/>
              </a:ext>
            </a:extLst>
          </p:cNvPr>
          <p:cNvSpPr txBox="1"/>
          <p:nvPr/>
        </p:nvSpPr>
        <p:spPr>
          <a:xfrm>
            <a:off x="6445734" y="3105690"/>
            <a:ext cx="3599775" cy="79836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just" rt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星巴克在中国推出植物基</a:t>
            </a:r>
            <a:r>
              <a:rPr lang="en-US" altLang="zh-CN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星善食</a:t>
            </a:r>
            <a:r>
              <a:rPr lang="en-US" altLang="zh-CN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系列，并选用</a:t>
            </a:r>
            <a:r>
              <a:rPr lang="en-US" altLang="zh-CN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OATLY</a:t>
            </a:r>
            <a:r>
              <a:rPr lang="zh-CN" altLang="en-US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作为植物基咖啡饮品菜单供应商，先后推出</a:t>
            </a:r>
            <a:r>
              <a:rPr lang="en-US" altLang="zh-CN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款燕麦奶咖啡产品。</a:t>
            </a:r>
            <a:endParaRPr lang="zh-CN" altLang="en-US" sz="1200" b="0" i="0" u="none" spc="20" dirty="0">
              <a:solidFill>
                <a:srgbClr val="00324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CA9ACCA8-2C88-4E36-9B9C-EB711E3811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7521" y="3468176"/>
            <a:ext cx="686036" cy="5251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F621B1-5BB3-49BF-B6FF-5B413D1B3F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92391" y="3993336"/>
            <a:ext cx="1036861" cy="52516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42F1F65-79EB-4095-AB8A-2423B9A679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6044" y="3978987"/>
            <a:ext cx="883419" cy="51507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CD358B-C68E-4B67-BB3E-0B43399F36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0831" y="4718714"/>
            <a:ext cx="1551619" cy="57164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44CB02B-0CC2-468F-B8DB-E1E3686460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4035" y="3453538"/>
            <a:ext cx="833486" cy="50009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DFE4F05A-E86E-4F81-AF19-D8EC0967B0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9995" y="4929899"/>
            <a:ext cx="706429" cy="326187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B94A5E7E-1266-48C3-A03A-8C39D41970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61786" y="5355842"/>
            <a:ext cx="857677" cy="253022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76EDCB0-C7C8-4154-834F-ADCDC1E19C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09440" y="5708620"/>
            <a:ext cx="1022490" cy="378402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03498491-B250-4918-A6D7-815A2513AF8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1790" y="4949257"/>
            <a:ext cx="1140493" cy="378402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20551B47-1B0D-497C-BC6E-CBCFFF4720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7963" y="5358915"/>
            <a:ext cx="811477" cy="728107"/>
          </a:xfrm>
          <a:prstGeom prst="rect">
            <a:avLst/>
          </a:prstGeom>
        </p:spPr>
      </p:pic>
      <p:sp>
        <p:nvSpPr>
          <p:cNvPr id="57" name="文本框 56">
            <a:extLst>
              <a:ext uri="{FF2B5EF4-FFF2-40B4-BE49-F238E27FC236}">
                <a16:creationId xmlns:a16="http://schemas.microsoft.com/office/drawing/2014/main" id="{EB62F96E-BB2A-42E9-B1FB-8FE770F077BA}"/>
              </a:ext>
            </a:extLst>
          </p:cNvPr>
          <p:cNvSpPr txBox="1"/>
          <p:nvPr/>
        </p:nvSpPr>
        <p:spPr>
          <a:xfrm>
            <a:off x="2477387" y="3830992"/>
            <a:ext cx="3799643" cy="52136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just" rt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b="0" i="0" dirty="0">
                <a:solidFill>
                  <a:srgbClr val="00324B"/>
                </a:solidFill>
                <a:effectLst/>
                <a:latin typeface="Arial" panose="020B0604020202020204" pitchFamily="34" charset="0"/>
              </a:rPr>
              <a:t>众多</a:t>
            </a:r>
            <a:r>
              <a:rPr lang="zh-CN" altLang="en-US" sz="12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品牌进入賽道</a:t>
            </a:r>
            <a:r>
              <a:rPr lang="zh-CN" altLang="en-US" sz="1200" b="0" i="0" dirty="0">
                <a:solidFill>
                  <a:srgbClr val="00324B"/>
                </a:solidFill>
                <a:effectLst/>
                <a:latin typeface="Arial" panose="020B0604020202020204" pitchFamily="34" charset="0"/>
              </a:rPr>
              <a:t>，推出燕麦奶产品，包括伊利、蒙牛、欧扎克、兰雀、圣悠活等</a:t>
            </a:r>
            <a:r>
              <a:rPr lang="zh-CN" altLang="en-US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b="0" i="0" u="none" spc="20" dirty="0">
              <a:solidFill>
                <a:srgbClr val="00324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26CFBDD6-5C4D-413E-AC68-DFCBF942C906}"/>
              </a:ext>
            </a:extLst>
          </p:cNvPr>
          <p:cNvSpPr txBox="1"/>
          <p:nvPr/>
        </p:nvSpPr>
        <p:spPr>
          <a:xfrm>
            <a:off x="6434955" y="4738097"/>
            <a:ext cx="3500889" cy="52104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just" rt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i="0" dirty="0">
                <a:solidFill>
                  <a:srgbClr val="00324B"/>
                </a:solidFill>
                <a:effectLst/>
                <a:latin typeface="Arial" panose="020B0604020202020204" pitchFamily="34" charset="0"/>
              </a:rPr>
              <a:t>OATOAT</a:t>
            </a:r>
            <a:r>
              <a:rPr lang="zh-CN" altLang="en-US" sz="1200" b="0" i="0" dirty="0">
                <a:solidFill>
                  <a:srgbClr val="00324B"/>
                </a:solidFill>
                <a:effectLst/>
                <a:latin typeface="Arial" panose="020B0604020202020204" pitchFamily="34" charset="0"/>
              </a:rPr>
              <a:t>进入全家便利店，成为首家</a:t>
            </a:r>
            <a:r>
              <a:rPr lang="zh-CN" altLang="en-US" sz="12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进入线下</a:t>
            </a:r>
            <a:r>
              <a:rPr lang="zh-CN" altLang="en-US" sz="1200" b="0" i="0" dirty="0">
                <a:solidFill>
                  <a:srgbClr val="00324B"/>
                </a:solidFill>
                <a:effectLst/>
                <a:latin typeface="Arial" panose="020B0604020202020204" pitchFamily="34" charset="0"/>
              </a:rPr>
              <a:t>主流便利店零售渠道的蒸麦奶品牌</a:t>
            </a:r>
            <a:r>
              <a:rPr lang="zh-CN" altLang="en-US" sz="1200" dirty="0">
                <a:solidFill>
                  <a:srgbClr val="00324B"/>
                </a:solidFill>
                <a:latin typeface="Arial" panose="020B0604020202020204" pitchFamily="34" charset="0"/>
              </a:rPr>
              <a:t>。</a:t>
            </a:r>
            <a:endParaRPr lang="zh-CN" altLang="en-US" sz="1200" b="0" i="0" u="none" spc="20" dirty="0">
              <a:solidFill>
                <a:srgbClr val="00324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D46FFF3D-CB47-47B3-9DD0-D42D0491B65A}"/>
              </a:ext>
            </a:extLst>
          </p:cNvPr>
          <p:cNvSpPr txBox="1"/>
          <p:nvPr/>
        </p:nvSpPr>
        <p:spPr>
          <a:xfrm>
            <a:off x="2533177" y="5390731"/>
            <a:ext cx="3685201" cy="52136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just" rt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b="0" i="0" dirty="0">
                <a:solidFill>
                  <a:srgbClr val="00324B"/>
                </a:solidFill>
                <a:effectLst/>
                <a:latin typeface="Arial" panose="020B0604020202020204" pitchFamily="34" charset="0"/>
              </a:rPr>
              <a:t>达能</a:t>
            </a:r>
            <a:r>
              <a:rPr lang="en-US" altLang="zh-CN" sz="1200" b="0" i="0" dirty="0" err="1">
                <a:solidFill>
                  <a:srgbClr val="00324B"/>
                </a:solidFill>
                <a:effectLst/>
                <a:latin typeface="Arial" panose="020B0604020202020204" pitchFamily="34" charset="0"/>
              </a:rPr>
              <a:t>Alpro</a:t>
            </a:r>
            <a:r>
              <a:rPr lang="zh-CN" altLang="en-US" sz="1200" b="0" i="0" dirty="0">
                <a:solidFill>
                  <a:srgbClr val="00324B"/>
                </a:solidFill>
                <a:effectLst/>
                <a:latin typeface="Arial" panose="020B0604020202020204" pitchFamily="34" charset="0"/>
              </a:rPr>
              <a:t>进入中国，与</a:t>
            </a:r>
            <a:r>
              <a:rPr lang="en-US" altLang="zh-CN" sz="1200" b="0" i="0" dirty="0">
                <a:solidFill>
                  <a:srgbClr val="00324B"/>
                </a:solidFill>
                <a:effectLst/>
                <a:latin typeface="Arial" panose="020B0604020202020204" pitchFamily="34" charset="0"/>
              </a:rPr>
              <a:t>seesaw</a:t>
            </a:r>
            <a:r>
              <a:rPr lang="zh-CN" altLang="en-US" sz="1200" b="0" i="0" dirty="0">
                <a:solidFill>
                  <a:srgbClr val="00324B"/>
                </a:solidFill>
                <a:effectLst/>
                <a:latin typeface="Arial" panose="020B0604020202020204" pitchFamily="34" charset="0"/>
              </a:rPr>
              <a:t>合作</a:t>
            </a:r>
            <a:r>
              <a:rPr lang="zh-CN" altLang="en-US" sz="1200" dirty="0">
                <a:solidFill>
                  <a:srgbClr val="00324B"/>
                </a:solidFill>
                <a:latin typeface="Arial" panose="020B0604020202020204" pitchFamily="34" charset="0"/>
              </a:rPr>
              <a:t>，</a:t>
            </a:r>
            <a:r>
              <a:rPr lang="en-US" altLang="zh-CN" sz="1200" b="0" i="0" dirty="0">
                <a:solidFill>
                  <a:srgbClr val="00324B"/>
                </a:solidFill>
                <a:effectLst/>
                <a:latin typeface="Arial" panose="020B0604020202020204" pitchFamily="34" charset="0"/>
              </a:rPr>
              <a:t>4</a:t>
            </a:r>
            <a:r>
              <a:rPr lang="zh-CN" altLang="en-US" sz="1200" b="0" i="0" dirty="0">
                <a:solidFill>
                  <a:srgbClr val="00324B"/>
                </a:solidFill>
                <a:effectLst/>
                <a:latin typeface="Arial" panose="020B0604020202020204" pitchFamily="34" charset="0"/>
              </a:rPr>
              <a:t>家燕麦奶完成新一轮融资</a:t>
            </a:r>
            <a:r>
              <a:rPr lang="zh-CN" altLang="en-US" sz="1200" b="0" i="0" spc="2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1200" spc="20" dirty="0">
                <a:solidFill>
                  <a:srgbClr val="00324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200" spc="20" dirty="0">
                <a:solidFill>
                  <a:srgbClr val="00324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200" spc="20" dirty="0">
                <a:solidFill>
                  <a:srgbClr val="00324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OATLY</a:t>
            </a:r>
            <a:r>
              <a:rPr lang="zh-CN" altLang="en-US" sz="1200" spc="20" dirty="0">
                <a:solidFill>
                  <a:srgbClr val="00324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在美国上市，市值</a:t>
            </a:r>
            <a:r>
              <a:rPr lang="en-US" altLang="zh-CN" sz="1200" spc="20" dirty="0">
                <a:solidFill>
                  <a:srgbClr val="00324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109</a:t>
            </a:r>
            <a:r>
              <a:rPr lang="zh-CN" altLang="en-US" sz="1200" spc="20" dirty="0">
                <a:solidFill>
                  <a:srgbClr val="00324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亿美元。</a:t>
            </a:r>
            <a:endParaRPr lang="zh-CN" altLang="en-US" sz="1200" b="0" i="0" u="none" spc="20" dirty="0">
              <a:solidFill>
                <a:srgbClr val="00324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8" name="标题 1">
            <a:extLst>
              <a:ext uri="{FF2B5EF4-FFF2-40B4-BE49-F238E27FC236}">
                <a16:creationId xmlns:a16="http://schemas.microsoft.com/office/drawing/2014/main" id="{EA69E46B-973C-44D1-B0AD-0ADA3863D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946" y="183797"/>
            <a:ext cx="5544615" cy="37359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800" i="0" dirty="0">
                <a:solidFill>
                  <a:srgbClr val="00324B"/>
                </a:solidFill>
              </a:rPr>
              <a:t>国内燕麦奶早期发展阶段重要节点</a:t>
            </a:r>
            <a:endParaRPr lang="zh-CN" altLang="en-US" dirty="0">
              <a:solidFill>
                <a:srgbClr val="00324B"/>
              </a:solidFill>
            </a:endParaRP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5DBA3F01-85F5-4E4B-B007-184DFD8CFDD8}"/>
              </a:ext>
            </a:extLst>
          </p:cNvPr>
          <p:cNvSpPr/>
          <p:nvPr/>
        </p:nvSpPr>
        <p:spPr>
          <a:xfrm>
            <a:off x="6326776" y="1540784"/>
            <a:ext cx="99894" cy="99894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600" b="0" i="0" u="none" baseline="0" dirty="0">
              <a:solidFill>
                <a:srgbClr val="00324B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58B649FF-D56C-4025-A915-369BF914FFDB}"/>
              </a:ext>
            </a:extLst>
          </p:cNvPr>
          <p:cNvSpPr/>
          <p:nvPr/>
        </p:nvSpPr>
        <p:spPr>
          <a:xfrm>
            <a:off x="6326776" y="2299150"/>
            <a:ext cx="99894" cy="99894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600" b="0" i="0" u="none" baseline="0" dirty="0">
              <a:solidFill>
                <a:srgbClr val="00324B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FA2E9744-CB18-4A01-BA5B-FC71CB6E1C59}"/>
              </a:ext>
            </a:extLst>
          </p:cNvPr>
          <p:cNvSpPr/>
          <p:nvPr/>
        </p:nvSpPr>
        <p:spPr>
          <a:xfrm>
            <a:off x="6319591" y="3019057"/>
            <a:ext cx="99894" cy="99894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600" b="0" i="0" u="none" baseline="0" dirty="0">
              <a:solidFill>
                <a:srgbClr val="00324B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B51AA03C-36D9-4348-BC80-6BE1B7DD3E1D}"/>
              </a:ext>
            </a:extLst>
          </p:cNvPr>
          <p:cNvSpPr/>
          <p:nvPr/>
        </p:nvSpPr>
        <p:spPr>
          <a:xfrm>
            <a:off x="6319591" y="3667085"/>
            <a:ext cx="99894" cy="99894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600" b="0" i="0" u="none" baseline="0" dirty="0">
              <a:solidFill>
                <a:srgbClr val="00324B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AF985483-7979-4BCE-A85F-061E10F1499F}"/>
              </a:ext>
            </a:extLst>
          </p:cNvPr>
          <p:cNvSpPr/>
          <p:nvPr/>
        </p:nvSpPr>
        <p:spPr>
          <a:xfrm>
            <a:off x="6307603" y="4618820"/>
            <a:ext cx="99894" cy="99894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600" b="0" i="0" u="none" baseline="0" dirty="0">
              <a:solidFill>
                <a:srgbClr val="00324B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FF4B2F99-02A7-41EB-A0DB-D3FB0A75AF09}"/>
              </a:ext>
            </a:extLst>
          </p:cNvPr>
          <p:cNvSpPr/>
          <p:nvPr/>
        </p:nvSpPr>
        <p:spPr>
          <a:xfrm>
            <a:off x="6294244" y="5298369"/>
            <a:ext cx="99894" cy="99894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600" b="0" i="0" u="none" baseline="0" dirty="0">
              <a:solidFill>
                <a:srgbClr val="00324B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5817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B556BE-D798-4226-AB1F-D226479E9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74638"/>
            <a:ext cx="11160000" cy="900000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zh-CN" altLang="en-US" b="1" i="0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燕麦奶品牌梯队</a:t>
            </a:r>
            <a:endParaRPr lang="de-DE" altLang="zh-CN" b="1" kern="1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图片 3" descr="图形用户界面&#10;&#10;描述已自动生成">
            <a:extLst>
              <a:ext uri="{FF2B5EF4-FFF2-40B4-BE49-F238E27FC236}">
                <a16:creationId xmlns:a16="http://schemas.microsoft.com/office/drawing/2014/main" id="{D85ACC3D-55A1-4644-BC38-4D253D75A6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64"/>
          <a:stretch/>
        </p:blipFill>
        <p:spPr>
          <a:xfrm>
            <a:off x="5233491" y="274638"/>
            <a:ext cx="6791325" cy="57466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BC5A37A-3CC4-4A3A-9B8D-233ECA93CF23}"/>
              </a:ext>
            </a:extLst>
          </p:cNvPr>
          <p:cNvSpPr txBox="1"/>
          <p:nvPr/>
        </p:nvSpPr>
        <p:spPr>
          <a:xfrm>
            <a:off x="336947" y="822648"/>
            <a:ext cx="6096000" cy="3905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altLang="en-US" sz="1400" b="1" i="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按品牌发展阶段可分为：</a:t>
            </a:r>
            <a:endParaRPr lang="en-US" altLang="zh-CN" sz="1400" b="1" i="0" dirty="0">
              <a:solidFill>
                <a:srgbClr val="00324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200000"/>
              </a:lnSpc>
            </a:pPr>
            <a:r>
              <a:rPr lang="en-US" altLang="zh-CN" sz="1400" b="0" i="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b="0" i="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）以可口可乐、达能、</a:t>
            </a:r>
            <a:r>
              <a:rPr lang="en-US" altLang="zh-CN" sz="1400" b="0" i="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OATLY</a:t>
            </a:r>
            <a:r>
              <a:rPr lang="zh-CN" altLang="en-US" sz="1400" b="0" i="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为代表的国际知名品牌；</a:t>
            </a:r>
            <a:endParaRPr lang="en-US" altLang="zh-CN" sz="1400" b="0" i="0" dirty="0">
              <a:solidFill>
                <a:srgbClr val="00324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200000"/>
              </a:lnSpc>
            </a:pPr>
            <a:r>
              <a:rPr lang="en-US" altLang="zh-CN" sz="1400" b="0" i="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b="0" i="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）以伊利、蒙牛、维他奶为代表的国内传统品牌；</a:t>
            </a:r>
            <a:endParaRPr lang="en-US" altLang="zh-CN" sz="1400" b="0" i="0" dirty="0">
              <a:solidFill>
                <a:srgbClr val="00324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200000"/>
              </a:lnSpc>
            </a:pPr>
            <a:r>
              <a:rPr lang="en-US" altLang="zh-CN" sz="1400" b="0" i="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0" i="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）以</a:t>
            </a:r>
            <a:r>
              <a:rPr lang="en-US" altLang="zh-CN" sz="1400" b="0" i="0" dirty="0" err="1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oatoat</a:t>
            </a:r>
            <a:r>
              <a:rPr lang="zh-CN" altLang="en-US" sz="1400" b="0" i="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、谷物星球、植物标签为代表的新锐创业品牌。</a:t>
            </a:r>
            <a:endParaRPr lang="en-US" altLang="zh-CN" sz="1400" b="0" i="0" dirty="0">
              <a:solidFill>
                <a:srgbClr val="00324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200000"/>
              </a:lnSpc>
            </a:pPr>
            <a:endParaRPr lang="en-US" altLang="zh-CN" sz="1400" dirty="0">
              <a:solidFill>
                <a:srgbClr val="00324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en-US" sz="1400" b="1" i="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按渠道类型可分为：</a:t>
            </a:r>
            <a:endParaRPr lang="en-US" altLang="zh-CN" sz="1400" b="1" i="0" dirty="0">
              <a:solidFill>
                <a:srgbClr val="00324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200000"/>
              </a:lnSpc>
            </a:pPr>
            <a:r>
              <a:rPr lang="en-US" altLang="zh-CN" sz="1400" b="0" i="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b="0" i="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）以达能、可口可乐、野生植物为主的</a:t>
            </a:r>
            <a:r>
              <a:rPr lang="en-US" altLang="zh-CN" sz="1400" b="0" i="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2B</a:t>
            </a:r>
            <a:r>
              <a:rPr lang="zh-CN" altLang="en-US" sz="1400" b="0" i="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品牌；</a:t>
            </a:r>
            <a:endParaRPr lang="en-US" altLang="zh-CN" sz="1400" b="0" i="0" dirty="0">
              <a:solidFill>
                <a:srgbClr val="00324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200000"/>
              </a:lnSpc>
            </a:pPr>
            <a:r>
              <a:rPr lang="en-US" altLang="zh-CN" sz="1400" b="0" i="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b="0" i="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）以</a:t>
            </a:r>
            <a:r>
              <a:rPr lang="en-US" altLang="zh-CN" sz="1400" b="0" i="0" dirty="0" err="1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oatoat</a:t>
            </a:r>
            <a:r>
              <a:rPr lang="zh-CN" altLang="en-US" sz="1400" b="0" i="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、伊利植选、谷物星球为代表的</a:t>
            </a:r>
            <a:r>
              <a:rPr lang="en-US" altLang="zh-CN" sz="1400" b="0" i="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2C</a:t>
            </a:r>
            <a:r>
              <a:rPr lang="zh-CN" altLang="en-US" sz="1400" b="0" i="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品牌。</a:t>
            </a:r>
          </a:p>
          <a:p>
            <a:pPr algn="just">
              <a:lnSpc>
                <a:spcPct val="200000"/>
              </a:lnSpc>
            </a:pPr>
            <a:r>
              <a:rPr lang="zh-CN" altLang="en-US" sz="1400" b="0" i="0" dirty="0">
                <a:solidFill>
                  <a:srgbClr val="00324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576115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>
            <a:extLst>
              <a:ext uri="{FF2B5EF4-FFF2-40B4-BE49-F238E27FC236}">
                <a16:creationId xmlns:a16="http://schemas.microsoft.com/office/drawing/2014/main" id="{FDF13F45-3582-4622-86EA-740BA7603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348" y="908720"/>
            <a:ext cx="3013000" cy="450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175" y="248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6" imgW="360" imgH="360" progId="TCLayout.ActiveDocument.1">
                  <p:embed/>
                </p:oleObj>
              </mc:Choice>
              <mc:Fallback>
                <p:oleObj name="think-cell Folie" r:id="rId16" imgW="360" imgH="360" progId="TCLayout.ActiveDocument.1">
                  <p:embed/>
                  <p:pic>
                    <p:nvPicPr>
                      <p:cNvPr id="7" name="Objek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" y="2480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>
            <p:custDataLst>
              <p:tags r:id="rId2"/>
            </p:custDataLst>
          </p:nvPr>
        </p:nvSpPr>
        <p:spPr>
          <a:xfrm>
            <a:off x="1588" y="894"/>
            <a:ext cx="158709" cy="1587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324B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158" y="201360"/>
            <a:ext cx="11160000" cy="900000"/>
          </a:xfrm>
        </p:spPr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燕麦奶常规加工工艺</a:t>
            </a:r>
          </a:p>
        </p:txBody>
      </p:sp>
      <p:sp>
        <p:nvSpPr>
          <p:cNvPr id="121" name="Content Placeholder 6">
            <a:extLst>
              <a:ext uri="{FF2B5EF4-FFF2-40B4-BE49-F238E27FC236}">
                <a16:creationId xmlns:a16="http://schemas.microsoft.com/office/drawing/2014/main" id="{89ABC8B5-72A9-48B1-B0E8-E391909CBE25}"/>
              </a:ext>
            </a:extLst>
          </p:cNvPr>
          <p:cNvSpPr txBox="1">
            <a:spLocks/>
          </p:cNvSpPr>
          <p:nvPr/>
        </p:nvSpPr>
        <p:spPr>
          <a:xfrm>
            <a:off x="274609" y="661108"/>
            <a:ext cx="9909348" cy="97372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85750" indent="-285750" algn="just" fontAlgn="auto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在加工过程中逐渐将燕麦粉细微化，冗余饮料中。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 fontAlgn="auto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同时调制混合时会加入其他营养物质，使燕麦奶口感更佳，营养价值更高。</a:t>
            </a:r>
            <a:endParaRPr 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标题 1">
            <a:extLst>
              <a:ext uri="{FF2B5EF4-FFF2-40B4-BE49-F238E27FC236}">
                <a16:creationId xmlns:a16="http://schemas.microsoft.com/office/drawing/2014/main" id="{AEDBDFFC-079D-4217-8647-446D637161D3}"/>
              </a:ext>
            </a:extLst>
          </p:cNvPr>
          <p:cNvSpPr txBox="1">
            <a:spLocks/>
          </p:cNvSpPr>
          <p:nvPr/>
        </p:nvSpPr>
        <p:spPr>
          <a:xfrm>
            <a:off x="419774" y="3826726"/>
            <a:ext cx="2401166" cy="4598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zh-CN" altLang="en-US" sz="16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谷物饮料目前存在的问题</a:t>
            </a:r>
          </a:p>
        </p:txBody>
      </p:sp>
      <p:sp>
        <p:nvSpPr>
          <p:cNvPr id="39" name="Content Placeholder 6">
            <a:extLst>
              <a:ext uri="{FF2B5EF4-FFF2-40B4-BE49-F238E27FC236}">
                <a16:creationId xmlns:a16="http://schemas.microsoft.com/office/drawing/2014/main" id="{6C010137-A677-4D69-9CF1-F7910EAF1442}"/>
              </a:ext>
            </a:extLst>
          </p:cNvPr>
          <p:cNvSpPr txBox="1">
            <a:spLocks/>
          </p:cNvSpPr>
          <p:nvPr/>
        </p:nvSpPr>
        <p:spPr>
          <a:xfrm>
            <a:off x="412013" y="4226862"/>
            <a:ext cx="3442738" cy="13904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p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风味单调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p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口感粗糙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p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品质不稳定，容易分层：脂肪上浮、蛋白下沉、淀粉回生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p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乳化增稠剂多，黏喉感明显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标题 1">
            <a:extLst>
              <a:ext uri="{FF2B5EF4-FFF2-40B4-BE49-F238E27FC236}">
                <a16:creationId xmlns:a16="http://schemas.microsoft.com/office/drawing/2014/main" id="{5BFE2656-BD1F-417E-9C11-CF7643BCCDC8}"/>
              </a:ext>
            </a:extLst>
          </p:cNvPr>
          <p:cNvSpPr txBox="1">
            <a:spLocks/>
          </p:cNvSpPr>
          <p:nvPr/>
        </p:nvSpPr>
        <p:spPr>
          <a:xfrm>
            <a:off x="4859305" y="3826726"/>
            <a:ext cx="2401166" cy="4598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zh-CN" altLang="en-US" sz="16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解决方案</a:t>
            </a:r>
          </a:p>
        </p:txBody>
      </p:sp>
      <p:sp>
        <p:nvSpPr>
          <p:cNvPr id="42" name="Content Placeholder 6">
            <a:extLst>
              <a:ext uri="{FF2B5EF4-FFF2-40B4-BE49-F238E27FC236}">
                <a16:creationId xmlns:a16="http://schemas.microsoft.com/office/drawing/2014/main" id="{8FF17354-67BA-4818-A46A-2FE73B5DE33A}"/>
              </a:ext>
            </a:extLst>
          </p:cNvPr>
          <p:cNvSpPr txBox="1">
            <a:spLocks/>
          </p:cNvSpPr>
          <p:nvPr/>
        </p:nvSpPr>
        <p:spPr>
          <a:xfrm>
            <a:off x="4598418" y="4220031"/>
            <a:ext cx="4659788" cy="21675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indent="-285750" algn="just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经过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调制，蒸煮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，激发燕麦的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原香</a:t>
            </a:r>
            <a:endParaRPr lang="en-US" altLang="zh-CN" sz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-285750" algn="just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多道研磨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，使燕麦粉粒度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更细，更均匀</a:t>
            </a:r>
            <a:endParaRPr lang="en-US" altLang="zh-CN" sz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-285750" algn="just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研磨后酶解，提高稳定性，减少淀粉回生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/>
          </a:p>
        </p:txBody>
      </p:sp>
      <p:sp>
        <p:nvSpPr>
          <p:cNvPr id="80" name="Text Box 2">
            <a:extLst>
              <a:ext uri="{FF2B5EF4-FFF2-40B4-BE49-F238E27FC236}">
                <a16:creationId xmlns:a16="http://schemas.microsoft.com/office/drawing/2014/main" id="{7BCD49AA-E3E6-4B14-B0BC-03DD290FF25F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4609" y="2311932"/>
            <a:ext cx="8211335" cy="923330"/>
          </a:xfrm>
          <a:prstGeom prst="rect">
            <a:avLst/>
          </a:pr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35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US" sz="135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US" sz="1350" dirty="0">
              <a:solidFill>
                <a:schemeClr val="bg1"/>
              </a:solidFill>
            </a:endParaRPr>
          </a:p>
        </p:txBody>
      </p:sp>
      <p:cxnSp>
        <p:nvCxnSpPr>
          <p:cNvPr id="81" name="AutoShape 12">
            <a:extLst>
              <a:ext uri="{FF2B5EF4-FFF2-40B4-BE49-F238E27FC236}">
                <a16:creationId xmlns:a16="http://schemas.microsoft.com/office/drawing/2014/main" id="{D2243125-1F91-495F-AEF5-726B849B38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83078" y="2694354"/>
            <a:ext cx="5946308" cy="0"/>
          </a:xfrm>
          <a:prstGeom prst="straightConnector1">
            <a:avLst/>
          </a:prstGeom>
          <a:solidFill>
            <a:schemeClr val="accent5"/>
          </a:solidFill>
          <a:ln w="19050">
            <a:solidFill>
              <a:schemeClr val="bg1"/>
            </a:solidFill>
            <a:round/>
            <a:headEnd/>
            <a:tailEnd/>
          </a:ln>
        </p:spPr>
      </p:cxnSp>
      <p:grpSp>
        <p:nvGrpSpPr>
          <p:cNvPr id="82" name="Gruppieren 70">
            <a:extLst>
              <a:ext uri="{FF2B5EF4-FFF2-40B4-BE49-F238E27FC236}">
                <a16:creationId xmlns:a16="http://schemas.microsoft.com/office/drawing/2014/main" id="{FCD5F7F6-30F4-49C4-B3A3-CA13CEEB9806}"/>
              </a:ext>
            </a:extLst>
          </p:cNvPr>
          <p:cNvGrpSpPr/>
          <p:nvPr/>
        </p:nvGrpSpPr>
        <p:grpSpPr>
          <a:xfrm>
            <a:off x="1169085" y="2307822"/>
            <a:ext cx="1336980" cy="1214684"/>
            <a:chOff x="3117738" y="1657351"/>
            <a:chExt cx="1553286" cy="1557702"/>
          </a:xfrm>
          <a:noFill/>
        </p:grpSpPr>
        <p:sp>
          <p:nvSpPr>
            <p:cNvPr id="83" name="Rectangle 4">
              <a:extLst>
                <a:ext uri="{FF2B5EF4-FFF2-40B4-BE49-F238E27FC236}">
                  <a16:creationId xmlns:a16="http://schemas.microsoft.com/office/drawing/2014/main" id="{E7D0BFFF-3A12-4D25-85E4-1DB443372291}"/>
                </a:ext>
              </a:extLst>
            </p:cNvPr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558772" y="1657351"/>
              <a:ext cx="680330" cy="15577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 sz="1350" dirty="0"/>
            </a:p>
          </p:txBody>
        </p:sp>
        <p:sp>
          <p:nvSpPr>
            <p:cNvPr id="84" name="AutoShape 22">
              <a:extLst>
                <a:ext uri="{FF2B5EF4-FFF2-40B4-BE49-F238E27FC236}">
                  <a16:creationId xmlns:a16="http://schemas.microsoft.com/office/drawing/2014/main" id="{67095E57-FBD9-472E-BD44-2F4975DE38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2937" y="2009226"/>
              <a:ext cx="252000" cy="252000"/>
            </a:xfrm>
            <a:prstGeom prst="flowChartConnector">
              <a:avLst/>
            </a:prstGeom>
            <a:solidFill>
              <a:schemeClr val="accent5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 sz="1350" dirty="0"/>
            </a:p>
          </p:txBody>
        </p:sp>
        <p:sp>
          <p:nvSpPr>
            <p:cNvPr id="85" name="Text Box 33">
              <a:extLst>
                <a:ext uri="{FF2B5EF4-FFF2-40B4-BE49-F238E27FC236}">
                  <a16:creationId xmlns:a16="http://schemas.microsoft.com/office/drawing/2014/main" id="{D679347B-3A71-43A3-ADF5-27B08F061F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7738" y="2391225"/>
              <a:ext cx="1553286" cy="23985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r>
                <a:rPr lang="zh-CN" altLang="en-US" sz="900" b="1" dirty="0">
                  <a:solidFill>
                    <a:schemeClr val="bg1"/>
                  </a:solidFill>
                </a:rPr>
                <a:t>酶解</a:t>
              </a:r>
              <a:endParaRPr lang="en-US" altLang="zh-CN" sz="9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6" name="AutoShape 7">
            <a:extLst>
              <a:ext uri="{FF2B5EF4-FFF2-40B4-BE49-F238E27FC236}">
                <a16:creationId xmlns:a16="http://schemas.microsoft.com/office/drawing/2014/main" id="{9E597A33-8392-4F1E-8056-C3ABE0F98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48" y="2601813"/>
            <a:ext cx="1035198" cy="16878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zh-CN" altLang="en-US" sz="900" b="1" dirty="0">
                <a:solidFill>
                  <a:schemeClr val="bg1"/>
                </a:solidFill>
              </a:rPr>
              <a:t>燕麦粉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87" name="AutoShape 4">
            <a:extLst>
              <a:ext uri="{FF2B5EF4-FFF2-40B4-BE49-F238E27FC236}">
                <a16:creationId xmlns:a16="http://schemas.microsoft.com/office/drawing/2014/main" id="{7050B2CD-7A31-4C54-B754-C86B5FD14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9" y="2591775"/>
            <a:ext cx="972897" cy="18676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zh-CN" altLang="en-US" sz="900" b="1" dirty="0">
                <a:solidFill>
                  <a:schemeClr val="bg1"/>
                </a:solidFill>
              </a:rPr>
              <a:t>成品</a:t>
            </a:r>
            <a:endParaRPr lang="en-US" sz="900" b="1" dirty="0">
              <a:solidFill>
                <a:schemeClr val="bg1"/>
              </a:solidFill>
            </a:endParaRPr>
          </a:p>
        </p:txBody>
      </p:sp>
      <p:grpSp>
        <p:nvGrpSpPr>
          <p:cNvPr id="88" name="Gruppieren 76">
            <a:extLst>
              <a:ext uri="{FF2B5EF4-FFF2-40B4-BE49-F238E27FC236}">
                <a16:creationId xmlns:a16="http://schemas.microsoft.com/office/drawing/2014/main" id="{5052CE30-C15A-465A-9706-ABF2C50C603F}"/>
              </a:ext>
            </a:extLst>
          </p:cNvPr>
          <p:cNvGrpSpPr/>
          <p:nvPr/>
        </p:nvGrpSpPr>
        <p:grpSpPr>
          <a:xfrm>
            <a:off x="2094628" y="2307822"/>
            <a:ext cx="662930" cy="1214684"/>
            <a:chOff x="3558772" y="1657351"/>
            <a:chExt cx="770184" cy="1557702"/>
          </a:xfrm>
          <a:noFill/>
        </p:grpSpPr>
        <p:sp>
          <p:nvSpPr>
            <p:cNvPr id="89" name="Rectangle 4">
              <a:extLst>
                <a:ext uri="{FF2B5EF4-FFF2-40B4-BE49-F238E27FC236}">
                  <a16:creationId xmlns:a16="http://schemas.microsoft.com/office/drawing/2014/main" id="{B3C99A1E-D207-49F5-9E6F-5A74EBDA648A}"/>
                </a:ext>
              </a:extLst>
            </p:cNvPr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58772" y="1657351"/>
              <a:ext cx="680330" cy="15577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 sz="1350" dirty="0"/>
            </a:p>
          </p:txBody>
        </p:sp>
        <p:sp>
          <p:nvSpPr>
            <p:cNvPr id="90" name="AutoShape 22">
              <a:extLst>
                <a:ext uri="{FF2B5EF4-FFF2-40B4-BE49-F238E27FC236}">
                  <a16:creationId xmlns:a16="http://schemas.microsoft.com/office/drawing/2014/main" id="{E84BA73E-A47B-40CD-A3DC-1A8B6563C0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2937" y="2009226"/>
              <a:ext cx="252000" cy="252000"/>
            </a:xfrm>
            <a:prstGeom prst="flowChartConnector">
              <a:avLst/>
            </a:prstGeom>
            <a:solidFill>
              <a:schemeClr val="accent5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 sz="1350" dirty="0"/>
            </a:p>
          </p:txBody>
        </p:sp>
        <p:sp>
          <p:nvSpPr>
            <p:cNvPr id="92" name="Text Box 33">
              <a:extLst>
                <a:ext uri="{FF2B5EF4-FFF2-40B4-BE49-F238E27FC236}">
                  <a16:creationId xmlns:a16="http://schemas.microsoft.com/office/drawing/2014/main" id="{58F8EA0A-B54B-4DA0-9B0C-2FC9067965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5656" y="2399077"/>
              <a:ext cx="753300" cy="23985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r>
                <a:rPr lang="zh-CN" altLang="en-US" sz="900" b="1" dirty="0">
                  <a:solidFill>
                    <a:schemeClr val="bg1"/>
                  </a:solidFill>
                </a:rPr>
                <a:t>离心</a:t>
              </a:r>
              <a:endParaRPr lang="en-US" altLang="zh-CN" sz="9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3" name="Gruppieren 80">
            <a:extLst>
              <a:ext uri="{FF2B5EF4-FFF2-40B4-BE49-F238E27FC236}">
                <a16:creationId xmlns:a16="http://schemas.microsoft.com/office/drawing/2014/main" id="{F4CC468B-4D2C-4E8A-91B2-91C45AA42AF1}"/>
              </a:ext>
            </a:extLst>
          </p:cNvPr>
          <p:cNvGrpSpPr/>
          <p:nvPr/>
        </p:nvGrpSpPr>
        <p:grpSpPr>
          <a:xfrm>
            <a:off x="2467251" y="2307643"/>
            <a:ext cx="1027298" cy="1214684"/>
            <a:chOff x="3302186" y="1657351"/>
            <a:chExt cx="1193502" cy="1557702"/>
          </a:xfrm>
          <a:noFill/>
        </p:grpSpPr>
        <p:sp>
          <p:nvSpPr>
            <p:cNvPr id="96" name="Rectangle 4">
              <a:extLst>
                <a:ext uri="{FF2B5EF4-FFF2-40B4-BE49-F238E27FC236}">
                  <a16:creationId xmlns:a16="http://schemas.microsoft.com/office/drawing/2014/main" id="{579CFF71-A4E2-43D8-9630-87652A591229}"/>
                </a:ext>
              </a:extLst>
            </p:cNvPr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58772" y="1657351"/>
              <a:ext cx="680330" cy="15577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 sz="1350" dirty="0"/>
            </a:p>
          </p:txBody>
        </p:sp>
        <p:sp>
          <p:nvSpPr>
            <p:cNvPr id="97" name="AutoShape 22">
              <a:extLst>
                <a:ext uri="{FF2B5EF4-FFF2-40B4-BE49-F238E27FC236}">
                  <a16:creationId xmlns:a16="http://schemas.microsoft.com/office/drawing/2014/main" id="{8F2460A1-2387-4728-A58F-63D5BB75B0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2937" y="2009226"/>
              <a:ext cx="252000" cy="252000"/>
            </a:xfrm>
            <a:prstGeom prst="flowChartConnector">
              <a:avLst/>
            </a:prstGeom>
            <a:solidFill>
              <a:schemeClr val="accent5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 sz="1350" dirty="0"/>
            </a:p>
          </p:txBody>
        </p:sp>
        <p:sp>
          <p:nvSpPr>
            <p:cNvPr id="98" name="Text Box 33">
              <a:extLst>
                <a:ext uri="{FF2B5EF4-FFF2-40B4-BE49-F238E27FC236}">
                  <a16:creationId xmlns:a16="http://schemas.microsoft.com/office/drawing/2014/main" id="{D038546A-D209-4FF2-8346-8778971AF6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2186" y="2424271"/>
              <a:ext cx="1193502" cy="23985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r>
                <a:rPr lang="zh-CN" altLang="en-US" sz="900" b="1" dirty="0">
                  <a:solidFill>
                    <a:schemeClr val="bg1"/>
                  </a:solidFill>
                </a:rPr>
                <a:t>胶体磨</a:t>
              </a:r>
              <a:endParaRPr lang="en-US" altLang="zh-CN" sz="9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9" name="Gruppieren 84">
            <a:extLst>
              <a:ext uri="{FF2B5EF4-FFF2-40B4-BE49-F238E27FC236}">
                <a16:creationId xmlns:a16="http://schemas.microsoft.com/office/drawing/2014/main" id="{A1C326F0-6943-4C80-91A1-B867B1AF9535}"/>
              </a:ext>
            </a:extLst>
          </p:cNvPr>
          <p:cNvGrpSpPr/>
          <p:nvPr/>
        </p:nvGrpSpPr>
        <p:grpSpPr>
          <a:xfrm>
            <a:off x="3327523" y="2307643"/>
            <a:ext cx="648398" cy="1214684"/>
            <a:chOff x="3536190" y="1657351"/>
            <a:chExt cx="753299" cy="1557702"/>
          </a:xfrm>
          <a:noFill/>
        </p:grpSpPr>
        <p:sp>
          <p:nvSpPr>
            <p:cNvPr id="101" name="Rectangle 4">
              <a:extLst>
                <a:ext uri="{FF2B5EF4-FFF2-40B4-BE49-F238E27FC236}">
                  <a16:creationId xmlns:a16="http://schemas.microsoft.com/office/drawing/2014/main" id="{83398FA1-1ABE-4832-9352-46F580D755D6}"/>
                </a:ext>
              </a:extLst>
            </p:cNvPr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58772" y="1657351"/>
              <a:ext cx="680330" cy="15577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 sz="1350" dirty="0"/>
            </a:p>
          </p:txBody>
        </p:sp>
        <p:sp>
          <p:nvSpPr>
            <p:cNvPr id="102" name="AutoShape 22">
              <a:extLst>
                <a:ext uri="{FF2B5EF4-FFF2-40B4-BE49-F238E27FC236}">
                  <a16:creationId xmlns:a16="http://schemas.microsoft.com/office/drawing/2014/main" id="{05EFED61-FC1E-449B-BC89-D179A66656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2937" y="2009226"/>
              <a:ext cx="252000" cy="252000"/>
            </a:xfrm>
            <a:prstGeom prst="flowChartConnector">
              <a:avLst/>
            </a:prstGeom>
            <a:solidFill>
              <a:schemeClr val="accent5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 sz="1350" dirty="0"/>
            </a:p>
          </p:txBody>
        </p:sp>
        <p:sp>
          <p:nvSpPr>
            <p:cNvPr id="107" name="Text Box 33">
              <a:extLst>
                <a:ext uri="{FF2B5EF4-FFF2-40B4-BE49-F238E27FC236}">
                  <a16:creationId xmlns:a16="http://schemas.microsoft.com/office/drawing/2014/main" id="{E9285358-7913-427D-8A35-3B5DEA01F8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6190" y="2406241"/>
              <a:ext cx="753299" cy="23985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r>
                <a:rPr lang="zh-CN" altLang="en-US" sz="900" b="1" dirty="0">
                  <a:solidFill>
                    <a:schemeClr val="bg1"/>
                  </a:solidFill>
                </a:rPr>
                <a:t>调配混合</a:t>
              </a:r>
              <a:endParaRPr lang="en-US" altLang="zh-CN" sz="9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8" name="Gruppieren 88">
            <a:extLst>
              <a:ext uri="{FF2B5EF4-FFF2-40B4-BE49-F238E27FC236}">
                <a16:creationId xmlns:a16="http://schemas.microsoft.com/office/drawing/2014/main" id="{4C87A7F7-6894-4557-8E22-E71767D217BF}"/>
              </a:ext>
            </a:extLst>
          </p:cNvPr>
          <p:cNvGrpSpPr/>
          <p:nvPr/>
        </p:nvGrpSpPr>
        <p:grpSpPr>
          <a:xfrm>
            <a:off x="3966062" y="2307643"/>
            <a:ext cx="648398" cy="1214684"/>
            <a:chOff x="3530396" y="1657351"/>
            <a:chExt cx="753299" cy="1557702"/>
          </a:xfrm>
          <a:noFill/>
        </p:grpSpPr>
        <p:sp>
          <p:nvSpPr>
            <p:cNvPr id="113" name="Rectangle 4">
              <a:extLst>
                <a:ext uri="{FF2B5EF4-FFF2-40B4-BE49-F238E27FC236}">
                  <a16:creationId xmlns:a16="http://schemas.microsoft.com/office/drawing/2014/main" id="{85A53C46-1955-4F24-83F5-B7E5BFF4440F}"/>
                </a:ext>
              </a:extLst>
            </p:cNvPr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558772" y="1657351"/>
              <a:ext cx="680330" cy="15577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 sz="1350" dirty="0"/>
            </a:p>
          </p:txBody>
        </p:sp>
        <p:sp>
          <p:nvSpPr>
            <p:cNvPr id="115" name="AutoShape 22">
              <a:extLst>
                <a:ext uri="{FF2B5EF4-FFF2-40B4-BE49-F238E27FC236}">
                  <a16:creationId xmlns:a16="http://schemas.microsoft.com/office/drawing/2014/main" id="{D791ECDE-2B77-41D1-B113-75E355787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2937" y="2009226"/>
              <a:ext cx="252000" cy="252000"/>
            </a:xfrm>
            <a:prstGeom prst="flowChartConnector">
              <a:avLst/>
            </a:prstGeom>
            <a:solidFill>
              <a:schemeClr val="accent5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 sz="1350" dirty="0"/>
            </a:p>
          </p:txBody>
        </p:sp>
        <p:sp>
          <p:nvSpPr>
            <p:cNvPr id="118" name="Text Box 33">
              <a:extLst>
                <a:ext uri="{FF2B5EF4-FFF2-40B4-BE49-F238E27FC236}">
                  <a16:creationId xmlns:a16="http://schemas.microsoft.com/office/drawing/2014/main" id="{55803EA5-901D-44B7-B493-8BEAA2EC03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0396" y="2438914"/>
              <a:ext cx="753299" cy="23985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r>
                <a:rPr lang="zh-CN" altLang="en-US" sz="900" b="1" dirty="0">
                  <a:solidFill>
                    <a:schemeClr val="bg1"/>
                  </a:solidFill>
                </a:rPr>
                <a:t>均质</a:t>
              </a:r>
              <a:endParaRPr lang="en-US" altLang="zh-CN" sz="9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2" name="Gruppieren 88">
            <a:extLst>
              <a:ext uri="{FF2B5EF4-FFF2-40B4-BE49-F238E27FC236}">
                <a16:creationId xmlns:a16="http://schemas.microsoft.com/office/drawing/2014/main" id="{C7CAE12E-4CFB-44CC-81A3-9E92680D66BE}"/>
              </a:ext>
            </a:extLst>
          </p:cNvPr>
          <p:cNvGrpSpPr/>
          <p:nvPr/>
        </p:nvGrpSpPr>
        <p:grpSpPr>
          <a:xfrm>
            <a:off x="4511830" y="2307643"/>
            <a:ext cx="715336" cy="1214684"/>
            <a:chOff x="3496630" y="1657351"/>
            <a:chExt cx="831067" cy="1557702"/>
          </a:xfrm>
          <a:noFill/>
        </p:grpSpPr>
        <p:sp>
          <p:nvSpPr>
            <p:cNvPr id="123" name="Rectangle 4">
              <a:extLst>
                <a:ext uri="{FF2B5EF4-FFF2-40B4-BE49-F238E27FC236}">
                  <a16:creationId xmlns:a16="http://schemas.microsoft.com/office/drawing/2014/main" id="{12CC5880-24EB-481B-98FC-8046BFDF4A8F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558772" y="1657351"/>
              <a:ext cx="680330" cy="15577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 sz="1350" dirty="0"/>
            </a:p>
          </p:txBody>
        </p:sp>
        <p:sp>
          <p:nvSpPr>
            <p:cNvPr id="124" name="AutoShape 22">
              <a:extLst>
                <a:ext uri="{FF2B5EF4-FFF2-40B4-BE49-F238E27FC236}">
                  <a16:creationId xmlns:a16="http://schemas.microsoft.com/office/drawing/2014/main" id="{A2BE22C3-9975-403B-A5C3-F72DC50524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2937" y="2009226"/>
              <a:ext cx="252000" cy="252000"/>
            </a:xfrm>
            <a:prstGeom prst="flowChartConnector">
              <a:avLst/>
            </a:prstGeom>
            <a:solidFill>
              <a:schemeClr val="accent5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 sz="1350" dirty="0"/>
            </a:p>
          </p:txBody>
        </p:sp>
        <p:sp>
          <p:nvSpPr>
            <p:cNvPr id="125" name="Text Box 33">
              <a:extLst>
                <a:ext uri="{FF2B5EF4-FFF2-40B4-BE49-F238E27FC236}">
                  <a16:creationId xmlns:a16="http://schemas.microsoft.com/office/drawing/2014/main" id="{D4243651-BF74-48A4-BCAE-B1EFFEE976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6630" y="2437487"/>
              <a:ext cx="831067" cy="23985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r>
                <a:rPr lang="zh-CN" altLang="en-US" sz="900" b="1" dirty="0">
                  <a:solidFill>
                    <a:schemeClr val="bg1"/>
                  </a:solidFill>
                </a:rPr>
                <a:t>杀菌</a:t>
              </a:r>
              <a:endParaRPr lang="en-US" altLang="zh-CN" sz="9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6" name="Gruppieren 88">
            <a:extLst>
              <a:ext uri="{FF2B5EF4-FFF2-40B4-BE49-F238E27FC236}">
                <a16:creationId xmlns:a16="http://schemas.microsoft.com/office/drawing/2014/main" id="{8B0FF970-2503-4378-905B-89E1BCBC98BC}"/>
              </a:ext>
            </a:extLst>
          </p:cNvPr>
          <p:cNvGrpSpPr/>
          <p:nvPr/>
        </p:nvGrpSpPr>
        <p:grpSpPr>
          <a:xfrm>
            <a:off x="5141801" y="2298339"/>
            <a:ext cx="715336" cy="1214684"/>
            <a:chOff x="3496630" y="1657351"/>
            <a:chExt cx="831067" cy="1557702"/>
          </a:xfrm>
          <a:noFill/>
        </p:grpSpPr>
        <p:sp>
          <p:nvSpPr>
            <p:cNvPr id="127" name="Rectangle 4">
              <a:extLst>
                <a:ext uri="{FF2B5EF4-FFF2-40B4-BE49-F238E27FC236}">
                  <a16:creationId xmlns:a16="http://schemas.microsoft.com/office/drawing/2014/main" id="{642F9CD2-955D-4F8B-8D42-BC6F2B95D9CA}"/>
                </a:ext>
              </a:extLst>
            </p:cNvPr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558772" y="1657351"/>
              <a:ext cx="680330" cy="15577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 sz="1350" dirty="0"/>
            </a:p>
          </p:txBody>
        </p:sp>
        <p:sp>
          <p:nvSpPr>
            <p:cNvPr id="128" name="AutoShape 22">
              <a:extLst>
                <a:ext uri="{FF2B5EF4-FFF2-40B4-BE49-F238E27FC236}">
                  <a16:creationId xmlns:a16="http://schemas.microsoft.com/office/drawing/2014/main" id="{D4C15BD7-D839-4127-9944-DAE07C50A4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2937" y="2009226"/>
              <a:ext cx="252000" cy="252000"/>
            </a:xfrm>
            <a:prstGeom prst="flowChartConnector">
              <a:avLst/>
            </a:prstGeom>
            <a:solidFill>
              <a:schemeClr val="accent5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 sz="1350" dirty="0"/>
            </a:p>
          </p:txBody>
        </p:sp>
        <p:sp>
          <p:nvSpPr>
            <p:cNvPr id="129" name="Text Box 33">
              <a:extLst>
                <a:ext uri="{FF2B5EF4-FFF2-40B4-BE49-F238E27FC236}">
                  <a16:creationId xmlns:a16="http://schemas.microsoft.com/office/drawing/2014/main" id="{10A892E2-79F5-4F6B-B305-3D3208DA73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6630" y="2437487"/>
              <a:ext cx="831067" cy="23985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r>
                <a:rPr lang="zh-CN" altLang="en-US" sz="900" b="1" dirty="0">
                  <a:solidFill>
                    <a:schemeClr val="bg1"/>
                  </a:solidFill>
                </a:rPr>
                <a:t>冷却</a:t>
              </a:r>
              <a:endParaRPr lang="en-US" altLang="zh-CN" sz="9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0" name="Gruppieren 88">
            <a:extLst>
              <a:ext uri="{FF2B5EF4-FFF2-40B4-BE49-F238E27FC236}">
                <a16:creationId xmlns:a16="http://schemas.microsoft.com/office/drawing/2014/main" id="{AFBB1C20-2399-4C35-BE52-59B03BAAABC8}"/>
              </a:ext>
            </a:extLst>
          </p:cNvPr>
          <p:cNvGrpSpPr/>
          <p:nvPr/>
        </p:nvGrpSpPr>
        <p:grpSpPr>
          <a:xfrm>
            <a:off x="5773206" y="2303991"/>
            <a:ext cx="715336" cy="1214684"/>
            <a:chOff x="3496630" y="1657351"/>
            <a:chExt cx="831067" cy="1557702"/>
          </a:xfrm>
          <a:noFill/>
        </p:grpSpPr>
        <p:sp>
          <p:nvSpPr>
            <p:cNvPr id="131" name="Rectangle 4">
              <a:extLst>
                <a:ext uri="{FF2B5EF4-FFF2-40B4-BE49-F238E27FC236}">
                  <a16:creationId xmlns:a16="http://schemas.microsoft.com/office/drawing/2014/main" id="{054DC0B0-C89A-4A65-8C7A-D3D9144E5FC6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558772" y="1657351"/>
              <a:ext cx="680330" cy="15577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 sz="1350" dirty="0"/>
            </a:p>
          </p:txBody>
        </p:sp>
        <p:sp>
          <p:nvSpPr>
            <p:cNvPr id="132" name="AutoShape 22">
              <a:extLst>
                <a:ext uri="{FF2B5EF4-FFF2-40B4-BE49-F238E27FC236}">
                  <a16:creationId xmlns:a16="http://schemas.microsoft.com/office/drawing/2014/main" id="{D6B8B02E-FE1A-4E25-8371-FA115E49C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2937" y="2009226"/>
              <a:ext cx="252000" cy="252000"/>
            </a:xfrm>
            <a:prstGeom prst="flowChartConnector">
              <a:avLst/>
            </a:prstGeom>
            <a:solidFill>
              <a:schemeClr val="accent5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 sz="1350" dirty="0"/>
            </a:p>
          </p:txBody>
        </p:sp>
        <p:sp>
          <p:nvSpPr>
            <p:cNvPr id="133" name="Text Box 33">
              <a:extLst>
                <a:ext uri="{FF2B5EF4-FFF2-40B4-BE49-F238E27FC236}">
                  <a16:creationId xmlns:a16="http://schemas.microsoft.com/office/drawing/2014/main" id="{624313F6-4DEA-4268-8C4F-6374D1DDF5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6630" y="2437487"/>
              <a:ext cx="831067" cy="23985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r>
                <a:rPr lang="zh-CN" altLang="en-US" sz="900" b="1" dirty="0">
                  <a:solidFill>
                    <a:schemeClr val="bg1"/>
                  </a:solidFill>
                </a:rPr>
                <a:t>无菌灌装</a:t>
              </a:r>
              <a:endParaRPr lang="en-US" altLang="zh-CN" sz="9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4" name="Gruppieren 88">
            <a:extLst>
              <a:ext uri="{FF2B5EF4-FFF2-40B4-BE49-F238E27FC236}">
                <a16:creationId xmlns:a16="http://schemas.microsoft.com/office/drawing/2014/main" id="{53724F80-5FB5-41CF-8B20-12456C6F8ABD}"/>
              </a:ext>
            </a:extLst>
          </p:cNvPr>
          <p:cNvGrpSpPr/>
          <p:nvPr/>
        </p:nvGrpSpPr>
        <p:grpSpPr>
          <a:xfrm>
            <a:off x="6400092" y="2307733"/>
            <a:ext cx="715336" cy="1214684"/>
            <a:chOff x="3496630" y="1657351"/>
            <a:chExt cx="831067" cy="1557702"/>
          </a:xfrm>
          <a:noFill/>
        </p:grpSpPr>
        <p:sp>
          <p:nvSpPr>
            <p:cNvPr id="135" name="Rectangle 4">
              <a:extLst>
                <a:ext uri="{FF2B5EF4-FFF2-40B4-BE49-F238E27FC236}">
                  <a16:creationId xmlns:a16="http://schemas.microsoft.com/office/drawing/2014/main" id="{DAA3463D-AFC7-46F6-9506-6CE24F726C92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3558772" y="1657351"/>
              <a:ext cx="680330" cy="15577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 sz="1350" dirty="0"/>
            </a:p>
          </p:txBody>
        </p:sp>
        <p:sp>
          <p:nvSpPr>
            <p:cNvPr id="136" name="AutoShape 22">
              <a:extLst>
                <a:ext uri="{FF2B5EF4-FFF2-40B4-BE49-F238E27FC236}">
                  <a16:creationId xmlns:a16="http://schemas.microsoft.com/office/drawing/2014/main" id="{29A5BF82-3C29-4560-9451-33B03556CF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2937" y="2009226"/>
              <a:ext cx="252000" cy="252000"/>
            </a:xfrm>
            <a:prstGeom prst="flowChartConnector">
              <a:avLst/>
            </a:prstGeom>
            <a:solidFill>
              <a:schemeClr val="accent5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 sz="1350" dirty="0"/>
            </a:p>
          </p:txBody>
        </p:sp>
        <p:sp>
          <p:nvSpPr>
            <p:cNvPr id="137" name="Text Box 33">
              <a:extLst>
                <a:ext uri="{FF2B5EF4-FFF2-40B4-BE49-F238E27FC236}">
                  <a16:creationId xmlns:a16="http://schemas.microsoft.com/office/drawing/2014/main" id="{834F1804-929C-439C-8A6E-530B28FF60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6630" y="2437487"/>
              <a:ext cx="831067" cy="23985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5000"/>
                </a:lnSpc>
                <a:spcBef>
                  <a:spcPct val="50000"/>
                </a:spcBef>
              </a:pPr>
              <a:r>
                <a:rPr lang="zh-CN" altLang="en-US" sz="900" b="1" dirty="0">
                  <a:solidFill>
                    <a:schemeClr val="bg1"/>
                  </a:solidFill>
                </a:rPr>
                <a:t>检验</a:t>
              </a:r>
              <a:endParaRPr lang="en-US" altLang="zh-CN" sz="9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53177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其他杂粮产品概览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29792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杂粮加工产品概览</a:t>
            </a:r>
          </a:p>
        </p:txBody>
      </p:sp>
      <p:graphicFrame>
        <p:nvGraphicFramePr>
          <p:cNvPr id="9" name="内容占位符 8"/>
          <p:cNvGraphicFramePr>
            <a:graphicFrameLocks noGrp="1"/>
          </p:cNvGraphicFramePr>
          <p:nvPr>
            <p:ph idx="1"/>
          </p:nvPr>
        </p:nvGraphicFramePr>
        <p:xfrm>
          <a:off x="454300" y="1174638"/>
          <a:ext cx="11160000" cy="4918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7849823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杂粮加工产品概览</a:t>
            </a:r>
          </a:p>
        </p:txBody>
      </p:sp>
      <p:graphicFrame>
        <p:nvGraphicFramePr>
          <p:cNvPr id="9" name="内容占位符 8"/>
          <p:cNvGraphicFramePr>
            <a:graphicFrameLocks noGrp="1"/>
          </p:cNvGraphicFramePr>
          <p:nvPr>
            <p:ph idx="1"/>
          </p:nvPr>
        </p:nvGraphicFramePr>
        <p:xfrm>
          <a:off x="373067" y="1268760"/>
          <a:ext cx="11160125" cy="4500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936696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谷物粉产品概览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4994" y="4071180"/>
            <a:ext cx="1560301" cy="100494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034" y="4130701"/>
            <a:ext cx="1431819" cy="1440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000" y="137122"/>
            <a:ext cx="1620000" cy="1440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897" y="1291847"/>
            <a:ext cx="1956522" cy="180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67" y="1388363"/>
            <a:ext cx="1818182" cy="1800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998" y="5392307"/>
            <a:ext cx="1395349" cy="1440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FFF759A-BC10-4F90-AF42-C2F68FA89EB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870" b="2223"/>
          <a:stretch/>
        </p:blipFill>
        <p:spPr>
          <a:xfrm>
            <a:off x="4009355" y="1416069"/>
            <a:ext cx="3584636" cy="3864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60064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1.bp.blogspot.com/-U_HLR6fiZdY/Udvloq_2vKI/AAAAAAAADio/vBcVGiPm-Bs/s1600/Bio+by+DonkeyHotry.jpg"/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73651" y="1366015"/>
            <a:ext cx="4431471" cy="498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5"/>
          <p:cNvSpPr txBox="1">
            <a:spLocks/>
          </p:cNvSpPr>
          <p:nvPr/>
        </p:nvSpPr>
        <p:spPr>
          <a:xfrm>
            <a:off x="338552" y="540420"/>
            <a:ext cx="4953000" cy="1651190"/>
          </a:xfrm>
          <a:prstGeom prst="rect">
            <a:avLst/>
          </a:prstGeom>
        </p:spPr>
        <p:txBody>
          <a:bodyPr/>
          <a:lstStyle>
            <a:lvl1pPr marL="0" indent="0" algn="l" defTabSz="228600" rtl="0" eaLnBrk="1" fontAlgn="base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SzPct val="100000"/>
              <a:buFont typeface="Wingdings" pitchFamily="2" charset="2"/>
              <a:buNone/>
              <a:defRPr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76225" indent="-274638" algn="l" defTabSz="228600" rtl="0" eaLnBrk="1" fontAlgn="base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999999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550863" indent="-273050" algn="l" defTabSz="228600" rtl="0" eaLnBrk="1" fontAlgn="base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­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801688" indent="-249238" algn="l" defTabSz="228600" rtl="0" eaLnBrk="1" fontAlgn="base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999999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077913" indent="-274638" algn="l" defTabSz="228600" rtl="0" eaLnBrk="1" fontAlgn="base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­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535113" indent="-274638" algn="l" defTabSz="228600" rtl="0" eaLnBrk="1" fontAlgn="base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-"/>
              <a:defRPr>
                <a:solidFill>
                  <a:schemeClr val="tx1"/>
                </a:solidFill>
                <a:latin typeface="+mn-lt"/>
              </a:defRPr>
            </a:lvl6pPr>
            <a:lvl7pPr marL="1992313" indent="-274638" algn="l" defTabSz="228600" rtl="0" eaLnBrk="1" fontAlgn="base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-"/>
              <a:defRPr>
                <a:solidFill>
                  <a:schemeClr val="tx1"/>
                </a:solidFill>
                <a:latin typeface="+mn-lt"/>
              </a:defRPr>
            </a:lvl7pPr>
            <a:lvl8pPr marL="2449513" indent="-274638" algn="l" defTabSz="228600" rtl="0" eaLnBrk="1" fontAlgn="base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-"/>
              <a:defRPr>
                <a:solidFill>
                  <a:schemeClr val="tx1"/>
                </a:solidFill>
                <a:latin typeface="+mn-lt"/>
              </a:defRPr>
            </a:lvl8pPr>
            <a:lvl9pPr marL="2906713" indent="-274638" algn="l" defTabSz="228600" rtl="0" eaLnBrk="1" fontAlgn="base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-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500" kern="0" dirty="0">
              <a:solidFill>
                <a:schemeClr val="tx2"/>
              </a:solidFill>
              <a:latin typeface="+mj-ea"/>
              <a:ea typeface="+mj-ea"/>
            </a:endParaRPr>
          </a:p>
          <a:p>
            <a:endParaRPr lang="en-US" sz="1350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algn="r">
              <a:spcAft>
                <a:spcPts val="0"/>
              </a:spcAft>
            </a:pPr>
            <a:r>
              <a:rPr lang="en-US" sz="2399" b="1" kern="0" dirty="0">
                <a:solidFill>
                  <a:schemeClr val="tx2"/>
                </a:solidFill>
                <a:latin typeface="+mj-ea"/>
                <a:ea typeface="+mj-ea"/>
              </a:rPr>
              <a:t>Innovations for a better world.</a:t>
            </a:r>
          </a:p>
          <a:p>
            <a:pPr algn="r">
              <a:spcAft>
                <a:spcPts val="0"/>
              </a:spcAft>
            </a:pPr>
            <a:endParaRPr lang="en-US" sz="2399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pPr algn="r">
              <a:spcAft>
                <a:spcPts val="0"/>
              </a:spcAft>
            </a:pPr>
            <a:r>
              <a:rPr lang="zh-CN" altLang="en-US" sz="2399" b="1" kern="0" dirty="0">
                <a:solidFill>
                  <a:schemeClr val="tx2"/>
                </a:solidFill>
                <a:latin typeface="+mj-ea"/>
                <a:ea typeface="+mj-ea"/>
              </a:rPr>
              <a:t>布勒创新 驱动未来</a:t>
            </a:r>
            <a:endParaRPr lang="en-US" sz="2399" b="1" kern="0" dirty="0">
              <a:solidFill>
                <a:schemeClr val="tx2"/>
              </a:solidFill>
              <a:latin typeface="+mj-ea"/>
              <a:ea typeface="+mj-ea"/>
            </a:endParaRPr>
          </a:p>
          <a:p>
            <a:endParaRPr lang="en-US" sz="2099" b="1" kern="0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03" y="3645024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13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32000" y="274638"/>
            <a:ext cx="9770043" cy="900000"/>
          </a:xfrm>
        </p:spPr>
        <p:txBody>
          <a:bodyPr/>
          <a:lstStyle/>
          <a:p>
            <a:r>
              <a:rPr lang="zh-CN" altLang="en-US" dirty="0"/>
              <a:t>燕麦的营养成分分析</a:t>
            </a:r>
            <a:r>
              <a:rPr lang="de-CH" dirty="0"/>
              <a:t>.</a:t>
            </a:r>
            <a:br>
              <a:rPr lang="de-CH" dirty="0"/>
            </a:br>
            <a:br>
              <a:rPr lang="de-DE" b="0" dirty="0"/>
            </a:br>
            <a:endParaRPr lang="en-GB" dirty="0"/>
          </a:p>
        </p:txBody>
      </p:sp>
      <p:graphicFrame>
        <p:nvGraphicFramePr>
          <p:cNvPr id="8" name="表格 4">
            <a:extLst>
              <a:ext uri="{FF2B5EF4-FFF2-40B4-BE49-F238E27FC236}">
                <a16:creationId xmlns:a16="http://schemas.microsoft.com/office/drawing/2014/main" id="{C4F0CF33-BCF7-422D-B388-DBF17AB24A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1009634"/>
              </p:ext>
            </p:extLst>
          </p:nvPr>
        </p:nvGraphicFramePr>
        <p:xfrm>
          <a:off x="432000" y="910386"/>
          <a:ext cx="10861683" cy="248803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51669">
                  <a:extLst>
                    <a:ext uri="{9D8B030D-6E8A-4147-A177-3AD203B41FA5}">
                      <a16:colId xmlns:a16="http://schemas.microsoft.com/office/drawing/2014/main" val="1490434548"/>
                    </a:ext>
                  </a:extLst>
                </a:gridCol>
                <a:gridCol w="1551669">
                  <a:extLst>
                    <a:ext uri="{9D8B030D-6E8A-4147-A177-3AD203B41FA5}">
                      <a16:colId xmlns:a16="http://schemas.microsoft.com/office/drawing/2014/main" val="2419764356"/>
                    </a:ext>
                  </a:extLst>
                </a:gridCol>
                <a:gridCol w="1551669">
                  <a:extLst>
                    <a:ext uri="{9D8B030D-6E8A-4147-A177-3AD203B41FA5}">
                      <a16:colId xmlns:a16="http://schemas.microsoft.com/office/drawing/2014/main" val="614151994"/>
                    </a:ext>
                  </a:extLst>
                </a:gridCol>
                <a:gridCol w="1551669">
                  <a:extLst>
                    <a:ext uri="{9D8B030D-6E8A-4147-A177-3AD203B41FA5}">
                      <a16:colId xmlns:a16="http://schemas.microsoft.com/office/drawing/2014/main" val="3808326620"/>
                    </a:ext>
                  </a:extLst>
                </a:gridCol>
                <a:gridCol w="1551669">
                  <a:extLst>
                    <a:ext uri="{9D8B030D-6E8A-4147-A177-3AD203B41FA5}">
                      <a16:colId xmlns:a16="http://schemas.microsoft.com/office/drawing/2014/main" val="1600904579"/>
                    </a:ext>
                  </a:extLst>
                </a:gridCol>
                <a:gridCol w="1551669">
                  <a:extLst>
                    <a:ext uri="{9D8B030D-6E8A-4147-A177-3AD203B41FA5}">
                      <a16:colId xmlns:a16="http://schemas.microsoft.com/office/drawing/2014/main" val="3818673511"/>
                    </a:ext>
                  </a:extLst>
                </a:gridCol>
                <a:gridCol w="1551669">
                  <a:extLst>
                    <a:ext uri="{9D8B030D-6E8A-4147-A177-3AD203B41FA5}">
                      <a16:colId xmlns:a16="http://schemas.microsoft.com/office/drawing/2014/main" val="257690566"/>
                    </a:ext>
                  </a:extLst>
                </a:gridCol>
              </a:tblGrid>
              <a:tr h="4146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原料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淀粉</a:t>
                      </a:r>
                      <a:r>
                        <a:rPr lang="en-GB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/%</a:t>
                      </a:r>
                      <a:endParaRPr lang="zh-CN" altLang="en-US" sz="1400" kern="1200" dirty="0">
                        <a:solidFill>
                          <a:srgbClr val="00324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蛋白质</a:t>
                      </a:r>
                      <a:r>
                        <a:rPr lang="en-GB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/%</a:t>
                      </a:r>
                      <a:endParaRPr lang="zh-CN" altLang="en-US" sz="1400" kern="1200" dirty="0">
                        <a:solidFill>
                          <a:srgbClr val="00324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脂肪</a:t>
                      </a:r>
                      <a:r>
                        <a:rPr lang="en-GB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/%</a:t>
                      </a:r>
                      <a:endParaRPr lang="zh-CN" altLang="en-US" sz="1400" kern="1200" dirty="0">
                        <a:solidFill>
                          <a:srgbClr val="00324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纤维素</a:t>
                      </a:r>
                      <a:r>
                        <a:rPr lang="en-GB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/%</a:t>
                      </a:r>
                      <a:endParaRPr lang="zh-CN" altLang="en-US" sz="1400" kern="1200" dirty="0">
                        <a:solidFill>
                          <a:srgbClr val="00324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矿物质</a:t>
                      </a:r>
                      <a:r>
                        <a:rPr lang="en-GB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/%</a:t>
                      </a:r>
                      <a:endParaRPr lang="zh-CN" altLang="en-US" sz="1400" kern="1200" dirty="0">
                        <a:solidFill>
                          <a:srgbClr val="00324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能量</a:t>
                      </a:r>
                      <a:r>
                        <a:rPr lang="en-GB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/KJ</a:t>
                      </a:r>
                      <a:endParaRPr lang="zh-CN" altLang="en-US" sz="1400" kern="1200" dirty="0">
                        <a:solidFill>
                          <a:srgbClr val="00324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03629919"/>
                  </a:ext>
                </a:extLst>
              </a:tr>
              <a:tr h="4146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燕麦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altLang="zh-CN" sz="1400" dirty="0">
                          <a:solidFill>
                            <a:srgbClr val="FF0000"/>
                          </a:solidFill>
                        </a:rPr>
                        <a:t>64.8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altLang="zh-CN" sz="14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en-GB" sz="14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.6</a:t>
                      </a:r>
                      <a:endParaRPr lang="zh-CN" altLang="en-US" sz="14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en-GB" sz="14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zh-CN" altLang="en-US" sz="14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2.1</a:t>
                      </a:r>
                      <a:endParaRPr lang="zh-CN" altLang="en-US" sz="14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GB" sz="14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  <a:endParaRPr lang="zh-CN" altLang="en-US" sz="14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391</a:t>
                      </a:r>
                      <a:endParaRPr lang="zh-CN" altLang="en-US" sz="14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4491239"/>
                  </a:ext>
                </a:extLst>
              </a:tr>
              <a:tr h="4146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荞麦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68.4</a:t>
                      </a:r>
                      <a:endParaRPr lang="zh-CN" altLang="en-US" sz="1400" kern="1200" dirty="0">
                        <a:solidFill>
                          <a:srgbClr val="00324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10.6</a:t>
                      </a:r>
                      <a:endParaRPr lang="zh-CN" altLang="en-US" sz="1400" kern="1200" dirty="0">
                        <a:solidFill>
                          <a:srgbClr val="00324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2.5</a:t>
                      </a:r>
                      <a:endParaRPr lang="zh-CN" altLang="en-US" sz="1400" kern="1200" dirty="0">
                        <a:solidFill>
                          <a:srgbClr val="00324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1.3</a:t>
                      </a:r>
                      <a:endParaRPr lang="zh-CN" altLang="en-US" sz="1400" kern="1200" dirty="0">
                        <a:solidFill>
                          <a:srgbClr val="00324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3.9</a:t>
                      </a:r>
                      <a:endParaRPr lang="zh-CN" altLang="en-US" sz="1400" kern="1200" dirty="0">
                        <a:solidFill>
                          <a:srgbClr val="00324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354</a:t>
                      </a:r>
                      <a:endParaRPr lang="zh-CN" altLang="en-US" sz="1400" kern="1200" dirty="0">
                        <a:solidFill>
                          <a:srgbClr val="00324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95503496"/>
                  </a:ext>
                </a:extLst>
              </a:tr>
              <a:tr h="4146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kern="120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稻米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76.8</a:t>
                      </a:r>
                      <a:endParaRPr lang="zh-CN" altLang="en-US" sz="1400" kern="1200" dirty="0">
                        <a:solidFill>
                          <a:srgbClr val="00324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5.7</a:t>
                      </a:r>
                      <a:endParaRPr lang="zh-CN" altLang="en-US" sz="1400" kern="1200" dirty="0">
                        <a:solidFill>
                          <a:srgbClr val="00324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  <a:endParaRPr lang="zh-CN" altLang="en-US" sz="1400" kern="1200" dirty="0">
                        <a:solidFill>
                          <a:srgbClr val="00324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  <a:endParaRPr lang="zh-CN" altLang="en-US" sz="1400" kern="1200" dirty="0">
                        <a:solidFill>
                          <a:srgbClr val="00324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2.7</a:t>
                      </a:r>
                      <a:endParaRPr lang="zh-CN" altLang="en-US" sz="1400" kern="1200" dirty="0">
                        <a:solidFill>
                          <a:srgbClr val="00324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349</a:t>
                      </a:r>
                      <a:endParaRPr lang="zh-CN" altLang="en-US" sz="1400" kern="1200" dirty="0">
                        <a:solidFill>
                          <a:srgbClr val="00324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3514002"/>
                  </a:ext>
                </a:extLst>
              </a:tr>
              <a:tr h="4146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kern="120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小麦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74.6</a:t>
                      </a:r>
                      <a:endParaRPr lang="zh-CN" altLang="en-US" sz="1400" kern="1200">
                        <a:solidFill>
                          <a:srgbClr val="00324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9.4</a:t>
                      </a:r>
                      <a:endParaRPr lang="zh-CN" altLang="en-US" sz="1400" kern="1200" dirty="0">
                        <a:solidFill>
                          <a:srgbClr val="00324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1.3</a:t>
                      </a:r>
                      <a:endParaRPr lang="zh-CN" altLang="en-US" sz="1400" kern="1200" dirty="0">
                        <a:solidFill>
                          <a:srgbClr val="00324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  <a:endParaRPr lang="zh-CN" altLang="en-US" sz="1400" kern="1200" dirty="0">
                        <a:solidFill>
                          <a:srgbClr val="00324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2.1</a:t>
                      </a:r>
                      <a:endParaRPr lang="zh-CN" altLang="en-US" sz="1400" kern="1200" dirty="0">
                        <a:solidFill>
                          <a:srgbClr val="00324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349</a:t>
                      </a:r>
                      <a:endParaRPr lang="zh-CN" altLang="en-US" sz="1400" kern="1200" dirty="0">
                        <a:solidFill>
                          <a:srgbClr val="00324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4972763"/>
                  </a:ext>
                </a:extLst>
              </a:tr>
              <a:tr h="4146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kern="120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玉米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70.7</a:t>
                      </a:r>
                      <a:endParaRPr lang="zh-CN" altLang="en-US" sz="1400" kern="1200" dirty="0">
                        <a:solidFill>
                          <a:srgbClr val="00324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8.9</a:t>
                      </a:r>
                      <a:endParaRPr lang="zh-CN" altLang="en-US" sz="1400" kern="1200" dirty="0">
                        <a:solidFill>
                          <a:srgbClr val="00324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4.4</a:t>
                      </a:r>
                      <a:endParaRPr lang="zh-CN" altLang="en-US" sz="1400" kern="1200" dirty="0">
                        <a:solidFill>
                          <a:srgbClr val="00324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1.5</a:t>
                      </a:r>
                      <a:endParaRPr lang="zh-CN" altLang="en-US" sz="1400" kern="1200" dirty="0">
                        <a:solidFill>
                          <a:srgbClr val="00324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1.7</a:t>
                      </a:r>
                      <a:endParaRPr lang="zh-CN" altLang="en-US" sz="1400" kern="1200" dirty="0">
                        <a:solidFill>
                          <a:srgbClr val="00324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324B"/>
                          </a:solidFill>
                          <a:latin typeface="+mn-lt"/>
                          <a:ea typeface="+mn-ea"/>
                          <a:cs typeface="+mn-cs"/>
                        </a:rPr>
                        <a:t>358</a:t>
                      </a:r>
                      <a:endParaRPr lang="zh-CN" altLang="en-US" sz="1400" kern="1200" dirty="0">
                        <a:solidFill>
                          <a:srgbClr val="00324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7506345"/>
                  </a:ext>
                </a:extLst>
              </a:tr>
            </a:tbl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67A1FC4B-7316-47B2-827A-59895314738C}"/>
              </a:ext>
            </a:extLst>
          </p:cNvPr>
          <p:cNvSpPr txBox="1"/>
          <p:nvPr/>
        </p:nvSpPr>
        <p:spPr>
          <a:xfrm>
            <a:off x="432000" y="3717032"/>
            <a:ext cx="10861686" cy="2181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 typeface=""/>
              <a:buChar char="•"/>
            </a:pPr>
            <a:r>
              <a:rPr lang="zh-CN" altLang="en-US" sz="1400" b="1" dirty="0">
                <a:solidFill>
                  <a:srgbClr val="00324B"/>
                </a:solidFill>
              </a:rPr>
              <a:t>营养成分高：</a:t>
            </a:r>
            <a:r>
              <a:rPr lang="zh-CN" altLang="en-US" sz="1400" dirty="0">
                <a:solidFill>
                  <a:srgbClr val="00324B"/>
                </a:solidFill>
              </a:rPr>
              <a:t>除淀粉外，燕麦其余成分含量均高于其它谷物。</a:t>
            </a:r>
            <a:endParaRPr lang="en-US" altLang="zh-CN" sz="1400" dirty="0">
              <a:solidFill>
                <a:srgbClr val="00324B"/>
              </a:solidFill>
            </a:endParaRPr>
          </a:p>
          <a:p>
            <a:pPr marL="285750" indent="-285750" algn="just">
              <a:lnSpc>
                <a:spcPct val="200000"/>
              </a:lnSpc>
              <a:buFont typeface=""/>
              <a:buChar char="•"/>
            </a:pPr>
            <a:r>
              <a:rPr lang="zh-CN" altLang="en-US" sz="1400" dirty="0">
                <a:solidFill>
                  <a:srgbClr val="00324B"/>
                </a:solidFill>
              </a:rPr>
              <a:t>水溶性非淀粉多糖</a:t>
            </a:r>
            <a:r>
              <a:rPr lang="en-US" altLang="zh-CN" sz="1400" dirty="0">
                <a:solidFill>
                  <a:srgbClr val="00324B"/>
                </a:solidFill>
              </a:rPr>
              <a:t>-β-</a:t>
            </a:r>
            <a:r>
              <a:rPr lang="zh-CN" altLang="en-US" sz="1400" dirty="0">
                <a:solidFill>
                  <a:srgbClr val="00324B"/>
                </a:solidFill>
              </a:rPr>
              <a:t>葡聚糖是其主要成分，具有</a:t>
            </a:r>
            <a:r>
              <a:rPr lang="zh-CN" altLang="en-US" sz="1400" b="1" dirty="0">
                <a:solidFill>
                  <a:srgbClr val="FF0000"/>
                </a:solidFill>
              </a:rPr>
              <a:t>降血脂</a:t>
            </a:r>
            <a:r>
              <a:rPr lang="zh-CN" altLang="en-US" sz="1400" dirty="0">
                <a:solidFill>
                  <a:srgbClr val="00324B"/>
                </a:solidFill>
              </a:rPr>
              <a:t>的功能。</a:t>
            </a:r>
            <a:endParaRPr lang="en-US" altLang="zh-CN" sz="1400" dirty="0">
              <a:solidFill>
                <a:srgbClr val="00324B"/>
              </a:solidFill>
            </a:endParaRPr>
          </a:p>
          <a:p>
            <a:pPr marL="285750" indent="-285750" algn="just">
              <a:lnSpc>
                <a:spcPct val="200000"/>
              </a:lnSpc>
              <a:buFont typeface=""/>
              <a:buChar char="•"/>
            </a:pPr>
            <a:r>
              <a:rPr lang="zh-CN" altLang="en-US" sz="1400" dirty="0">
                <a:solidFill>
                  <a:srgbClr val="00324B"/>
                </a:solidFill>
              </a:rPr>
              <a:t>燕麦</a:t>
            </a:r>
            <a:r>
              <a:rPr lang="en-US" altLang="zh-CN" sz="1400" dirty="0">
                <a:solidFill>
                  <a:srgbClr val="00324B"/>
                </a:solidFill>
              </a:rPr>
              <a:t>β-</a:t>
            </a:r>
            <a:r>
              <a:rPr lang="zh-CN" altLang="en-US" sz="1400" dirty="0">
                <a:solidFill>
                  <a:srgbClr val="00324B"/>
                </a:solidFill>
              </a:rPr>
              <a:t>葡聚糖同样具有</a:t>
            </a:r>
            <a:r>
              <a:rPr lang="zh-CN" altLang="en-US" sz="1400" b="1" dirty="0">
                <a:solidFill>
                  <a:srgbClr val="FF0000"/>
                </a:solidFill>
              </a:rPr>
              <a:t>乳化和增稠</a:t>
            </a:r>
            <a:r>
              <a:rPr lang="zh-CN" altLang="en-US" sz="1400" dirty="0">
                <a:solidFill>
                  <a:srgbClr val="00324B"/>
                </a:solidFill>
              </a:rPr>
              <a:t>的效果，在制作饮料方面条件优越。</a:t>
            </a:r>
            <a:endParaRPr lang="en-US" altLang="zh-CN" sz="1400" dirty="0">
              <a:solidFill>
                <a:srgbClr val="00324B"/>
              </a:solidFill>
            </a:endParaRPr>
          </a:p>
          <a:p>
            <a:pPr marL="285750" indent="-285750" algn="just">
              <a:lnSpc>
                <a:spcPct val="200000"/>
              </a:lnSpc>
              <a:buFont typeface=""/>
              <a:buChar char="•"/>
            </a:pPr>
            <a:r>
              <a:rPr lang="zh-CN" altLang="en-US" sz="1400" b="1" dirty="0">
                <a:solidFill>
                  <a:srgbClr val="FF0000"/>
                </a:solidFill>
              </a:rPr>
              <a:t>直链淀粉比重高</a:t>
            </a:r>
            <a:r>
              <a:rPr lang="zh-CN" altLang="en-US" sz="1400" b="1" dirty="0">
                <a:solidFill>
                  <a:srgbClr val="00324B"/>
                </a:solidFill>
              </a:rPr>
              <a:t>：</a:t>
            </a:r>
            <a:r>
              <a:rPr lang="zh-CN" altLang="en-US" sz="1400" dirty="0">
                <a:solidFill>
                  <a:srgbClr val="00324B"/>
                </a:solidFill>
              </a:rPr>
              <a:t>燕麦淀粉呈多角或不规则状，粒径细小，直链淀粉占比重较高，属低血糖指数食品。</a:t>
            </a:r>
          </a:p>
          <a:p>
            <a:pPr marL="285750" indent="-285750" algn="just">
              <a:lnSpc>
                <a:spcPct val="200000"/>
              </a:lnSpc>
              <a:buFont typeface=""/>
              <a:buChar char="•"/>
            </a:pPr>
            <a:r>
              <a:rPr lang="zh-CN" altLang="en-US" sz="1400" b="1" dirty="0">
                <a:solidFill>
                  <a:srgbClr val="FF0000"/>
                </a:solidFill>
              </a:rPr>
              <a:t>膳食纤维丰富</a:t>
            </a:r>
            <a:r>
              <a:rPr lang="zh-CN" altLang="en-US" sz="1400" b="1" dirty="0">
                <a:solidFill>
                  <a:srgbClr val="00324B"/>
                </a:solidFill>
              </a:rPr>
              <a:t>：</a:t>
            </a:r>
            <a:r>
              <a:rPr lang="zh-CN" altLang="en-US" sz="1400" dirty="0">
                <a:solidFill>
                  <a:srgbClr val="00324B"/>
                </a:solidFill>
              </a:rPr>
              <a:t>可溶性膳食纤维 </a:t>
            </a:r>
            <a:r>
              <a:rPr lang="en-US" altLang="zh-CN" sz="1400" dirty="0">
                <a:solidFill>
                  <a:srgbClr val="00324B"/>
                </a:solidFill>
              </a:rPr>
              <a:t>SDF </a:t>
            </a:r>
            <a:r>
              <a:rPr lang="zh-CN" altLang="en-US" sz="1400" dirty="0">
                <a:solidFill>
                  <a:srgbClr val="00324B"/>
                </a:solidFill>
              </a:rPr>
              <a:t>含量占总膳食纤维的 </a:t>
            </a:r>
            <a:r>
              <a:rPr lang="en-US" altLang="zh-CN" sz="1400" dirty="0">
                <a:solidFill>
                  <a:srgbClr val="00324B"/>
                </a:solidFill>
              </a:rPr>
              <a:t>1/3</a:t>
            </a:r>
            <a:r>
              <a:rPr lang="zh-CN" altLang="en-US" sz="1400" dirty="0">
                <a:solidFill>
                  <a:srgbClr val="00324B"/>
                </a:solidFill>
              </a:rPr>
              <a:t>。</a:t>
            </a:r>
            <a:endParaRPr lang="en-US" altLang="zh-CN" sz="1400" dirty="0">
              <a:solidFill>
                <a:srgbClr val="00324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6860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32000" y="274638"/>
            <a:ext cx="11160000" cy="430887"/>
          </a:xfrm>
        </p:spPr>
        <p:txBody>
          <a:bodyPr wrap="square" lIns="0" tIns="0" rIns="0" bIns="0" anchor="t">
            <a:spAutoFit/>
          </a:bodyPr>
          <a:lstStyle/>
          <a:p>
            <a:r>
              <a:rPr lang="zh-CN" altLang="en-US" dirty="0">
                <a:solidFill>
                  <a:srgbClr val="00324B"/>
                </a:solidFill>
                <a:latin typeface="Arial"/>
              </a:rPr>
              <a:t>燕麦的应用</a:t>
            </a:r>
            <a:endParaRPr lang="en-GB" dirty="0">
              <a:solidFill>
                <a:srgbClr val="00324B"/>
              </a:solidFill>
              <a:latin typeface="Arial"/>
            </a:endParaRP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94497" y="980728"/>
            <a:ext cx="3433339" cy="5067835"/>
          </a:xfrm>
          <a:solidFill>
            <a:srgbClr val="E3E3E3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72000" tIns="108000" rIns="108000" bIns="108000" numCol="1" anchor="t" anchorCtr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lnSpc>
                <a:spcPct val="200000"/>
              </a:lnSpc>
              <a:spcAft>
                <a:spcPts val="0"/>
              </a:spcAft>
              <a:buSzPct val="100000"/>
              <a:buFont typeface=""/>
              <a:buChar char="•"/>
            </a:pPr>
            <a:r>
              <a:rPr lang="en-US" altLang="zh-CN" dirty="0">
                <a:cs typeface="Arial" charset="0"/>
              </a:rPr>
              <a:t>Oats rice </a:t>
            </a:r>
            <a:r>
              <a:rPr lang="zh-CN" altLang="en-US" dirty="0">
                <a:cs typeface="Arial" charset="0"/>
              </a:rPr>
              <a:t>燕麦米</a:t>
            </a:r>
            <a:endParaRPr lang="en-US" altLang="zh-CN" kern="1200" dirty="0">
              <a:cs typeface="Arial" charset="0"/>
            </a:endParaRPr>
          </a:p>
          <a:p>
            <a:pPr marL="285750" indent="-285750" algn="just">
              <a:lnSpc>
                <a:spcPct val="200000"/>
              </a:lnSpc>
              <a:spcAft>
                <a:spcPts val="0"/>
              </a:spcAft>
              <a:buSzPct val="100000"/>
              <a:buFont typeface=""/>
              <a:buChar char="•"/>
            </a:pPr>
            <a:r>
              <a:rPr lang="en-US" kern="1200" dirty="0">
                <a:cs typeface="Arial" charset="0"/>
              </a:rPr>
              <a:t>Oats flakes </a:t>
            </a:r>
            <a:r>
              <a:rPr lang="zh-CN" altLang="en-US" kern="1200" dirty="0">
                <a:cs typeface="Arial" charset="0"/>
              </a:rPr>
              <a:t>燕麦片</a:t>
            </a:r>
            <a:endParaRPr lang="en-US" altLang="zh-CN" kern="1200" dirty="0">
              <a:cs typeface="Arial" charset="0"/>
            </a:endParaRPr>
          </a:p>
          <a:p>
            <a:pPr marL="285750" indent="-285750" algn="just">
              <a:lnSpc>
                <a:spcPct val="200000"/>
              </a:lnSpc>
              <a:spcAft>
                <a:spcPts val="0"/>
              </a:spcAft>
              <a:buSzPct val="100000"/>
              <a:buFont typeface=""/>
              <a:buChar char="•"/>
            </a:pPr>
            <a:r>
              <a:rPr lang="en-US" altLang="zh-CN" kern="1200" dirty="0">
                <a:cs typeface="Arial" charset="0"/>
              </a:rPr>
              <a:t>Oats flour </a:t>
            </a:r>
            <a:r>
              <a:rPr lang="zh-CN" altLang="en-US" kern="1200" dirty="0">
                <a:cs typeface="Arial" charset="0"/>
              </a:rPr>
              <a:t>燕麦粉</a:t>
            </a:r>
            <a:endParaRPr lang="en-US" altLang="zh-CN" dirty="0">
              <a:cs typeface="Arial" charset="0"/>
            </a:endParaRPr>
          </a:p>
          <a:p>
            <a:pPr marL="285750" indent="-285750" algn="just">
              <a:lnSpc>
                <a:spcPct val="200000"/>
              </a:lnSpc>
              <a:spcAft>
                <a:spcPts val="0"/>
              </a:spcAft>
              <a:buSzPct val="100000"/>
              <a:buFont typeface=""/>
              <a:buChar char="•"/>
            </a:pPr>
            <a:r>
              <a:rPr lang="en-US" altLang="zh-CN" kern="1200" dirty="0">
                <a:cs typeface="Arial" charset="0"/>
              </a:rPr>
              <a:t>Oat drinks </a:t>
            </a:r>
            <a:r>
              <a:rPr lang="zh-CN" altLang="en-US" kern="1200" dirty="0">
                <a:cs typeface="Arial" charset="0"/>
              </a:rPr>
              <a:t>燕麦乳</a:t>
            </a:r>
            <a:endParaRPr lang="en-US" kern="1200" dirty="0">
              <a:cs typeface="Arial" charset="0"/>
            </a:endParaRPr>
          </a:p>
          <a:p>
            <a:pPr marL="285750" indent="-285750" algn="just">
              <a:lnSpc>
                <a:spcPct val="200000"/>
              </a:lnSpc>
              <a:spcAft>
                <a:spcPts val="0"/>
              </a:spcAft>
              <a:buSzPct val="100000"/>
              <a:buFont typeface=""/>
              <a:buChar char="•"/>
            </a:pPr>
            <a:r>
              <a:rPr lang="en-US" kern="1200" dirty="0">
                <a:cs typeface="Arial" charset="0"/>
              </a:rPr>
              <a:t>Oatmeal bread </a:t>
            </a:r>
            <a:r>
              <a:rPr lang="zh-CN" altLang="en-US" kern="1200" dirty="0">
                <a:cs typeface="Arial" charset="0"/>
              </a:rPr>
              <a:t>燕麦面包</a:t>
            </a:r>
            <a:endParaRPr lang="en-US" kern="1200" dirty="0">
              <a:cs typeface="Arial" charset="0"/>
            </a:endParaRPr>
          </a:p>
          <a:p>
            <a:pPr marL="285750" indent="-285750" algn="just">
              <a:lnSpc>
                <a:spcPct val="200000"/>
              </a:lnSpc>
              <a:spcAft>
                <a:spcPts val="0"/>
              </a:spcAft>
              <a:buSzPct val="100000"/>
              <a:buFont typeface=""/>
              <a:buChar char="•"/>
            </a:pPr>
            <a:r>
              <a:rPr lang="en-US" kern="1200" dirty="0">
                <a:cs typeface="Arial" charset="0"/>
              </a:rPr>
              <a:t>Oatmeal cookies </a:t>
            </a:r>
            <a:r>
              <a:rPr lang="zh-CN" altLang="en-US" kern="1200" dirty="0">
                <a:cs typeface="Arial" charset="0"/>
              </a:rPr>
              <a:t>燕麦饼干</a:t>
            </a:r>
            <a:endParaRPr lang="en-US" kern="1200" dirty="0">
              <a:cs typeface="Arial" charset="0"/>
            </a:endParaRPr>
          </a:p>
          <a:p>
            <a:pPr marL="285750" indent="-285750" algn="just">
              <a:lnSpc>
                <a:spcPct val="200000"/>
              </a:lnSpc>
              <a:spcAft>
                <a:spcPts val="0"/>
              </a:spcAft>
              <a:buSzPct val="100000"/>
              <a:buFont typeface=""/>
              <a:buChar char="•"/>
            </a:pPr>
            <a:r>
              <a:rPr lang="en-US" kern="1200" dirty="0">
                <a:cs typeface="Arial" charset="0"/>
              </a:rPr>
              <a:t>Oatmeal porridge </a:t>
            </a:r>
            <a:r>
              <a:rPr lang="zh-CN" altLang="en-US" kern="1200" dirty="0">
                <a:cs typeface="Arial" charset="0"/>
              </a:rPr>
              <a:t>燕麦粥</a:t>
            </a:r>
            <a:endParaRPr lang="en-US" kern="1200" dirty="0">
              <a:cs typeface="Arial" charset="0"/>
            </a:endParaRPr>
          </a:p>
          <a:p>
            <a:pPr marL="285750" indent="-285750" algn="just">
              <a:lnSpc>
                <a:spcPct val="200000"/>
              </a:lnSpc>
              <a:spcAft>
                <a:spcPts val="0"/>
              </a:spcAft>
              <a:buSzPct val="100000"/>
              <a:buFont typeface=""/>
              <a:buChar char="•"/>
            </a:pPr>
            <a:r>
              <a:rPr lang="en-US" kern="1200" dirty="0">
                <a:cs typeface="Arial" charset="0"/>
              </a:rPr>
              <a:t>Cereal bars </a:t>
            </a:r>
            <a:r>
              <a:rPr lang="zh-CN" altLang="en-US" kern="1200" dirty="0">
                <a:cs typeface="Arial" charset="0"/>
              </a:rPr>
              <a:t>谷物棒</a:t>
            </a:r>
            <a:endParaRPr lang="en-US" kern="1200" dirty="0">
              <a:cs typeface="Arial" charset="0"/>
            </a:endParaRPr>
          </a:p>
          <a:p>
            <a:pPr marL="285750" indent="-285750" algn="just">
              <a:lnSpc>
                <a:spcPct val="200000"/>
              </a:lnSpc>
              <a:spcAft>
                <a:spcPts val="0"/>
              </a:spcAft>
              <a:buSzPct val="100000"/>
              <a:buFont typeface=""/>
              <a:buChar char="•"/>
            </a:pPr>
            <a:r>
              <a:rPr lang="en-US" kern="1200" dirty="0">
                <a:cs typeface="Arial" charset="0"/>
              </a:rPr>
              <a:t>Extruded products </a:t>
            </a:r>
            <a:r>
              <a:rPr lang="zh-CN" altLang="en-US" kern="1200" dirty="0">
                <a:cs typeface="Arial" charset="0"/>
              </a:rPr>
              <a:t>挤压食品</a:t>
            </a:r>
            <a:endParaRPr lang="en-US" kern="1200" dirty="0">
              <a:cs typeface="Arial" charset="0"/>
            </a:endParaRPr>
          </a:p>
          <a:p>
            <a:pPr marL="285750" indent="-285750" algn="just">
              <a:lnSpc>
                <a:spcPct val="200000"/>
              </a:lnSpc>
              <a:spcAft>
                <a:spcPts val="0"/>
              </a:spcAft>
              <a:buSzPct val="100000"/>
              <a:buFont typeface=""/>
              <a:buChar char="•"/>
            </a:pPr>
            <a:r>
              <a:rPr lang="en-US" kern="1200" dirty="0">
                <a:cs typeface="Arial" charset="0"/>
              </a:rPr>
              <a:t>Baby Food </a:t>
            </a:r>
            <a:r>
              <a:rPr lang="zh-CN" altLang="en-US" kern="1200" dirty="0">
                <a:cs typeface="Arial" charset="0"/>
              </a:rPr>
              <a:t>婴幼儿食品</a:t>
            </a:r>
            <a:endParaRPr lang="en-US" kern="1200" dirty="0">
              <a:cs typeface="Arial" charset="0"/>
            </a:endParaRPr>
          </a:p>
        </p:txBody>
      </p:sp>
      <p:pic>
        <p:nvPicPr>
          <p:cNvPr id="79881" name="Picture 9" descr="oat_flak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686" y="565645"/>
            <a:ext cx="2343842" cy="1757071"/>
          </a:xfrm>
          <a:prstGeom prst="rect">
            <a:avLst/>
          </a:prstGeom>
          <a:noFill/>
        </p:spPr>
      </p:pic>
      <p:pic>
        <p:nvPicPr>
          <p:cNvPr id="8196" name="Picture 4" descr="http://t2.gstatic.com/images?q=tbn:ANd9GcTiG-mDwWt6kJ38xO_uwoFRr0hbmwO52NIKwijoqOYcBVsmM_O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11798" y="4344271"/>
            <a:ext cx="1679226" cy="18210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079B067-F973-480D-BA3A-172993F15B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6621" y="4344270"/>
            <a:ext cx="1598295" cy="182103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331783F6-F1FB-443E-B542-2418B05DC4E2}"/>
              </a:ext>
            </a:extLst>
          </p:cNvPr>
          <p:cNvGrpSpPr/>
          <p:nvPr/>
        </p:nvGrpSpPr>
        <p:grpSpPr>
          <a:xfrm>
            <a:off x="8041803" y="472527"/>
            <a:ext cx="1791520" cy="1809604"/>
            <a:chOff x="4479" y="3126333"/>
            <a:chExt cx="2089798" cy="1371264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7A83BE37-5257-444B-B90F-95F0F9D3A1EA}"/>
                </a:ext>
              </a:extLst>
            </p:cNvPr>
            <p:cNvSpPr/>
            <p:nvPr/>
          </p:nvSpPr>
          <p:spPr>
            <a:xfrm>
              <a:off x="4479" y="3126333"/>
              <a:ext cx="2089798" cy="1371264"/>
            </a:xfrm>
            <a:prstGeom prst="roundRect">
              <a:avLst>
                <a:gd name="adj" fmla="val 10000"/>
              </a:avLst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矩形: 圆角 4">
              <a:extLst>
                <a:ext uri="{FF2B5EF4-FFF2-40B4-BE49-F238E27FC236}">
                  <a16:creationId xmlns:a16="http://schemas.microsoft.com/office/drawing/2014/main" id="{A0A81139-C5A2-4C8F-9985-3570449F9234}"/>
                </a:ext>
              </a:extLst>
            </p:cNvPr>
            <p:cNvSpPr txBox="1"/>
            <p:nvPr/>
          </p:nvSpPr>
          <p:spPr>
            <a:xfrm>
              <a:off x="44642" y="3166496"/>
              <a:ext cx="2009472" cy="12909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9540" tIns="129540" rIns="129540" bIns="129540" numCol="1" spcCol="1270" anchor="ctr" anchorCtr="0">
              <a:noAutofit/>
            </a:bodyPr>
            <a:lstStyle/>
            <a:p>
              <a:pPr marL="0" lvl="0" indent="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400" kern="1200" dirty="0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ED98973-A25B-46E2-8BAF-884369570F97}"/>
              </a:ext>
            </a:extLst>
          </p:cNvPr>
          <p:cNvGrpSpPr/>
          <p:nvPr/>
        </p:nvGrpSpPr>
        <p:grpSpPr>
          <a:xfrm>
            <a:off x="6339709" y="2382115"/>
            <a:ext cx="1886912" cy="1704292"/>
            <a:chOff x="2269821" y="3126333"/>
            <a:chExt cx="2089798" cy="1371264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491DB253-6C7C-4588-8C52-888FED8EF4AA}"/>
                </a:ext>
              </a:extLst>
            </p:cNvPr>
            <p:cNvSpPr/>
            <p:nvPr/>
          </p:nvSpPr>
          <p:spPr>
            <a:xfrm>
              <a:off x="2269821" y="3126333"/>
              <a:ext cx="2089798" cy="1371264"/>
            </a:xfrm>
            <a:prstGeom prst="roundRect">
              <a:avLst>
                <a:gd name="adj" fmla="val 10000"/>
              </a:avLst>
            </a:prstGeom>
            <a:blipFill dpi="0" rotWithShape="0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矩形: 圆角 4">
              <a:extLst>
                <a:ext uri="{FF2B5EF4-FFF2-40B4-BE49-F238E27FC236}">
                  <a16:creationId xmlns:a16="http://schemas.microsoft.com/office/drawing/2014/main" id="{60366B57-274B-4727-95B5-1CAA49CA41B5}"/>
                </a:ext>
              </a:extLst>
            </p:cNvPr>
            <p:cNvSpPr txBox="1"/>
            <p:nvPr/>
          </p:nvSpPr>
          <p:spPr>
            <a:xfrm>
              <a:off x="2309984" y="3166496"/>
              <a:ext cx="2009472" cy="12909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9540" tIns="129540" rIns="129540" bIns="129540" numCol="1" spcCol="1270" anchor="ctr" anchorCtr="0">
              <a:noAutofit/>
            </a:bodyPr>
            <a:lstStyle/>
            <a:p>
              <a:pPr marL="0" lvl="0" indent="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400" kern="1200" dirty="0"/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AD3610A6-90AA-4DFD-9C74-ED6555350C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21923" y="2432032"/>
            <a:ext cx="1982746" cy="15952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7612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燕麦加工工艺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32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地上的植物&#10;&#10;描述已自动生成">
            <a:extLst>
              <a:ext uri="{FF2B5EF4-FFF2-40B4-BE49-F238E27FC236}">
                <a16:creationId xmlns:a16="http://schemas.microsoft.com/office/drawing/2014/main" id="{E886070A-5051-435F-81D3-3FAE66199D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80614" y="2302758"/>
            <a:ext cx="965124" cy="965124"/>
          </a:xfrm>
          <a:prstGeom prst="ellipse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2A154EB-C67B-40E6-B994-410F2755E1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5" b="2035"/>
          <a:stretch/>
        </p:blipFill>
        <p:spPr>
          <a:xfrm>
            <a:off x="5970673" y="1092067"/>
            <a:ext cx="965125" cy="965125"/>
          </a:xfrm>
          <a:prstGeom prst="ellipse">
            <a:avLst/>
          </a:prstGeom>
        </p:spPr>
      </p:pic>
      <p:pic>
        <p:nvPicPr>
          <p:cNvPr id="29" name="图片 28" descr="水果摊上摆放着许多香蕉&#10;&#10;中度可信度描述已自动生成">
            <a:extLst>
              <a:ext uri="{FF2B5EF4-FFF2-40B4-BE49-F238E27FC236}">
                <a16:creationId xmlns:a16="http://schemas.microsoft.com/office/drawing/2014/main" id="{7349317F-AD38-4123-86A3-50ADAD115C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r="9167"/>
          <a:stretch/>
        </p:blipFill>
        <p:spPr>
          <a:xfrm flipH="1">
            <a:off x="3927119" y="2283015"/>
            <a:ext cx="965125" cy="965125"/>
          </a:xfrm>
          <a:prstGeom prst="ellipse">
            <a:avLst/>
          </a:prstGeom>
        </p:spPr>
      </p:pic>
      <p:pic>
        <p:nvPicPr>
          <p:cNvPr id="31" name="图片 30" descr="图片包含 水果, 游戏机, 食物, 米饭&#10;&#10;描述已自动生成">
            <a:extLst>
              <a:ext uri="{FF2B5EF4-FFF2-40B4-BE49-F238E27FC236}">
                <a16:creationId xmlns:a16="http://schemas.microsoft.com/office/drawing/2014/main" id="{9535AD9F-6A04-4A14-B1DE-CE6D47738D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7" r="18867"/>
          <a:stretch/>
        </p:blipFill>
        <p:spPr>
          <a:xfrm>
            <a:off x="3923760" y="3951942"/>
            <a:ext cx="965125" cy="965125"/>
          </a:xfrm>
          <a:prstGeom prst="ellipse">
            <a:avLst/>
          </a:prstGeom>
        </p:spPr>
      </p:pic>
      <p:pic>
        <p:nvPicPr>
          <p:cNvPr id="33" name="图片 32" descr="地上的食物&#10;&#10;描述已自动生成">
            <a:extLst>
              <a:ext uri="{FF2B5EF4-FFF2-40B4-BE49-F238E27FC236}">
                <a16:creationId xmlns:a16="http://schemas.microsoft.com/office/drawing/2014/main" id="{FD2A3A26-08D6-475C-9236-D66F19FA90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7805220" y="2302758"/>
            <a:ext cx="965125" cy="965125"/>
          </a:xfrm>
          <a:prstGeom prst="ellipse">
            <a:avLst/>
          </a:prstGeom>
        </p:spPr>
      </p:pic>
      <p:pic>
        <p:nvPicPr>
          <p:cNvPr id="35" name="图片 34" descr="盘子上的糕点&#10;&#10;描述已自动生成">
            <a:extLst>
              <a:ext uri="{FF2B5EF4-FFF2-40B4-BE49-F238E27FC236}">
                <a16:creationId xmlns:a16="http://schemas.microsoft.com/office/drawing/2014/main" id="{2F74658F-4D78-47CE-8DF2-43D83BD43F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1754" r="22123" b="27217"/>
          <a:stretch/>
        </p:blipFill>
        <p:spPr>
          <a:xfrm>
            <a:off x="9534944" y="2276872"/>
            <a:ext cx="1025227" cy="971268"/>
          </a:xfrm>
          <a:prstGeom prst="ellipse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6002C665-C3E4-4301-B838-7E3B28D27B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16071" y="2302758"/>
            <a:ext cx="991766" cy="959372"/>
          </a:xfrm>
          <a:prstGeom prst="ellipse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81F64BB-E57D-4DCB-951C-310DFC45AB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5" b="2035"/>
          <a:stretch/>
        </p:blipFill>
        <p:spPr>
          <a:xfrm>
            <a:off x="7482354" y="5153122"/>
            <a:ext cx="828160" cy="828160"/>
          </a:xfrm>
          <a:prstGeom prst="ellipse">
            <a:avLst/>
          </a:prstGeom>
        </p:spPr>
      </p:pic>
      <p:pic>
        <p:nvPicPr>
          <p:cNvPr id="40" name="图片 39" descr="水果摊上摆放着许多香蕉&#10;&#10;中度可信度描述已自动生成">
            <a:extLst>
              <a:ext uri="{FF2B5EF4-FFF2-40B4-BE49-F238E27FC236}">
                <a16:creationId xmlns:a16="http://schemas.microsoft.com/office/drawing/2014/main" id="{6D5CB3A0-B72B-4B05-9BFC-3D03BDE3789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r="9167"/>
          <a:stretch/>
        </p:blipFill>
        <p:spPr>
          <a:xfrm flipH="1">
            <a:off x="6557349" y="5153123"/>
            <a:ext cx="828159" cy="828159"/>
          </a:xfrm>
          <a:prstGeom prst="ellipse">
            <a:avLst/>
          </a:prstGeom>
        </p:spPr>
      </p:pic>
      <p:pic>
        <p:nvPicPr>
          <p:cNvPr id="41" name="图片 40" descr="图片包含 水果, 游戏机, 食物, 米饭&#10;&#10;描述已自动生成">
            <a:extLst>
              <a:ext uri="{FF2B5EF4-FFF2-40B4-BE49-F238E27FC236}">
                <a16:creationId xmlns:a16="http://schemas.microsoft.com/office/drawing/2014/main" id="{B4982FE7-516C-4BD7-8784-567FCCDF725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7" r="18867"/>
          <a:stretch/>
        </p:blipFill>
        <p:spPr>
          <a:xfrm>
            <a:off x="9319720" y="5153122"/>
            <a:ext cx="828160" cy="828160"/>
          </a:xfrm>
          <a:prstGeom prst="ellipse">
            <a:avLst/>
          </a:prstGeom>
        </p:spPr>
      </p:pic>
      <p:pic>
        <p:nvPicPr>
          <p:cNvPr id="42" name="图片 41" descr="地上的食物&#10;&#10;描述已自动生成">
            <a:extLst>
              <a:ext uri="{FF2B5EF4-FFF2-40B4-BE49-F238E27FC236}">
                <a16:creationId xmlns:a16="http://schemas.microsoft.com/office/drawing/2014/main" id="{3E915DCC-6185-4229-ADF9-62D68EAF494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8420006" y="5178169"/>
            <a:ext cx="828160" cy="828160"/>
          </a:xfrm>
          <a:prstGeom prst="ellipse">
            <a:avLst/>
          </a:prstGeom>
        </p:spPr>
      </p:pic>
      <p:pic>
        <p:nvPicPr>
          <p:cNvPr id="43" name="图片 42" descr="盘子上的糕点&#10;&#10;描述已自动生成">
            <a:extLst>
              <a:ext uri="{FF2B5EF4-FFF2-40B4-BE49-F238E27FC236}">
                <a16:creationId xmlns:a16="http://schemas.microsoft.com/office/drawing/2014/main" id="{C3230035-D441-4C1B-ADD2-C11C15B57D7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1754" r="22123" b="27217"/>
          <a:stretch/>
        </p:blipFill>
        <p:spPr>
          <a:xfrm>
            <a:off x="10257372" y="5183166"/>
            <a:ext cx="828159" cy="784572"/>
          </a:xfrm>
          <a:prstGeom prst="ellipse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7ABB6CAA-9D3C-4F59-B9DF-109FED41BA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7086" y="5223565"/>
            <a:ext cx="760944" cy="736089"/>
          </a:xfrm>
          <a:prstGeom prst="ellipse">
            <a:avLst/>
          </a:prstGeom>
        </p:spPr>
      </p:pic>
      <p:sp>
        <p:nvSpPr>
          <p:cNvPr id="46" name="椭圆 45">
            <a:extLst>
              <a:ext uri="{FF2B5EF4-FFF2-40B4-BE49-F238E27FC236}">
                <a16:creationId xmlns:a16="http://schemas.microsoft.com/office/drawing/2014/main" id="{526151C5-2DD6-47C0-8B72-9DEC8EE571C6}"/>
              </a:ext>
            </a:extLst>
          </p:cNvPr>
          <p:cNvSpPr/>
          <p:nvPr/>
        </p:nvSpPr>
        <p:spPr>
          <a:xfrm>
            <a:off x="1181987" y="2711706"/>
            <a:ext cx="144016" cy="144016"/>
          </a:xfrm>
          <a:prstGeom prst="ellipse">
            <a:avLst/>
          </a:prstGeom>
          <a:solidFill>
            <a:srgbClr val="00324B"/>
          </a:solidFill>
          <a:ln>
            <a:solidFill>
              <a:srgbClr val="0032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400" b="0" i="0" u="none" baseline="0" dirty="0">
              <a:solidFill>
                <a:srgbClr val="00324B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221919E7-2ED4-48F1-AD17-29879D6C08BD}"/>
              </a:ext>
            </a:extLst>
          </p:cNvPr>
          <p:cNvSpPr/>
          <p:nvPr/>
        </p:nvSpPr>
        <p:spPr>
          <a:xfrm>
            <a:off x="1683996" y="2711706"/>
            <a:ext cx="144016" cy="144016"/>
          </a:xfrm>
          <a:prstGeom prst="ellipse">
            <a:avLst/>
          </a:prstGeom>
          <a:solidFill>
            <a:srgbClr val="00324B"/>
          </a:solidFill>
          <a:ln>
            <a:solidFill>
              <a:srgbClr val="0032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400" b="0" i="0" u="none" baseline="0" dirty="0">
              <a:solidFill>
                <a:srgbClr val="00324B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FF4311C7-EC22-45CD-9C82-B8D593D3775B}"/>
              </a:ext>
            </a:extLst>
          </p:cNvPr>
          <p:cNvSpPr/>
          <p:nvPr/>
        </p:nvSpPr>
        <p:spPr>
          <a:xfrm>
            <a:off x="2294119" y="2707559"/>
            <a:ext cx="144016" cy="144016"/>
          </a:xfrm>
          <a:prstGeom prst="ellipse">
            <a:avLst/>
          </a:prstGeom>
          <a:solidFill>
            <a:srgbClr val="00324B"/>
          </a:solidFill>
          <a:ln>
            <a:solidFill>
              <a:srgbClr val="0032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400" b="0" i="0" u="none" baseline="0" dirty="0">
              <a:solidFill>
                <a:srgbClr val="00324B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8A8B1F38-88FD-45A0-984F-3C210B4A6C2C}"/>
              </a:ext>
            </a:extLst>
          </p:cNvPr>
          <p:cNvSpPr/>
          <p:nvPr/>
        </p:nvSpPr>
        <p:spPr>
          <a:xfrm>
            <a:off x="2871577" y="2707559"/>
            <a:ext cx="144016" cy="144016"/>
          </a:xfrm>
          <a:prstGeom prst="ellipse">
            <a:avLst/>
          </a:prstGeom>
          <a:solidFill>
            <a:srgbClr val="00324B"/>
          </a:solidFill>
          <a:ln>
            <a:solidFill>
              <a:srgbClr val="0032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400" b="0" i="0" u="none" baseline="0" dirty="0">
              <a:solidFill>
                <a:srgbClr val="00324B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42985247-F5AA-4D9A-B7BE-6BFA0432D684}"/>
              </a:ext>
            </a:extLst>
          </p:cNvPr>
          <p:cNvSpPr/>
          <p:nvPr/>
        </p:nvSpPr>
        <p:spPr>
          <a:xfrm>
            <a:off x="3491949" y="2707559"/>
            <a:ext cx="144016" cy="144016"/>
          </a:xfrm>
          <a:prstGeom prst="ellipse">
            <a:avLst/>
          </a:prstGeom>
          <a:solidFill>
            <a:srgbClr val="00324B"/>
          </a:solidFill>
          <a:ln>
            <a:solidFill>
              <a:srgbClr val="0032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400" b="0" i="0" u="none" baseline="0" dirty="0">
              <a:solidFill>
                <a:srgbClr val="00324B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523354FF-9210-406D-B86E-6355A8AC887A}"/>
              </a:ext>
            </a:extLst>
          </p:cNvPr>
          <p:cNvSpPr/>
          <p:nvPr/>
        </p:nvSpPr>
        <p:spPr>
          <a:xfrm>
            <a:off x="4342885" y="1510033"/>
            <a:ext cx="144016" cy="144016"/>
          </a:xfrm>
          <a:prstGeom prst="ellipse">
            <a:avLst/>
          </a:prstGeom>
          <a:solidFill>
            <a:srgbClr val="00324B"/>
          </a:solidFill>
          <a:ln>
            <a:solidFill>
              <a:srgbClr val="0032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400" b="0" i="0" u="none" baseline="0" dirty="0">
              <a:solidFill>
                <a:srgbClr val="00324B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67DAE083-D956-4618-9782-D103B51BD766}"/>
              </a:ext>
            </a:extLst>
          </p:cNvPr>
          <p:cNvSpPr/>
          <p:nvPr/>
        </p:nvSpPr>
        <p:spPr>
          <a:xfrm>
            <a:off x="5462177" y="1510033"/>
            <a:ext cx="144016" cy="144016"/>
          </a:xfrm>
          <a:prstGeom prst="ellipse">
            <a:avLst/>
          </a:prstGeom>
          <a:solidFill>
            <a:srgbClr val="00324B"/>
          </a:solidFill>
          <a:ln>
            <a:solidFill>
              <a:srgbClr val="0032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400" b="0" i="0" u="none" baseline="0" dirty="0">
              <a:solidFill>
                <a:srgbClr val="00324B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4C50F4F1-EABC-44B3-8426-00C50ADB2B30}"/>
              </a:ext>
            </a:extLst>
          </p:cNvPr>
          <p:cNvSpPr/>
          <p:nvPr/>
        </p:nvSpPr>
        <p:spPr>
          <a:xfrm>
            <a:off x="6381228" y="2711706"/>
            <a:ext cx="144016" cy="144016"/>
          </a:xfrm>
          <a:prstGeom prst="ellipse">
            <a:avLst/>
          </a:prstGeom>
          <a:solidFill>
            <a:srgbClr val="00324B"/>
          </a:solidFill>
          <a:ln>
            <a:solidFill>
              <a:srgbClr val="0032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400" b="0" i="0" u="none" baseline="0" dirty="0">
              <a:solidFill>
                <a:srgbClr val="00324B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BDE16A38-CB25-487E-8822-0B305CAD18C5}"/>
              </a:ext>
            </a:extLst>
          </p:cNvPr>
          <p:cNvSpPr/>
          <p:nvPr/>
        </p:nvSpPr>
        <p:spPr>
          <a:xfrm>
            <a:off x="7305408" y="2701296"/>
            <a:ext cx="144016" cy="144016"/>
          </a:xfrm>
          <a:prstGeom prst="ellipse">
            <a:avLst/>
          </a:prstGeom>
          <a:solidFill>
            <a:srgbClr val="00324B"/>
          </a:solidFill>
          <a:ln>
            <a:solidFill>
              <a:srgbClr val="0032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400" b="0" i="0" u="none" baseline="0" dirty="0">
              <a:solidFill>
                <a:srgbClr val="00324B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57D3110A-06D3-47B0-A2E6-16C051D27340}"/>
              </a:ext>
            </a:extLst>
          </p:cNvPr>
          <p:cNvSpPr/>
          <p:nvPr/>
        </p:nvSpPr>
        <p:spPr>
          <a:xfrm>
            <a:off x="9041818" y="2711706"/>
            <a:ext cx="144016" cy="144016"/>
          </a:xfrm>
          <a:prstGeom prst="ellipse">
            <a:avLst/>
          </a:prstGeom>
          <a:solidFill>
            <a:srgbClr val="00324B"/>
          </a:solidFill>
          <a:ln>
            <a:solidFill>
              <a:srgbClr val="0032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400" b="0" i="0" u="none" baseline="0" dirty="0">
              <a:solidFill>
                <a:srgbClr val="00324B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36CE7797-4A64-43A2-82DB-BAA87A6B96FD}"/>
              </a:ext>
            </a:extLst>
          </p:cNvPr>
          <p:cNvSpPr/>
          <p:nvPr/>
        </p:nvSpPr>
        <p:spPr>
          <a:xfrm>
            <a:off x="10816113" y="2716667"/>
            <a:ext cx="144016" cy="144016"/>
          </a:xfrm>
          <a:prstGeom prst="ellipse">
            <a:avLst/>
          </a:prstGeom>
          <a:solidFill>
            <a:srgbClr val="00324B"/>
          </a:solidFill>
          <a:ln>
            <a:solidFill>
              <a:srgbClr val="0032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400" b="0" i="0" u="none" baseline="0" dirty="0">
              <a:solidFill>
                <a:srgbClr val="00324B"/>
              </a:solidFill>
              <a:latin typeface="Arial"/>
              <a:cs typeface="Arial" panose="020B0604020202020204" pitchFamily="34" charset="0"/>
            </a:endParaRPr>
          </a:p>
        </p:txBody>
      </p: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B0D14E2F-6A75-49AF-823B-66CAD301B6C7}"/>
              </a:ext>
            </a:extLst>
          </p:cNvPr>
          <p:cNvCxnSpPr>
            <a:cxnSpLocks/>
            <a:stCxn id="25" idx="6"/>
            <a:endCxn id="29" idx="6"/>
          </p:cNvCxnSpPr>
          <p:nvPr/>
        </p:nvCxnSpPr>
        <p:spPr>
          <a:xfrm flipV="1">
            <a:off x="1045738" y="2765578"/>
            <a:ext cx="2881381" cy="19742"/>
          </a:xfrm>
          <a:prstGeom prst="line">
            <a:avLst/>
          </a:prstGeom>
          <a:ln w="22225">
            <a:solidFill>
              <a:srgbClr val="00324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5E2844E4-D310-42B7-930C-89994E4A6C06}"/>
              </a:ext>
            </a:extLst>
          </p:cNvPr>
          <p:cNvCxnSpPr>
            <a:cxnSpLocks/>
          </p:cNvCxnSpPr>
          <p:nvPr/>
        </p:nvCxnSpPr>
        <p:spPr>
          <a:xfrm flipV="1">
            <a:off x="4892244" y="2752635"/>
            <a:ext cx="2881381" cy="19742"/>
          </a:xfrm>
          <a:prstGeom prst="line">
            <a:avLst/>
          </a:prstGeom>
          <a:ln w="22225">
            <a:solidFill>
              <a:srgbClr val="00324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BB2CEBA1-1C94-4922-AF11-17219D29ED01}"/>
              </a:ext>
            </a:extLst>
          </p:cNvPr>
          <p:cNvCxnSpPr>
            <a:cxnSpLocks/>
            <a:endCxn id="27" idx="2"/>
          </p:cNvCxnSpPr>
          <p:nvPr/>
        </p:nvCxnSpPr>
        <p:spPr>
          <a:xfrm flipV="1">
            <a:off x="4471046" y="1574630"/>
            <a:ext cx="1499627" cy="7412"/>
          </a:xfrm>
          <a:prstGeom prst="line">
            <a:avLst/>
          </a:prstGeom>
          <a:ln w="22225">
            <a:solidFill>
              <a:srgbClr val="00324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C3583DBE-EF73-4366-A781-B7060B763125}"/>
              </a:ext>
            </a:extLst>
          </p:cNvPr>
          <p:cNvCxnSpPr>
            <a:cxnSpLocks/>
            <a:endCxn id="35" idx="2"/>
          </p:cNvCxnSpPr>
          <p:nvPr/>
        </p:nvCxnSpPr>
        <p:spPr>
          <a:xfrm flipV="1">
            <a:off x="8752968" y="2762506"/>
            <a:ext cx="781976" cy="9872"/>
          </a:xfrm>
          <a:prstGeom prst="line">
            <a:avLst/>
          </a:prstGeom>
          <a:ln w="22225">
            <a:solidFill>
              <a:srgbClr val="00324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2F41D4EE-4820-4363-9BD4-2FA12A0A4229}"/>
              </a:ext>
            </a:extLst>
          </p:cNvPr>
          <p:cNvCxnSpPr>
            <a:cxnSpLocks/>
            <a:endCxn id="37" idx="2"/>
          </p:cNvCxnSpPr>
          <p:nvPr/>
        </p:nvCxnSpPr>
        <p:spPr>
          <a:xfrm flipV="1">
            <a:off x="10491761" y="2782444"/>
            <a:ext cx="724310" cy="6996"/>
          </a:xfrm>
          <a:prstGeom prst="line">
            <a:avLst/>
          </a:prstGeom>
          <a:ln w="22225">
            <a:solidFill>
              <a:srgbClr val="00324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12DE41D1-D6C0-4944-9411-16A0001E613A}"/>
              </a:ext>
            </a:extLst>
          </p:cNvPr>
          <p:cNvCxnSpPr>
            <a:cxnSpLocks/>
          </p:cNvCxnSpPr>
          <p:nvPr/>
        </p:nvCxnSpPr>
        <p:spPr>
          <a:xfrm>
            <a:off x="4406323" y="1574629"/>
            <a:ext cx="13222" cy="698144"/>
          </a:xfrm>
          <a:prstGeom prst="line">
            <a:avLst/>
          </a:prstGeom>
          <a:ln w="22225">
            <a:solidFill>
              <a:srgbClr val="00324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225942CD-8618-478B-A552-6AA32BF42FFD}"/>
              </a:ext>
            </a:extLst>
          </p:cNvPr>
          <p:cNvCxnSpPr>
            <a:cxnSpLocks/>
          </p:cNvCxnSpPr>
          <p:nvPr/>
        </p:nvCxnSpPr>
        <p:spPr>
          <a:xfrm>
            <a:off x="6444655" y="2054491"/>
            <a:ext cx="13222" cy="698144"/>
          </a:xfrm>
          <a:prstGeom prst="line">
            <a:avLst/>
          </a:prstGeom>
          <a:ln w="22225">
            <a:solidFill>
              <a:srgbClr val="00324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6BAEF172-D3B3-4070-9B37-E8A3001D1A6A}"/>
              </a:ext>
            </a:extLst>
          </p:cNvPr>
          <p:cNvCxnSpPr>
            <a:cxnSpLocks/>
          </p:cNvCxnSpPr>
          <p:nvPr/>
        </p:nvCxnSpPr>
        <p:spPr>
          <a:xfrm>
            <a:off x="4406323" y="3250969"/>
            <a:ext cx="13222" cy="698144"/>
          </a:xfrm>
          <a:prstGeom prst="line">
            <a:avLst/>
          </a:prstGeom>
          <a:ln w="22225">
            <a:solidFill>
              <a:srgbClr val="00324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内容占位符 2">
            <a:extLst>
              <a:ext uri="{FF2B5EF4-FFF2-40B4-BE49-F238E27FC236}">
                <a16:creationId xmlns:a16="http://schemas.microsoft.com/office/drawing/2014/main" id="{CC7980BA-72A8-4EFF-A3B1-C3894EBAE6B3}"/>
              </a:ext>
            </a:extLst>
          </p:cNvPr>
          <p:cNvSpPr txBox="1">
            <a:spLocks/>
          </p:cNvSpPr>
          <p:nvPr/>
        </p:nvSpPr>
        <p:spPr>
          <a:xfrm>
            <a:off x="1092894" y="2958275"/>
            <a:ext cx="432048" cy="2898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zh-CN" altLang="en-US" sz="1400" dirty="0"/>
              <a:t> 进粮</a:t>
            </a:r>
            <a:endParaRPr lang="en-US" sz="1400" dirty="0"/>
          </a:p>
        </p:txBody>
      </p:sp>
      <p:sp>
        <p:nvSpPr>
          <p:cNvPr id="86" name="内容占位符 2">
            <a:extLst>
              <a:ext uri="{FF2B5EF4-FFF2-40B4-BE49-F238E27FC236}">
                <a16:creationId xmlns:a16="http://schemas.microsoft.com/office/drawing/2014/main" id="{0CB6F344-1F52-453C-95C0-29469062E03E}"/>
              </a:ext>
            </a:extLst>
          </p:cNvPr>
          <p:cNvSpPr txBox="1">
            <a:spLocks/>
          </p:cNvSpPr>
          <p:nvPr/>
        </p:nvSpPr>
        <p:spPr>
          <a:xfrm>
            <a:off x="1586210" y="2113698"/>
            <a:ext cx="432048" cy="2898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zh-CN" altLang="en-US" sz="1400" dirty="0"/>
              <a:t>清理分级</a:t>
            </a:r>
            <a:endParaRPr lang="en-US" sz="1400" dirty="0"/>
          </a:p>
        </p:txBody>
      </p:sp>
      <p:sp>
        <p:nvSpPr>
          <p:cNvPr id="87" name="内容占位符 2">
            <a:extLst>
              <a:ext uri="{FF2B5EF4-FFF2-40B4-BE49-F238E27FC236}">
                <a16:creationId xmlns:a16="http://schemas.microsoft.com/office/drawing/2014/main" id="{B892CE4F-0D89-4F01-9222-595AC181C4B0}"/>
              </a:ext>
            </a:extLst>
          </p:cNvPr>
          <p:cNvSpPr txBox="1">
            <a:spLocks/>
          </p:cNvSpPr>
          <p:nvPr/>
        </p:nvSpPr>
        <p:spPr>
          <a:xfrm>
            <a:off x="2231300" y="2903621"/>
            <a:ext cx="432048" cy="2898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zh-CN" altLang="en-US" sz="1400" dirty="0"/>
              <a:t>脱壳筛分</a:t>
            </a:r>
            <a:endParaRPr lang="en-US" sz="1400" dirty="0"/>
          </a:p>
        </p:txBody>
      </p:sp>
      <p:sp>
        <p:nvSpPr>
          <p:cNvPr id="88" name="内容占位符 2">
            <a:extLst>
              <a:ext uri="{FF2B5EF4-FFF2-40B4-BE49-F238E27FC236}">
                <a16:creationId xmlns:a16="http://schemas.microsoft.com/office/drawing/2014/main" id="{68981AF6-C817-476E-A8B2-CD7A27C39887}"/>
              </a:ext>
            </a:extLst>
          </p:cNvPr>
          <p:cNvSpPr txBox="1">
            <a:spLocks/>
          </p:cNvSpPr>
          <p:nvPr/>
        </p:nvSpPr>
        <p:spPr>
          <a:xfrm>
            <a:off x="2756664" y="2179537"/>
            <a:ext cx="432048" cy="2966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fontAlgn="auto"/>
            <a:r>
              <a:rPr lang="zh-CN" altLang="en-US" sz="1400" dirty="0"/>
              <a:t>烘炒</a:t>
            </a:r>
            <a:endParaRPr lang="en-US" altLang="zh-CN" sz="1400" dirty="0"/>
          </a:p>
          <a:p>
            <a:pPr fontAlgn="auto"/>
            <a:r>
              <a:rPr lang="zh-CN" altLang="en-US" sz="1400" dirty="0"/>
              <a:t>蒸煮</a:t>
            </a:r>
            <a:endParaRPr lang="en-US" sz="1400" dirty="0"/>
          </a:p>
        </p:txBody>
      </p:sp>
      <p:sp>
        <p:nvSpPr>
          <p:cNvPr id="89" name="内容占位符 2">
            <a:extLst>
              <a:ext uri="{FF2B5EF4-FFF2-40B4-BE49-F238E27FC236}">
                <a16:creationId xmlns:a16="http://schemas.microsoft.com/office/drawing/2014/main" id="{9FC7F782-5E6E-468B-9C27-2F7AF391F395}"/>
              </a:ext>
            </a:extLst>
          </p:cNvPr>
          <p:cNvSpPr txBox="1">
            <a:spLocks/>
          </p:cNvSpPr>
          <p:nvPr/>
        </p:nvSpPr>
        <p:spPr>
          <a:xfrm>
            <a:off x="3375148" y="2903621"/>
            <a:ext cx="432048" cy="2898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zh-CN" altLang="en-US" sz="1400" dirty="0"/>
              <a:t>分级</a:t>
            </a:r>
            <a:endParaRPr lang="en-US" sz="1400" dirty="0"/>
          </a:p>
        </p:txBody>
      </p:sp>
      <p:sp>
        <p:nvSpPr>
          <p:cNvPr id="90" name="内容占位符 2">
            <a:extLst>
              <a:ext uri="{FF2B5EF4-FFF2-40B4-BE49-F238E27FC236}">
                <a16:creationId xmlns:a16="http://schemas.microsoft.com/office/drawing/2014/main" id="{FEAF2259-A613-4F19-954E-67DAA490E8CA}"/>
              </a:ext>
            </a:extLst>
          </p:cNvPr>
          <p:cNvSpPr txBox="1">
            <a:spLocks/>
          </p:cNvSpPr>
          <p:nvPr/>
        </p:nvSpPr>
        <p:spPr>
          <a:xfrm>
            <a:off x="4255022" y="1126376"/>
            <a:ext cx="432048" cy="2898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zh-CN" altLang="en-US" sz="1400" dirty="0"/>
              <a:t>切片</a:t>
            </a:r>
            <a:endParaRPr lang="en-US" sz="1400" dirty="0"/>
          </a:p>
        </p:txBody>
      </p:sp>
      <p:sp>
        <p:nvSpPr>
          <p:cNvPr id="91" name="内容占位符 2">
            <a:extLst>
              <a:ext uri="{FF2B5EF4-FFF2-40B4-BE49-F238E27FC236}">
                <a16:creationId xmlns:a16="http://schemas.microsoft.com/office/drawing/2014/main" id="{CDEC7A38-8EFE-4C3A-88D4-5E0D737EEF73}"/>
              </a:ext>
            </a:extLst>
          </p:cNvPr>
          <p:cNvSpPr txBox="1">
            <a:spLocks/>
          </p:cNvSpPr>
          <p:nvPr/>
        </p:nvSpPr>
        <p:spPr>
          <a:xfrm>
            <a:off x="5356385" y="1126376"/>
            <a:ext cx="432048" cy="2898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zh-CN" altLang="en-US" sz="1400" dirty="0"/>
              <a:t>分级</a:t>
            </a:r>
            <a:endParaRPr lang="en-US" sz="1400" dirty="0"/>
          </a:p>
        </p:txBody>
      </p:sp>
      <p:sp>
        <p:nvSpPr>
          <p:cNvPr id="93" name="内容占位符 2">
            <a:extLst>
              <a:ext uri="{FF2B5EF4-FFF2-40B4-BE49-F238E27FC236}">
                <a16:creationId xmlns:a16="http://schemas.microsoft.com/office/drawing/2014/main" id="{685C67F2-F1CD-4A25-A8BA-3D6A5E9AE548}"/>
              </a:ext>
            </a:extLst>
          </p:cNvPr>
          <p:cNvSpPr txBox="1">
            <a:spLocks/>
          </p:cNvSpPr>
          <p:nvPr/>
        </p:nvSpPr>
        <p:spPr>
          <a:xfrm>
            <a:off x="6326272" y="2946465"/>
            <a:ext cx="432048" cy="2898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zh-CN" altLang="en-US" sz="1400" dirty="0"/>
              <a:t>压片</a:t>
            </a:r>
            <a:endParaRPr lang="en-US" sz="1400" dirty="0"/>
          </a:p>
        </p:txBody>
      </p:sp>
      <p:sp>
        <p:nvSpPr>
          <p:cNvPr id="94" name="内容占位符 2">
            <a:extLst>
              <a:ext uri="{FF2B5EF4-FFF2-40B4-BE49-F238E27FC236}">
                <a16:creationId xmlns:a16="http://schemas.microsoft.com/office/drawing/2014/main" id="{24CEC12B-5683-49B9-819D-9C6874155900}"/>
              </a:ext>
            </a:extLst>
          </p:cNvPr>
          <p:cNvSpPr txBox="1">
            <a:spLocks/>
          </p:cNvSpPr>
          <p:nvPr/>
        </p:nvSpPr>
        <p:spPr>
          <a:xfrm>
            <a:off x="7231299" y="2946465"/>
            <a:ext cx="432048" cy="2898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zh-CN" altLang="en-US" sz="1400" dirty="0"/>
              <a:t>干燥</a:t>
            </a:r>
            <a:endParaRPr lang="en-US" sz="1400" dirty="0"/>
          </a:p>
        </p:txBody>
      </p:sp>
      <p:sp>
        <p:nvSpPr>
          <p:cNvPr id="95" name="内容占位符 2">
            <a:extLst>
              <a:ext uri="{FF2B5EF4-FFF2-40B4-BE49-F238E27FC236}">
                <a16:creationId xmlns:a16="http://schemas.microsoft.com/office/drawing/2014/main" id="{C188FBA7-CCB2-4106-AD78-6A9AFAB9A4BE}"/>
              </a:ext>
            </a:extLst>
          </p:cNvPr>
          <p:cNvSpPr txBox="1">
            <a:spLocks/>
          </p:cNvSpPr>
          <p:nvPr/>
        </p:nvSpPr>
        <p:spPr>
          <a:xfrm>
            <a:off x="10671452" y="2926460"/>
            <a:ext cx="653318" cy="309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zh-CN" altLang="en-US" sz="1400" dirty="0"/>
              <a:t>超微磨</a:t>
            </a:r>
            <a:endParaRPr lang="en-US" sz="1400" dirty="0"/>
          </a:p>
        </p:txBody>
      </p:sp>
      <p:sp>
        <p:nvSpPr>
          <p:cNvPr id="96" name="内容占位符 2">
            <a:extLst>
              <a:ext uri="{FF2B5EF4-FFF2-40B4-BE49-F238E27FC236}">
                <a16:creationId xmlns:a16="http://schemas.microsoft.com/office/drawing/2014/main" id="{86EBA944-3CA8-45C2-86BB-A45EC95A3B91}"/>
              </a:ext>
            </a:extLst>
          </p:cNvPr>
          <p:cNvSpPr txBox="1">
            <a:spLocks/>
          </p:cNvSpPr>
          <p:nvPr/>
        </p:nvSpPr>
        <p:spPr>
          <a:xfrm>
            <a:off x="8969810" y="2946465"/>
            <a:ext cx="432048" cy="2898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zh-CN" altLang="en-US" sz="1400" dirty="0"/>
              <a:t>研磨</a:t>
            </a:r>
            <a:endParaRPr lang="en-US" sz="1400" dirty="0"/>
          </a:p>
        </p:txBody>
      </p:sp>
      <p:sp>
        <p:nvSpPr>
          <p:cNvPr id="100" name="内容占位符 2">
            <a:extLst>
              <a:ext uri="{FF2B5EF4-FFF2-40B4-BE49-F238E27FC236}">
                <a16:creationId xmlns:a16="http://schemas.microsoft.com/office/drawing/2014/main" id="{5A066BEA-931D-4FCF-B384-1CB49E600F42}"/>
              </a:ext>
            </a:extLst>
          </p:cNvPr>
          <p:cNvSpPr txBox="1">
            <a:spLocks/>
          </p:cNvSpPr>
          <p:nvPr/>
        </p:nvSpPr>
        <p:spPr>
          <a:xfrm>
            <a:off x="7622337" y="5999910"/>
            <a:ext cx="548193" cy="2241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zh-CN" altLang="en-US" sz="1400" b="1" i="1" dirty="0"/>
              <a:t>燕麦粒</a:t>
            </a:r>
            <a:endParaRPr lang="en-US" sz="1400" b="1" i="1" dirty="0"/>
          </a:p>
        </p:txBody>
      </p:sp>
      <p:sp>
        <p:nvSpPr>
          <p:cNvPr id="101" name="内容占位符 2">
            <a:extLst>
              <a:ext uri="{FF2B5EF4-FFF2-40B4-BE49-F238E27FC236}">
                <a16:creationId xmlns:a16="http://schemas.microsoft.com/office/drawing/2014/main" id="{C73CE466-90B1-4C24-93A4-27DE36DBF98F}"/>
              </a:ext>
            </a:extLst>
          </p:cNvPr>
          <p:cNvSpPr txBox="1">
            <a:spLocks/>
          </p:cNvSpPr>
          <p:nvPr/>
        </p:nvSpPr>
        <p:spPr>
          <a:xfrm>
            <a:off x="6525244" y="5999910"/>
            <a:ext cx="987601" cy="2241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zh-CN" altLang="en-US" sz="1400" b="1" i="1" dirty="0"/>
              <a:t>燕麦原料</a:t>
            </a:r>
            <a:endParaRPr lang="en-US" sz="1400" b="1" i="1" dirty="0"/>
          </a:p>
        </p:txBody>
      </p:sp>
      <p:sp>
        <p:nvSpPr>
          <p:cNvPr id="102" name="内容占位符 2">
            <a:extLst>
              <a:ext uri="{FF2B5EF4-FFF2-40B4-BE49-F238E27FC236}">
                <a16:creationId xmlns:a16="http://schemas.microsoft.com/office/drawing/2014/main" id="{7A4AEB7D-711D-476D-AC09-F8A82607F72C}"/>
              </a:ext>
            </a:extLst>
          </p:cNvPr>
          <p:cNvSpPr txBox="1">
            <a:spLocks/>
          </p:cNvSpPr>
          <p:nvPr/>
        </p:nvSpPr>
        <p:spPr>
          <a:xfrm>
            <a:off x="8532750" y="5981282"/>
            <a:ext cx="548193" cy="2241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zh-CN" altLang="en-US" sz="1400" b="1" i="1" dirty="0"/>
              <a:t>燕麦片</a:t>
            </a:r>
            <a:endParaRPr lang="en-US" sz="1400" b="1" i="1" dirty="0"/>
          </a:p>
        </p:txBody>
      </p:sp>
      <p:sp>
        <p:nvSpPr>
          <p:cNvPr id="103" name="内容占位符 2">
            <a:extLst>
              <a:ext uri="{FF2B5EF4-FFF2-40B4-BE49-F238E27FC236}">
                <a16:creationId xmlns:a16="http://schemas.microsoft.com/office/drawing/2014/main" id="{7BBC6A9A-E194-4EB0-914B-D76F0E6AAFC5}"/>
              </a:ext>
            </a:extLst>
          </p:cNvPr>
          <p:cNvSpPr txBox="1">
            <a:spLocks/>
          </p:cNvSpPr>
          <p:nvPr/>
        </p:nvSpPr>
        <p:spPr>
          <a:xfrm>
            <a:off x="9525556" y="5967738"/>
            <a:ext cx="548193" cy="2241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zh-CN" altLang="en-US" sz="1400" b="1" i="1" dirty="0"/>
              <a:t>麸皮</a:t>
            </a:r>
            <a:endParaRPr lang="en-US" sz="1400" b="1" i="1" dirty="0"/>
          </a:p>
        </p:txBody>
      </p:sp>
      <p:sp>
        <p:nvSpPr>
          <p:cNvPr id="104" name="内容占位符 2">
            <a:extLst>
              <a:ext uri="{FF2B5EF4-FFF2-40B4-BE49-F238E27FC236}">
                <a16:creationId xmlns:a16="http://schemas.microsoft.com/office/drawing/2014/main" id="{B022A04E-6C94-402A-A58F-7C4E83C61417}"/>
              </a:ext>
            </a:extLst>
          </p:cNvPr>
          <p:cNvSpPr txBox="1">
            <a:spLocks/>
          </p:cNvSpPr>
          <p:nvPr/>
        </p:nvSpPr>
        <p:spPr>
          <a:xfrm>
            <a:off x="11216071" y="5963128"/>
            <a:ext cx="774238" cy="2333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zh-CN" altLang="en-US" sz="1400" b="1" i="1" dirty="0"/>
              <a:t>燕麦细粉</a:t>
            </a:r>
            <a:endParaRPr lang="en-US" sz="1400" b="1" i="1" dirty="0"/>
          </a:p>
        </p:txBody>
      </p:sp>
      <p:sp>
        <p:nvSpPr>
          <p:cNvPr id="105" name="内容占位符 2">
            <a:extLst>
              <a:ext uri="{FF2B5EF4-FFF2-40B4-BE49-F238E27FC236}">
                <a16:creationId xmlns:a16="http://schemas.microsoft.com/office/drawing/2014/main" id="{6F1F5CF3-30FA-42ED-8666-1A1BD8F8294B}"/>
              </a:ext>
            </a:extLst>
          </p:cNvPr>
          <p:cNvSpPr txBox="1">
            <a:spLocks/>
          </p:cNvSpPr>
          <p:nvPr/>
        </p:nvSpPr>
        <p:spPr>
          <a:xfrm>
            <a:off x="10449918" y="5955574"/>
            <a:ext cx="548193" cy="2241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20000" indent="-180000" algn="l" defTabSz="914400" rtl="0" eaLnBrk="1" latinLnBrk="0" hangingPunct="1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zh-CN" altLang="en-US" sz="1400" b="1" i="1" dirty="0"/>
              <a:t>燕麦粉</a:t>
            </a:r>
            <a:endParaRPr lang="en-US" sz="1400" b="1" i="1" dirty="0"/>
          </a:p>
        </p:txBody>
      </p:sp>
      <p:sp>
        <p:nvSpPr>
          <p:cNvPr id="106" name="Title 1">
            <a:extLst>
              <a:ext uri="{FF2B5EF4-FFF2-40B4-BE49-F238E27FC236}">
                <a16:creationId xmlns:a16="http://schemas.microsoft.com/office/drawing/2014/main" id="{EE68D055-6DBA-48A6-9A7C-84EF15764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74638"/>
            <a:ext cx="11160000" cy="900000"/>
          </a:xfrm>
        </p:spPr>
        <p:txBody>
          <a:bodyPr/>
          <a:lstStyle/>
          <a:p>
            <a:r>
              <a:rPr lang="zh-CN" altLang="en-US" dirty="0"/>
              <a:t>燕麦加工工艺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2982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HANGETRACKING" val="true"/>
  <p:tag name="MIO_EK" val="11598"/>
  <p:tag name="MIO_EKGUID" val="45078fc0-85d7-49f7-8616-04b605d56c49"/>
  <p:tag name="MIO_UPDATE" val="True"/>
  <p:tag name="MIO_VERSION" val="20.03.2017 16:05:59"/>
  <p:tag name="MIO_DBID" val="BAAF0025-E81D-4608-BDB7-3F97E700CAC8"/>
  <p:tag name="MIO_LASTDOWNLOADED" val="20.03.2017 16:05:59"/>
  <p:tag name="MIO_OBJECTNAME" val="Oats detail_EN"/>
  <p:tag name="MIO_LASTEDITORNAME" val="Ralph Linneman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1ff03376-fdb3-4a94-8860-162502bd4fe3"/>
  <p:tag name="MIO_EK" val="11746"/>
  <p:tag name="MIO_EKGUID" val="f81847ec-f4f2-43e5-a536-9bd5ac73337d"/>
  <p:tag name="MIO_UPDATE" val="True"/>
  <p:tag name="MIO_VERSION" val="21.03.2017 10:20:52"/>
  <p:tag name="MIO_DBID" val="BAAF0025-E81D-4608-BDB7-3F97E700CAC8"/>
  <p:tag name="MIO_LASTDOWNLOADED" val="21.03.2017 10:25:15"/>
  <p:tag name="MIO_OBJECTNAME" val="Indented separator - Trieur LADB."/>
  <p:tag name="MIO_LASTEDITORNAME" val="Ralph Linneman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3e60256-fb1d-45a6-8f9b-3eeba44fc611"/>
  <p:tag name="MIO_EK" val="11748"/>
  <p:tag name="MIO_EKGUID" val="f87e74de-5580-41ec-94b8-4b2ce333dd0c"/>
  <p:tag name="MIO_UPDATE" val="True"/>
  <p:tag name="MIO_VERSION" val="21.03.2017 10:20:56"/>
  <p:tag name="MIO_DBID" val="BAAF0025-E81D-4608-BDB7-3F97E700CAC8"/>
  <p:tag name="MIO_LASTDOWNLOADED" val="21.03.2017 10:25:15"/>
  <p:tag name="MIO_OBJECTNAME" val="Indented separator - Trieur.  Working principle."/>
  <p:tag name="MIO_LASTEDITORNAME" val="Ralph Linneman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46771e53-9bdb-4b16-9041-b3f4b0672578"/>
  <p:tag name="MIO_EK" val="11701"/>
  <p:tag name="MIO_EKGUID" val="1a9dd67f-685e-4bd7-8330-4c4ef05c9c0c"/>
  <p:tag name="MIO_UPDATE" val="True"/>
  <p:tag name="MIO_VERSION" val="21.03.2017 10:21:00"/>
  <p:tag name="MIO_DBID" val="BAAF0025-E81D-4608-BDB7-3F97E700CAC8"/>
  <p:tag name="MIO_LASTDOWNLOADED" val="21.03.2017 10:25:15"/>
  <p:tag name="MIO_OBJECTNAME" val="Drum grader DRGA."/>
  <p:tag name="MIO_LASTEDITORNAME" val="Ralph Linneman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2ddcd218-61ca-4149-8abd-40dd1a11b7fe"/>
  <p:tag name="MIO_EK" val="11800"/>
  <p:tag name="MIO_EKGUID" val="94f0c654-f9d7-4690-bd5f-fcbf03cc6459"/>
  <p:tag name="MIO_UPDATE" val="True"/>
  <p:tag name="MIO_VERSION" val="21.03.2017 14:12:07"/>
  <p:tag name="MIO_DBID" val="BAAF0025-E81D-4608-BDB7-3F97E700CAC8"/>
  <p:tag name="MIO_LASTDOWNLOADED" val="21.03.2017 14:12:08"/>
  <p:tag name="MIO_OBJECTNAME" val="Oats_Dehulling  |  Training Center Switzerland (3)"/>
  <p:tag name="MIO_LASTEDITORNAME" val="Ralph Linneman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9ced141-1998-4837-a0ab-56991e41471e"/>
  <p:tag name="MIO_EK" val="11809"/>
  <p:tag name="MIO_EKGUID" val="6b2c742e-4c09-41b8-b714-f5a47bae6bbe"/>
  <p:tag name="MIO_UPDATE" val="True"/>
  <p:tag name="MIO_VERSION" val="21.03.2017 14:33:19"/>
  <p:tag name="MIO_DBID" val="BAAF0025-E81D-4608-BDB7-3F97E700CAC8"/>
  <p:tag name="MIO_LASTDOWNLOADED" val="21.03.2017 14:33:20"/>
  <p:tag name="MIO_OBJECTNAME" val="Conical impact ring  Sturdy cast machine base  A c"/>
  <p:tag name="MIO_LASTEDITORNAME" val="Ralph Linneman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870cb9ff-a350-4571-a30a-8c224d04d73c"/>
  <p:tag name="MIO_EK" val="11819"/>
  <p:tag name="MIO_EKGUID" val="e7b26160-a8bb-44bc-9ac0-8e8f2ab8fb45"/>
  <p:tag name="MIO_UPDATE" val="True"/>
  <p:tag name="MIO_VERSION" val="21.03.2017 14:33:28"/>
  <p:tag name="MIO_DBID" val="BAAF0025-E81D-4608-BDB7-3F97E700CAC8"/>
  <p:tag name="MIO_LASTDOWNLOADED" val="21.03.2017 14:33:28"/>
  <p:tag name="MIO_OBJECTNAME" val="Oats_Dehulling  |  Training Center Switzerlan (14)"/>
  <p:tag name="MIO_LASTEDITORNAME" val="Ralph Linneman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b719c17e-2dd6-4141-b897-795dd3f56cd4"/>
  <p:tag name="MIO_EK" val="11892"/>
  <p:tag name="MIO_EKGUID" val="923e1d65-ecf1-46a3-aed0-87f89b7ca087"/>
  <p:tag name="MIO_UPDATE" val="True"/>
  <p:tag name="MIO_VERSION" val="21.03.2017 15:46:20"/>
  <p:tag name="MIO_DBID" val="BAAF0025-E81D-4608-BDB7-3F97E700CAC8"/>
  <p:tag name="MIO_LASTDOWNLOADED" val="21.03.2017 15:46:20"/>
  <p:tag name="MIO_OBJECTNAME" val="Kilning I."/>
  <p:tag name="MIO_LASTEDITORNAME" val="Ralph Linnemann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2e4f747c-6edb-4426-aa97-1e6e025d27da"/>
  <p:tag name="MIO_EK" val="11841"/>
  <p:tag name="MIO_EKGUID" val="54afe3f3-ac10-48e7-82bf-de7bc5d29be6"/>
  <p:tag name="MIO_UPDATE" val="True"/>
  <p:tag name="MIO_VERSION" val="21.03.2017 15:30:23"/>
  <p:tag name="MIO_DBID" val="BAAF0025-E81D-4608-BDB7-3F97E700CAC8"/>
  <p:tag name="MIO_LASTDOWNLOADED" val="21.03.2017 15:30:23"/>
  <p:tag name="MIO_OBJECTNAME" val="© Bühler |Oat_Cutting_Flaking | Training Center Sw"/>
  <p:tag name="MIO_LASTEDITORNAME" val="Ralph Linnemann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f4a13f4-634b-4366-9ef4-df36dde3ac3e"/>
  <p:tag name="MIO_EK" val="11842"/>
  <p:tag name="MIO_EKGUID" val="07b601a0-18a5-4700-843b-3eb5df2fa052"/>
  <p:tag name="MIO_UPDATE" val="True"/>
  <p:tag name="MIO_VERSION" val="21.03.2017 15:30:24"/>
  <p:tag name="MIO_DBID" val="BAAF0025-E81D-4608-BDB7-3F97E700CAC8"/>
  <p:tag name="MIO_LASTDOWNLOADED" val="21.03.2017 15:30:24"/>
  <p:tag name="MIO_OBJECTNAME" val="© Bühler |Oat_Cutting_Flaking | Training Cente (2)"/>
  <p:tag name="MIO_LASTEDITORNAME" val="Ralph Linnemann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f982235f-6fde-4633-b827-8619f070891b"/>
  <p:tag name="MIO_EK" val="11848"/>
  <p:tag name="MIO_EKGUID" val="8e5038fe-36e0-4cde-8c8c-575c775b2da1"/>
  <p:tag name="MIO_UPDATE" val="True"/>
  <p:tag name="MIO_VERSION" val="21.03.2017 15:30:27"/>
  <p:tag name="MIO_DBID" val="BAAF0025-E81D-4608-BDB7-3F97E700CAC8"/>
  <p:tag name="MIO_LASTDOWNLOADED" val="21.03.2017 15:30:28"/>
  <p:tag name="MIO_OBJECTNAME" val="© Bühler |Oat_Cutting_Flaking | Training Cente (6)"/>
  <p:tag name="MIO_LASTEDITORNAME" val="Ralph Linneman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FALLBACK_LAYOUT" val="12"/>
  <p:tag name="MIO_SHOW_DATE" val="True"/>
  <p:tag name="MIO_SHOW_FOOTER" val="True"/>
  <p:tag name="MIO_SHOW_PAGENUMBER" val="True"/>
  <p:tag name="MIO_AVOID_BLANK_LAYOUT" val="True"/>
  <p:tag name="MIO_CD_LAYOUT_VALID_AREA" val="False"/>
  <p:tag name="MIO_NUMBER_OF_VALID_LAYOUTS" val="15"/>
  <p:tag name="MIO_HDS" val="True"/>
  <p:tag name="MIO_EK" val="4037"/>
  <p:tag name="MIO_EKGUID" val="41cff9d0-d4ab-4e23-9785-40e875b9eca1"/>
  <p:tag name="MIO_UPDATE" val="True"/>
  <p:tag name="MIO_VERSION" val="06.01.2017 15:01:12"/>
  <p:tag name="MIO_DBID" val="BAAF0025-E81D-4608-BDB7-3F97E700CAC8"/>
  <p:tag name="MIO_LASTDOWNLOADED" val="20.03.2017 15:55:34"/>
  <p:tag name="MIO_OBJECTNAME" val="Master Bühler 06.01.2017"/>
  <p:tag name="MIO_CDID" val="a12ca506-cd77-4d2b-91c5-0680b888b71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318f69fc-ed11-45ee-99bf-e8a5930c4cf6"/>
  <p:tag name="MIO_EK" val="18694"/>
  <p:tag name="MIO_EKGUID" val="650fd329-7ac1-4a55-8eb2-13bed92f5c38"/>
  <p:tag name="MIO_UPDATE" val="True"/>
  <p:tag name="MIO_VERSION" val="01.05.2017 16:44:08"/>
  <p:tag name="MIO_DBID" val="BAAF0025-E81D-4608-BDB7-3F97E700CAC8"/>
  <p:tag name="MIO_LASTDOWNLOADED" val="01.05.2017 17:16:20"/>
  <p:tag name="MIO_OBJECTNAME" val="Flockierwalzwerk. Vorteile."/>
  <p:tag name="MIO_LASTEDITORNAME" val="Ralph Linnemann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4057bcd1-c61f-4ae8-bb86-e53a66c5206c"/>
  <p:tag name="MIO_EK" val="11869"/>
  <p:tag name="MIO_EKGUID" val="ff87e61d-fd7e-44c6-930d-8e59a09c4608"/>
  <p:tag name="MIO_UPDATE" val="True"/>
  <p:tag name="MIO_VERSION" val="21.03.2017 15:30:41"/>
  <p:tag name="MIO_DBID" val="BAAF0025-E81D-4608-BDB7-3F97E700CAC8"/>
  <p:tag name="MIO_LASTDOWNLOADED" val="21.03.2017 15:30:42"/>
  <p:tag name="MIO_OBJECTNAME" val="© Bühler |Oat_Cutting_Flaking | Training Cent (14)"/>
  <p:tag name="MIO_LASTEDITORNAME" val="Ralph Linnemann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eebc1df-2c7f-49bf-b3c7-01a337f14c4d"/>
  <p:tag name="MIO_EK" val="27483"/>
  <p:tag name="MIO_EKGUID" val="b2436406-aedd-4b59-9885-08eabaedee53"/>
  <p:tag name="MIO_UPDATE" val="True"/>
  <p:tag name="MIO_VERSION" val="28.03.2017 10:24:38"/>
  <p:tag name="MIO_DBID" val="BAAF0025-E81D-4608-BDB7-3F97E700CAC8"/>
  <p:tag name="MIO_LASTDOWNLOADED" val="08.08.2017 17:27:29"/>
  <p:tag name="MIO_OBJECTNAME" val="Main machines for oat bran production."/>
  <p:tag name="MIO_LASTEDITORNAME" val="Ralph Linnemann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f0b95efb-0665-47ce-8850-4b8ebc9125ef"/>
  <p:tag name="MIO_EK" val="11879"/>
  <p:tag name="MIO_EKGUID" val="2431008a-7ce0-42d8-9701-9c33f7773d66"/>
  <p:tag name="MIO_UPDATE" val="True"/>
  <p:tag name="MIO_VERSION" val="21.03.2017 15:30:48"/>
  <p:tag name="MIO_DBID" val="BAAF0025-E81D-4608-BDB7-3F97E700CAC8"/>
  <p:tag name="MIO_LASTDOWNLOADED" val="21.03.2017 15:30:49"/>
  <p:tag name="MIO_OBJECTNAME" val="© Bühler |Oat_Cutting_Flaking | Training Cent (19)"/>
  <p:tag name="MIO_LASTEDITORNAME" val="Ralph Linnemann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0G37XR8T.eJfORKgAWak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WNOCDCHECK" val="-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WNOCDCHECK" val="-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WNOCDCHECK" val="-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WNOCDCHECK" val="-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b7aecfb-9949-4a3a-be7c-bd87ad54f76c"/>
  <p:tag name="MIO_EK" val="11599"/>
  <p:tag name="MIO_EKGUID" val="c147bfb8-4676-4671-9adb-0167c35db395"/>
  <p:tag name="MIO_UPDATE" val="True"/>
  <p:tag name="MIO_VERSION" val="20.03.2017 16:05:45"/>
  <p:tag name="MIO_DBID" val="BAAF0025-E81D-4608-BDB7-3F97E700CAC8"/>
  <p:tag name="MIO_LASTDOWNLOADED" val="20.03.2017 16:05:45"/>
  <p:tag name="MIO_OBJECTNAME" val="Oats"/>
  <p:tag name="MIO_LASTEDITORNAME" val="Ralph Linnemann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WNOCDCHECK" val="-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WNOCDCHECK" val="-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WNOCDCHECK" val="-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WNOCDCHECK" val="-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WNOCDCHECK" val="-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WNOCDCHECK" val="-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WNOCDCHECK" val="-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NAME" val="v_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NAME" val="v_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NAME" val="v_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0306a174-139d-4c46-80f3-851879dbd561"/>
  <p:tag name="MIO_EK" val="11620"/>
  <p:tag name="MIO_EKGUID" val="4de5512c-eaa9-4f90-8e9d-5dd284755f9b"/>
  <p:tag name="MIO_UPDATE" val="True"/>
  <p:tag name="MIO_VERSION" val="20.03.2017 16:05:47"/>
  <p:tag name="MIO_DBID" val="BAAF0025-E81D-4608-BDB7-3F97E700CAC8"/>
  <p:tag name="MIO_LASTDOWNLOADED" val="20.03.2017 16:05:47"/>
  <p:tag name="MIO_OBJECTNAME" val="World Cereal Production. Production in million ton"/>
  <p:tag name="MIO_LASTEDITORNAME" val="Ralph Linneman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aba8cfe-ef89-41c9-9b20-5bfb56ce4dfc"/>
  <p:tag name="MIO_EK" val="11614"/>
  <p:tag name="MIO_EKGUID" val="cd13dc1a-6e2f-484b-a4af-6ffd8306cf8f"/>
  <p:tag name="MIO_UPDATE" val="True"/>
  <p:tag name="MIO_VERSION" val="20.03.2017 16:05:56"/>
  <p:tag name="MIO_DBID" val="BAAF0025-E81D-4608-BDB7-3F97E700CAC8"/>
  <p:tag name="MIO_LASTDOWNLOADED" val="20.03.2017 16:05:56"/>
  <p:tag name="MIO_OBJECTNAME" val="Composition of an oat kernel. (5)"/>
  <p:tag name="MIO_LASTEDITORNAME" val="Ralph Linneman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7f530b78-e4de-4909-a286-4101888aff60"/>
  <p:tag name="MIO_EK" val="11615"/>
  <p:tag name="MIO_EKGUID" val="ee873591-86d0-449e-9ba4-195771c5e440"/>
  <p:tag name="MIO_UPDATE" val="True"/>
  <p:tag name="MIO_VERSION" val="20.03.2017 16:05:56"/>
  <p:tag name="MIO_DBID" val="BAAF0025-E81D-4608-BDB7-3F97E700CAC8"/>
  <p:tag name="MIO_LASTDOWNLOADED" val="20.03.2017 16:05:57"/>
  <p:tag name="MIO_OBJECTNAME" val="Nutritional Value and Component Substances of Oats"/>
  <p:tag name="MIO_LASTEDITORNAME" val="Ralph Linneman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c9e70a89-41ab-4f2e-88c4-e035d630e576"/>
  <p:tag name="MIO_EK" val="11616"/>
  <p:tag name="MIO_EKGUID" val="c535cc8b-6d57-483b-af1e-6929d95b9927"/>
  <p:tag name="MIO_UPDATE" val="True"/>
  <p:tag name="MIO_VERSION" val="20.03.2017 16:05:57"/>
  <p:tag name="MIO_DBID" val="BAAF0025-E81D-4608-BDB7-3F97E700CAC8"/>
  <p:tag name="MIO_LASTDOWNLOADED" val="20.03.2017 16:05:57"/>
  <p:tag name="MIO_OBJECTNAME" val="Oats: Usage for human consumption."/>
  <p:tag name="MIO_LASTEDITORNAME" val="Ralph Linneman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f7f0d616-8f2b-488a-b686-9566f46395ae"/>
  <p:tag name="MIO_EK" val="27790"/>
  <p:tag name="MIO_EKGUID" val="25678ee8-63aa-435a-a114-b42e6ec25ae7"/>
  <p:tag name="MIO_UPDATE" val="True"/>
  <p:tag name="MIO_VERSION" val="08.08.2017 12:32:18"/>
  <p:tag name="MIO_DBID" val="BAAF0025-E81D-4608-BDB7-3F97E700CAC8"/>
  <p:tag name="MIO_LASTDOWNLOADED" val="08.08.2017 17:15:21"/>
  <p:tag name="MIO_OBJECTNAME" val="Intake / Storage of Wheat."/>
  <p:tag name="MIO_LASTEDITORNAME" val="Ralph Linneman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fffd3212-7371-4091-824e-5fd06fbb07a7"/>
  <p:tag name="MIO_EK" val="11662"/>
  <p:tag name="MIO_EKGUID" val="daaae8d7-a764-4cd3-beaf-9fad60fa1d2e"/>
  <p:tag name="MIO_UPDATE" val="True"/>
  <p:tag name="MIO_VERSION" val="21.03.2017 10:20:28"/>
  <p:tag name="MIO_DBID" val="BAAF0025-E81D-4608-BDB7-3F97E700CAC8"/>
  <p:tag name="MIO_LASTDOWNLOADED" val="21.03.2017 10:25:15"/>
  <p:tag name="MIO_OBJECTNAME" val="Cleaning / Grading I."/>
  <p:tag name="MIO_LASTEDITORNAME" val="Ralph Linnemann"/>
</p:tagLst>
</file>

<file path=ppt/theme/theme1.xml><?xml version="1.0" encoding="utf-8"?>
<a:theme xmlns:a="http://schemas.openxmlformats.org/drawingml/2006/main" name="master_buehler_1_2016_12_22">
  <a:themeElements>
    <a:clrScheme name="© Bühler">
      <a:dk1>
        <a:sysClr val="windowText" lastClr="000000"/>
      </a:dk1>
      <a:lt1>
        <a:sysClr val="window" lastClr="FFFFFF"/>
      </a:lt1>
      <a:dk2>
        <a:srgbClr val="00324B"/>
      </a:dk2>
      <a:lt2>
        <a:srgbClr val="009B91"/>
      </a:lt2>
      <a:accent1>
        <a:srgbClr val="009B91"/>
      </a:accent1>
      <a:accent2>
        <a:srgbClr val="64C3C8"/>
      </a:accent2>
      <a:accent3>
        <a:srgbClr val="AAD2B4"/>
      </a:accent3>
      <a:accent4>
        <a:srgbClr val="87C8F0"/>
      </a:accent4>
      <a:accent5>
        <a:srgbClr val="005578"/>
      </a:accent5>
      <a:accent6>
        <a:srgbClr val="FF9B32"/>
      </a:accent6>
      <a:hlink>
        <a:srgbClr val="009B91"/>
      </a:hlink>
      <a:folHlink>
        <a:srgbClr val="64C3C8"/>
      </a:folHlink>
    </a:clrScheme>
    <a:fontScheme name="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3E3E3"/>
        </a:solidFill>
        <a:ln>
          <a:noFill/>
        </a:ln>
      </a:spPr>
      <a:bodyPr lIns="72000" tIns="72000" rIns="72000" bIns="72000" rtlCol="0" anchor="ctr"/>
      <a:lstStyle>
        <a:defPPr algn="ctr" rtl="0" eaLnBrk="1" fontAlgn="auto" hangingPunct="1">
          <a:lnSpc>
            <a:spcPct val="100000"/>
          </a:lnSpc>
          <a:spcBef>
            <a:spcPts val="0"/>
          </a:spcBef>
          <a:spcAft>
            <a:spcPts val="0"/>
          </a:spcAft>
          <a:defRPr sz="1600" b="0" i="0" u="none" baseline="0" dirty="0" smtClean="0">
            <a:solidFill>
              <a:srgbClr val="00324B"/>
            </a:solidFill>
            <a:latin typeface="Arial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vert="horz" wrap="square" lIns="0" tIns="0" rIns="0" bIns="0" rtlCol="0">
        <a:spAutoFit/>
      </a:bodyPr>
      <a:lstStyle>
        <a:defPPr algn="l" rtl="0" eaLnBrk="1" fontAlgn="auto" hangingPunct="1">
          <a:lnSpc>
            <a:spcPct val="100000"/>
          </a:lnSpc>
          <a:spcBef>
            <a:spcPts val="0"/>
          </a:spcBef>
          <a:spcAft>
            <a:spcPts val="0"/>
          </a:spcAft>
          <a:defRPr sz="1600" b="0" i="0" u="none" baseline="0" dirty="0" smtClean="0">
            <a:solidFill>
              <a:srgbClr val="00324B"/>
            </a:solidFill>
            <a:latin typeface="Arial"/>
            <a:cs typeface="Arial" panose="020B0604020202020204" pitchFamily="34" charset="0"/>
          </a:defRPr>
        </a:defPPr>
      </a:lstStyle>
    </a:txDef>
  </a:objectDefaults>
  <a:extraClrSchemeLst/>
  <a:custClrLst>
    <a:custClr>
      <a:srgbClr val="F6F6F6"/>
    </a:custClr>
    <a:custClr>
      <a:srgbClr val="E3E3E3"/>
    </a:custClr>
    <a:custClr>
      <a:srgbClr val="A7A7A7"/>
    </a:custClr>
    <a:custClr>
      <a:srgbClr val="7B7B7B"/>
    </a:custClr>
    <a:custClr>
      <a:srgbClr val="494949"/>
    </a:custClr>
    <a:custClr>
      <a:srgbClr val="FFFFFF"/>
    </a:custClr>
    <a:custClr>
      <a:srgbClr val="E6003C"/>
    </a:custClr>
    <a:custClr>
      <a:srgbClr val="FF9B32"/>
    </a:custClr>
    <a:custClr>
      <a:srgbClr val="E6E100"/>
    </a:custClr>
  </a:custClr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AA0B1E81734642A342F140B20F6985" ma:contentTypeVersion="13" ma:contentTypeDescription="Create a new document." ma:contentTypeScope="" ma:versionID="2b07ca90d5b98f626218621e3c32b004">
  <xsd:schema xmlns:xsd="http://www.w3.org/2001/XMLSchema" xmlns:xs="http://www.w3.org/2001/XMLSchema" xmlns:p="http://schemas.microsoft.com/office/2006/metadata/properties" xmlns:ns3="a86b2d9e-bb33-4174-8ae6-61fd0e9be3b1" xmlns:ns4="c20f443a-b52a-4abd-b4cb-5f60ed5e0608" targetNamespace="http://schemas.microsoft.com/office/2006/metadata/properties" ma:root="true" ma:fieldsID="2d170c0a558e6580bb1632d483ba95a2" ns3:_="" ns4:_="">
    <xsd:import namespace="a86b2d9e-bb33-4174-8ae6-61fd0e9be3b1"/>
    <xsd:import namespace="c20f443a-b52a-4abd-b4cb-5f60ed5e060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6b2d9e-bb33-4174-8ae6-61fd0e9be3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0f443a-b52a-4abd-b4cb-5f60ed5e060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5AD7255-2CCA-40FE-8400-6B839B348E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6b2d9e-bb33-4174-8ae6-61fd0e9be3b1"/>
    <ds:schemaRef ds:uri="c20f443a-b52a-4abd-b4cb-5f60ed5e06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1D8D6BF-6930-4F11-9EA2-D92F9BE263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A80631C-F395-4207-847B-2F42037C73F4}">
  <ds:schemaRefs>
    <ds:schemaRef ds:uri="c20f443a-b52a-4abd-b4cb-5f60ed5e0608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a86b2d9e-bb33-4174-8ae6-61fd0e9be3b1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Office\Templates\Buhler\Buhler_Templates\buhler.pot</Template>
  <TotalTime>0</TotalTime>
  <Words>3526</Words>
  <Application>Microsoft Office PowerPoint</Application>
  <PresentationFormat>自定义</PresentationFormat>
  <Paragraphs>533</Paragraphs>
  <Slides>58</Slides>
  <Notes>24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58</vt:i4>
      </vt:variant>
    </vt:vector>
  </HeadingPairs>
  <TitlesOfParts>
    <vt:vector size="69" baseType="lpstr">
      <vt:lpstr>方正黑体简体</vt:lpstr>
      <vt:lpstr>宋体</vt:lpstr>
      <vt:lpstr>微软雅黑</vt:lpstr>
      <vt:lpstr>Arial</vt:lpstr>
      <vt:lpstr>Calibri</vt:lpstr>
      <vt:lpstr>Times New Roman</vt:lpstr>
      <vt:lpstr>Wingdings</vt:lpstr>
      <vt:lpstr>master_buehler_1_2016_12_22</vt:lpstr>
      <vt:lpstr>Visio</vt:lpstr>
      <vt:lpstr>Grafik</vt:lpstr>
      <vt:lpstr>think-cell Folie</vt:lpstr>
      <vt:lpstr>布勒燕麦加工工艺介绍 </vt:lpstr>
      <vt:lpstr>PowerPoint 演示文稿</vt:lpstr>
      <vt:lpstr>中国主要杂粮谷物年产量（2019年） </vt:lpstr>
      <vt:lpstr>燕麦概况</vt:lpstr>
      <vt:lpstr>燕麦的结构组成</vt:lpstr>
      <vt:lpstr>燕麦的营养成分分析.  </vt:lpstr>
      <vt:lpstr>燕麦的应用</vt:lpstr>
      <vt:lpstr>PowerPoint 演示文稿</vt:lpstr>
      <vt:lpstr>燕麦加工工艺</vt:lpstr>
      <vt:lpstr>PowerPoint 演示文稿</vt:lpstr>
      <vt:lpstr>初清与仓储工段</vt:lpstr>
      <vt:lpstr>圆筒初清筛 AHCY </vt:lpstr>
      <vt:lpstr>PowerPoint 演示文稿</vt:lpstr>
      <vt:lpstr>PowerPoint 演示文稿</vt:lpstr>
      <vt:lpstr>布勒组合清理筛与振动筛对比</vt:lpstr>
      <vt:lpstr>PowerPoint 演示文稿</vt:lpstr>
      <vt:lpstr>PowerPoint 演示文稿</vt:lpstr>
      <vt:lpstr>清理 / 分级工段. </vt:lpstr>
      <vt:lpstr>去石机</vt:lpstr>
      <vt:lpstr>打麦机 MHXT</vt:lpstr>
      <vt:lpstr>精选机 LADB </vt:lpstr>
      <vt:lpstr>精选机LADB工作原理 </vt:lpstr>
      <vt:lpstr>分级筛 DRGA</vt:lpstr>
      <vt:lpstr>脱壳工段 </vt:lpstr>
      <vt:lpstr>撞击脱壳机 MHSA </vt:lpstr>
      <vt:lpstr>双体筛 BSOA </vt:lpstr>
      <vt:lpstr>色选机</vt:lpstr>
      <vt:lpstr>色选机功能</vt:lpstr>
      <vt:lpstr>PowerPoint 演示文稿</vt:lpstr>
      <vt:lpstr>调制工段 </vt:lpstr>
      <vt:lpstr>调质设备</vt:lpstr>
      <vt:lpstr>燕麦切粒工段  </vt:lpstr>
      <vt:lpstr>燕麦切粒产品</vt:lpstr>
      <vt:lpstr>压片/包装工段. </vt:lpstr>
      <vt:lpstr>PowerPoint 演示文稿</vt:lpstr>
      <vt:lpstr>压片机 MDFA优势</vt:lpstr>
      <vt:lpstr>流化床 OTW-C </vt:lpstr>
      <vt:lpstr>PowerPoint 演示文稿</vt:lpstr>
      <vt:lpstr>PowerPoint 演示文稿</vt:lpstr>
      <vt:lpstr>锤片粉碎机制粉工艺</vt:lpstr>
      <vt:lpstr>辊式磨粉机制粉工艺</vt:lpstr>
      <vt:lpstr>磨粉机 MDDP </vt:lpstr>
      <vt:lpstr>振动圆筛 MKZH</vt:lpstr>
      <vt:lpstr>超微粉碎机制粉工艺</vt:lpstr>
      <vt:lpstr>PowerPoint 演示文稿</vt:lpstr>
      <vt:lpstr>燕麦片加工线5T/H</vt:lpstr>
      <vt:lpstr>燕麦粉生产线1T/H </vt:lpstr>
      <vt:lpstr>PowerPoint 演示文稿</vt:lpstr>
      <vt:lpstr>为什么要做燕麦谷物饮料</vt:lpstr>
      <vt:lpstr>燕麦饮料市场现状</vt:lpstr>
      <vt:lpstr>国内燕麦奶早期发展阶段重要节点</vt:lpstr>
      <vt:lpstr>燕麦奶品牌梯队</vt:lpstr>
      <vt:lpstr>燕麦奶常规加工工艺</vt:lpstr>
      <vt:lpstr>PowerPoint 演示文稿</vt:lpstr>
      <vt:lpstr>杂粮加工产品概览</vt:lpstr>
      <vt:lpstr>杂粮加工产品概览</vt:lpstr>
      <vt:lpstr>谷物粉产品概览</vt:lpstr>
      <vt:lpstr>PowerPoint 演示文稿</vt:lpstr>
    </vt:vector>
  </TitlesOfParts>
  <Company>Buhler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BYOK Training course</dc:title>
  <dc:creator>y10122</dc:creator>
  <cp:lastModifiedBy>Sun Sunny, GFGPTEC, BCOM</cp:lastModifiedBy>
  <cp:revision>121</cp:revision>
  <cp:lastPrinted>2013-04-17T07:43:42Z</cp:lastPrinted>
  <dcterms:created xsi:type="dcterms:W3CDTF">2005-10-31T07:54:36Z</dcterms:created>
  <dcterms:modified xsi:type="dcterms:W3CDTF">2021-08-09T01:11:04Z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0x01010033AA0B1E81734642A342F140B20F6985</vt:lpwstr>
  </property>
</Properties>
</file>